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97" r:id="rId2"/>
    <p:sldMasterId id="2147483709" r:id="rId3"/>
    <p:sldMasterId id="2147483721" r:id="rId4"/>
  </p:sldMasterIdLst>
  <p:notesMasterIdLst>
    <p:notesMasterId r:id="rId36"/>
  </p:notesMasterIdLst>
  <p:handoutMasterIdLst>
    <p:handoutMasterId r:id="rId37"/>
  </p:handoutMasterIdLst>
  <p:sldIdLst>
    <p:sldId id="277" r:id="rId5"/>
    <p:sldId id="279" r:id="rId6"/>
    <p:sldId id="280" r:id="rId7"/>
    <p:sldId id="322" r:id="rId8"/>
    <p:sldId id="301" r:id="rId9"/>
    <p:sldId id="302" r:id="rId10"/>
    <p:sldId id="30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323" r:id="rId21"/>
    <p:sldId id="294" r:id="rId22"/>
    <p:sldId id="295" r:id="rId23"/>
    <p:sldId id="296" r:id="rId24"/>
    <p:sldId id="297" r:id="rId25"/>
    <p:sldId id="298" r:id="rId26"/>
    <p:sldId id="299" r:id="rId27"/>
    <p:sldId id="325" r:id="rId28"/>
    <p:sldId id="329" r:id="rId29"/>
    <p:sldId id="327" r:id="rId30"/>
    <p:sldId id="313" r:id="rId31"/>
    <p:sldId id="316" r:id="rId32"/>
    <p:sldId id="331" r:id="rId33"/>
    <p:sldId id="300" r:id="rId34"/>
    <p:sldId id="305" r:id="rId35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CCFF"/>
    <a:srgbClr val="99FF99"/>
    <a:srgbClr val="006600"/>
    <a:srgbClr val="FFFFFF"/>
    <a:srgbClr val="9999FF"/>
    <a:srgbClr val="99FF66"/>
    <a:srgbClr val="969696"/>
    <a:srgbClr val="FAA906"/>
    <a:srgbClr val="BAA2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173" autoAdjust="0"/>
    <p:restoredTop sz="94576" autoAdjust="0"/>
  </p:normalViewPr>
  <p:slideViewPr>
    <p:cSldViewPr>
      <p:cViewPr>
        <p:scale>
          <a:sx n="100" d="100"/>
          <a:sy n="100" d="100"/>
        </p:scale>
        <p:origin x="-98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86" d="100"/>
          <a:sy n="86" d="100"/>
        </p:scale>
        <p:origin x="-2118" y="480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521314878743697E-2"/>
          <c:y val="9.1782303340610744E-2"/>
          <c:w val="0.92478685121256299"/>
          <c:h val="0.90222290657633197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จำนวน</c:v>
                </c:pt>
              </c:strCache>
            </c:strRef>
          </c:tx>
          <c:dPt>
            <c:idx val="0"/>
            <c:bubble3D val="0"/>
            <c:spPr>
              <a:solidFill>
                <a:srgbClr val="99FF99"/>
              </a:solidFill>
            </c:spPr>
          </c:dPt>
          <c:dPt>
            <c:idx val="1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rgbClr val="92D050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ข้าราชการ</c:v>
                </c:pt>
                <c:pt idx="1">
                  <c:v>พนักงานราชการ</c:v>
                </c:pt>
                <c:pt idx="2">
                  <c:v>ลูกจ้างประจำ</c:v>
                </c:pt>
                <c:pt idx="3">
                  <c:v>ลูกจ้างชั่วคราว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138</c:v>
                </c:pt>
                <c:pt idx="1">
                  <c:v>20</c:v>
                </c:pt>
                <c:pt idx="2">
                  <c:v>1</c:v>
                </c:pt>
                <c:pt idx="3">
                  <c:v>26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3"/>
    </mc:Choice>
    <mc:Fallback>
      <c:style val="23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6165263222291695E-2"/>
          <c:y val="8.2435436704173234E-2"/>
          <c:w val="0.94291992672653502"/>
          <c:h val="0.91756455589721497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rgbClr val="FFFF99"/>
              </a:solidFill>
            </c:spPr>
          </c:dPt>
          <c:dPt>
            <c:idx val="1"/>
            <c:bubble3D val="0"/>
            <c:spPr>
              <a:solidFill>
                <a:schemeClr val="accent2">
                  <a:lumMod val="20000"/>
                  <a:lumOff val="80000"/>
                </a:schemeClr>
              </a:solidFill>
            </c:spPr>
          </c:dPt>
          <c:dPt>
            <c:idx val="2"/>
            <c:bubble3D val="0"/>
            <c:spPr>
              <a:solidFill>
                <a:srgbClr val="9999FF"/>
              </a:solidFill>
            </c:spPr>
          </c:dPt>
          <c:dPt>
            <c:idx val="3"/>
            <c:bubble3D val="0"/>
            <c:spPr>
              <a:solidFill>
                <a:srgbClr val="969696"/>
              </a:solidFill>
            </c:spPr>
          </c:dPt>
          <c:dLbls>
            <c:delete val="1"/>
          </c:dLbls>
          <c:cat>
            <c:strRef>
              <c:f>Sheet1!$A$2:$A$5</c:f>
              <c:strCache>
                <c:ptCount val="4"/>
                <c:pt idx="0">
                  <c:v>ปริญญาตรี</c:v>
                </c:pt>
                <c:pt idx="1">
                  <c:v>ปริญญาโท</c:v>
                </c:pt>
                <c:pt idx="2">
                  <c:v>ปริญญาเอก</c:v>
                </c:pt>
                <c:pt idx="3">
                  <c:v>ต่ำกว่าปริญญาตรี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41</c:v>
                </c:pt>
                <c:pt idx="1">
                  <c:v>94</c:v>
                </c:pt>
                <c:pt idx="2">
                  <c:v>2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63E5F0-2F89-4DF3-A65A-0E89A36EF18F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5E9E2A-F058-4476-B74C-46ADD9192867}">
      <dgm:prSet phldrT="[Tex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sz="1000" b="1" dirty="0" smtClean="0">
              <a:solidFill>
                <a:schemeClr val="tx1"/>
              </a:solidFill>
            </a:rPr>
            <a:t>GFMIS-SOE</a:t>
          </a:r>
          <a:endParaRPr lang="en-US" sz="1000" b="1" dirty="0">
            <a:solidFill>
              <a:schemeClr val="tx1"/>
            </a:solidFill>
          </a:endParaRPr>
        </a:p>
      </dgm:t>
    </dgm:pt>
    <dgm:pt modelId="{B2261752-58C8-4C31-A13E-AD258F78EB15}" type="parTrans" cxnId="{A2F7E897-E609-49FE-8F88-3779A3808621}">
      <dgm:prSet/>
      <dgm:spPr/>
      <dgm:t>
        <a:bodyPr/>
        <a:lstStyle/>
        <a:p>
          <a:endParaRPr lang="en-US"/>
        </a:p>
      </dgm:t>
    </dgm:pt>
    <dgm:pt modelId="{66049753-1BC1-4710-91AF-19D9B6932C26}" type="sibTrans" cxnId="{A2F7E897-E609-49FE-8F88-3779A3808621}">
      <dgm:prSet/>
      <dgm:spPr/>
      <dgm:t>
        <a:bodyPr/>
        <a:lstStyle/>
        <a:p>
          <a:endParaRPr lang="en-US"/>
        </a:p>
      </dgm:t>
    </dgm:pt>
    <dgm:pt modelId="{4064D5F7-8CD7-48E4-B057-BF24F26A3059}">
      <dgm:prSet phldrT="[Text]" custT="1"/>
      <dgm:spPr>
        <a:solidFill>
          <a:srgbClr val="FF66FF"/>
        </a:solidFill>
      </dgm:spPr>
      <dgm:t>
        <a:bodyPr/>
        <a:lstStyle/>
        <a:p>
          <a:r>
            <a:rPr lang="en-US" sz="800" b="1" dirty="0" smtClean="0">
              <a:solidFill>
                <a:schemeClr val="tx1"/>
              </a:solidFill>
            </a:rPr>
            <a:t>Data warehouse</a:t>
          </a:r>
          <a:endParaRPr lang="en-US" sz="800" b="1" dirty="0">
            <a:solidFill>
              <a:schemeClr val="tx1"/>
            </a:solidFill>
          </a:endParaRPr>
        </a:p>
      </dgm:t>
    </dgm:pt>
    <dgm:pt modelId="{9C7A4FF8-005E-4BC6-A1B4-97D42EACADCE}" type="parTrans" cxnId="{9E062852-C460-4BA7-9C48-7E8FB7445807}">
      <dgm:prSet/>
      <dgm:spPr/>
      <dgm:t>
        <a:bodyPr/>
        <a:lstStyle/>
        <a:p>
          <a:endParaRPr lang="en-US"/>
        </a:p>
      </dgm:t>
    </dgm:pt>
    <dgm:pt modelId="{A56572B3-5434-46B2-AB00-624AFC485AF4}" type="sibTrans" cxnId="{9E062852-C460-4BA7-9C48-7E8FB7445807}">
      <dgm:prSet/>
      <dgm:spPr/>
      <dgm:t>
        <a:bodyPr/>
        <a:lstStyle/>
        <a:p>
          <a:endParaRPr lang="en-US"/>
        </a:p>
      </dgm:t>
    </dgm:pt>
    <dgm:pt modelId="{D3DA8186-DCF8-4C32-B488-625EFBCA85FE}">
      <dgm:prSet phldrT="[Text]"/>
      <dgm:spPr>
        <a:solidFill>
          <a:srgbClr val="FFC000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MIS</a:t>
          </a:r>
          <a:endParaRPr lang="en-US" dirty="0">
            <a:solidFill>
              <a:schemeClr val="tx1"/>
            </a:solidFill>
          </a:endParaRPr>
        </a:p>
      </dgm:t>
    </dgm:pt>
    <dgm:pt modelId="{32C5FF87-2993-438D-BD54-C1A78B5BAFB4}" type="sibTrans" cxnId="{4216C73A-12B8-414B-8741-064BDB7D9C9B}">
      <dgm:prSet/>
      <dgm:spPr/>
      <dgm:t>
        <a:bodyPr/>
        <a:lstStyle/>
        <a:p>
          <a:endParaRPr lang="en-US"/>
        </a:p>
      </dgm:t>
    </dgm:pt>
    <dgm:pt modelId="{D8F34720-10E4-4756-B6B3-23DADAAA5A94}" type="parTrans" cxnId="{4216C73A-12B8-414B-8741-064BDB7D9C9B}">
      <dgm:prSet/>
      <dgm:spPr/>
      <dgm:t>
        <a:bodyPr/>
        <a:lstStyle/>
        <a:p>
          <a:endParaRPr lang="en-US"/>
        </a:p>
      </dgm:t>
    </dgm:pt>
    <dgm:pt modelId="{13F89612-46CC-4295-BC12-76A8585E3325}" type="pres">
      <dgm:prSet presAssocID="{5A63E5F0-2F89-4DF3-A65A-0E89A36EF18F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C8B496-93E5-4013-9D59-15820DB68058}" type="pres">
      <dgm:prSet presAssocID="{6D5E9E2A-F058-4476-B74C-46ADD9192867}" presName="compNode" presStyleCnt="0"/>
      <dgm:spPr/>
    </dgm:pt>
    <dgm:pt modelId="{DED431FE-1A7E-460B-90E9-16C79A0E778D}" type="pres">
      <dgm:prSet presAssocID="{6D5E9E2A-F058-4476-B74C-46ADD9192867}" presName="noGeometry" presStyleCnt="0"/>
      <dgm:spPr/>
    </dgm:pt>
    <dgm:pt modelId="{660710C6-6B86-4FC6-8E9B-7BD593720390}" type="pres">
      <dgm:prSet presAssocID="{6D5E9E2A-F058-4476-B74C-46ADD9192867}" presName="childTextVisible" presStyleLbl="bgAccFollowNode1" presStyleIdx="0" presStyleCnt="3" custScaleX="27436" custScaleY="35821" custLinFactNeighborX="-8853" custLinFactNeighborY="40236">
        <dgm:presLayoutVars>
          <dgm:bulletEnabled val="1"/>
        </dgm:presLayoutVars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0070C0"/>
        </a:solidFill>
      </dgm:spPr>
      <dgm:t>
        <a:bodyPr/>
        <a:lstStyle/>
        <a:p>
          <a:endParaRPr lang="en-US"/>
        </a:p>
      </dgm:t>
    </dgm:pt>
    <dgm:pt modelId="{AE310A95-ED0E-4515-90DC-149EE0045177}" type="pres">
      <dgm:prSet presAssocID="{6D5E9E2A-F058-4476-B74C-46ADD9192867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D756EC58-0734-49D3-8853-769E8BD9B51F}" type="pres">
      <dgm:prSet presAssocID="{6D5E9E2A-F058-4476-B74C-46ADD9192867}" presName="parentText" presStyleLbl="node1" presStyleIdx="0" presStyleCnt="3" custScaleX="120802" custLinFactNeighborX="-19471" custLinFactNeighborY="6978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8B6E7-4B2F-4EE4-8CD3-0A68219C97B4}" type="pres">
      <dgm:prSet presAssocID="{6D5E9E2A-F058-4476-B74C-46ADD9192867}" presName="aSpace" presStyleCnt="0"/>
      <dgm:spPr/>
    </dgm:pt>
    <dgm:pt modelId="{E47F1F5D-64E2-4CD8-B58C-849B62F89047}" type="pres">
      <dgm:prSet presAssocID="{4064D5F7-8CD7-48E4-B057-BF24F26A3059}" presName="compNode" presStyleCnt="0"/>
      <dgm:spPr/>
    </dgm:pt>
    <dgm:pt modelId="{B0F52462-02C4-4757-9366-4F6968F61954}" type="pres">
      <dgm:prSet presAssocID="{4064D5F7-8CD7-48E4-B057-BF24F26A3059}" presName="noGeometry" presStyleCnt="0"/>
      <dgm:spPr/>
    </dgm:pt>
    <dgm:pt modelId="{3BD57A7E-5741-4D9F-8E9B-634C5BCDD7CB}" type="pres">
      <dgm:prSet presAssocID="{4064D5F7-8CD7-48E4-B057-BF24F26A3059}" presName="childTextVisible" presStyleLbl="bgAccFollowNode1" presStyleIdx="1" presStyleCnt="3" custScaleX="33371" custScaleY="33642" custLinFactNeighborX="-47729" custLinFactNeighborY="39181">
        <dgm:presLayoutVars>
          <dgm:bulletEnabled val="1"/>
        </dgm:presLayoutVars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0070C0"/>
        </a:solidFill>
      </dgm:spPr>
      <dgm:t>
        <a:bodyPr/>
        <a:lstStyle/>
        <a:p>
          <a:endParaRPr lang="en-US"/>
        </a:p>
      </dgm:t>
    </dgm:pt>
    <dgm:pt modelId="{34724B52-94DC-4722-8AAE-C2B3C142F4D8}" type="pres">
      <dgm:prSet presAssocID="{4064D5F7-8CD7-48E4-B057-BF24F26A3059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DA5B3725-7AC0-43FD-A1A6-0FB563E8B291}" type="pres">
      <dgm:prSet presAssocID="{4064D5F7-8CD7-48E4-B057-BF24F26A3059}" presName="parentText" presStyleLbl="node1" presStyleIdx="1" presStyleCnt="3" custScaleX="128249" custScaleY="117525" custLinFactNeighborX="-99902" custLinFactNeighborY="6688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760807-EEBB-4B04-A79B-AB7DAA7CC9A3}" type="pres">
      <dgm:prSet presAssocID="{4064D5F7-8CD7-48E4-B057-BF24F26A3059}" presName="aSpace" presStyleCnt="0"/>
      <dgm:spPr/>
    </dgm:pt>
    <dgm:pt modelId="{53BA45D0-E210-48D1-B234-C9F03078DC84}" type="pres">
      <dgm:prSet presAssocID="{D3DA8186-DCF8-4C32-B488-625EFBCA85FE}" presName="compNode" presStyleCnt="0"/>
      <dgm:spPr/>
    </dgm:pt>
    <dgm:pt modelId="{66A66AB9-D6DD-4CDC-A41C-C67BD0752909}" type="pres">
      <dgm:prSet presAssocID="{D3DA8186-DCF8-4C32-B488-625EFBCA85FE}" presName="noGeometry" presStyleCnt="0"/>
      <dgm:spPr/>
    </dgm:pt>
    <dgm:pt modelId="{67CCC6C3-AAE0-40DE-B12D-FB4572E0A210}" type="pres">
      <dgm:prSet presAssocID="{D3DA8186-DCF8-4C32-B488-625EFBCA85FE}" presName="childTextVisible" presStyleLbl="bgAccFollowNode1" presStyleIdx="2" presStyleCnt="3" custScaleX="27945" custScaleY="33642" custLinFactNeighborX="-94945" custLinFactNeighborY="39181">
        <dgm:presLayoutVars>
          <dgm:bulletEnabled val="1"/>
        </dgm:presLayoutVars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>
        <a:solidFill>
          <a:srgbClr val="0070C0"/>
        </a:solidFill>
      </dgm:spPr>
      <dgm:t>
        <a:bodyPr/>
        <a:lstStyle/>
        <a:p>
          <a:endParaRPr lang="en-US"/>
        </a:p>
      </dgm:t>
    </dgm:pt>
    <dgm:pt modelId="{1D4CDD31-0F83-4E81-A92E-DE0B62D07FD2}" type="pres">
      <dgm:prSet presAssocID="{D3DA8186-DCF8-4C32-B488-625EFBCA85FE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18751EE7-94D0-499C-8F51-08844EF2DFEC}" type="pres">
      <dgm:prSet presAssocID="{D3DA8186-DCF8-4C32-B488-625EFBCA85FE}" presName="parentText" presStyleLbl="node1" presStyleIdx="2" presStyleCnt="3" custLinFactX="-64221" custLinFactNeighborX="-100000" custLinFactNeighborY="6981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062852-C460-4BA7-9C48-7E8FB7445807}" srcId="{5A63E5F0-2F89-4DF3-A65A-0E89A36EF18F}" destId="{4064D5F7-8CD7-48E4-B057-BF24F26A3059}" srcOrd="1" destOrd="0" parTransId="{9C7A4FF8-005E-4BC6-A1B4-97D42EACADCE}" sibTransId="{A56572B3-5434-46B2-AB00-624AFC485AF4}"/>
    <dgm:cxn modelId="{7DE4F345-0B8D-451B-8168-477F52113BCF}" type="presOf" srcId="{4064D5F7-8CD7-48E4-B057-BF24F26A3059}" destId="{DA5B3725-7AC0-43FD-A1A6-0FB563E8B291}" srcOrd="0" destOrd="0" presId="urn:microsoft.com/office/officeart/2005/8/layout/hProcess6"/>
    <dgm:cxn modelId="{0DD790BF-70D2-4C19-A52F-0342EEB510AE}" type="presOf" srcId="{5A63E5F0-2F89-4DF3-A65A-0E89A36EF18F}" destId="{13F89612-46CC-4295-BC12-76A8585E3325}" srcOrd="0" destOrd="0" presId="urn:microsoft.com/office/officeart/2005/8/layout/hProcess6"/>
    <dgm:cxn modelId="{553D7D67-F077-4902-B479-0CE53E729BC1}" type="presOf" srcId="{6D5E9E2A-F058-4476-B74C-46ADD9192867}" destId="{D756EC58-0734-49D3-8853-769E8BD9B51F}" srcOrd="0" destOrd="0" presId="urn:microsoft.com/office/officeart/2005/8/layout/hProcess6"/>
    <dgm:cxn modelId="{8EF1BA89-4B6C-40DB-8A11-0C0F489F8AB2}" type="presOf" srcId="{D3DA8186-DCF8-4C32-B488-625EFBCA85FE}" destId="{18751EE7-94D0-499C-8F51-08844EF2DFEC}" srcOrd="0" destOrd="0" presId="urn:microsoft.com/office/officeart/2005/8/layout/hProcess6"/>
    <dgm:cxn modelId="{A2F7E897-E609-49FE-8F88-3779A3808621}" srcId="{5A63E5F0-2F89-4DF3-A65A-0E89A36EF18F}" destId="{6D5E9E2A-F058-4476-B74C-46ADD9192867}" srcOrd="0" destOrd="0" parTransId="{B2261752-58C8-4C31-A13E-AD258F78EB15}" sibTransId="{66049753-1BC1-4710-91AF-19D9B6932C26}"/>
    <dgm:cxn modelId="{4216C73A-12B8-414B-8741-064BDB7D9C9B}" srcId="{5A63E5F0-2F89-4DF3-A65A-0E89A36EF18F}" destId="{D3DA8186-DCF8-4C32-B488-625EFBCA85FE}" srcOrd="2" destOrd="0" parTransId="{D8F34720-10E4-4756-B6B3-23DADAAA5A94}" sibTransId="{32C5FF87-2993-438D-BD54-C1A78B5BAFB4}"/>
    <dgm:cxn modelId="{D8019260-99BE-4B10-A60E-396D1E6CE1E8}" type="presParOf" srcId="{13F89612-46CC-4295-BC12-76A8585E3325}" destId="{1FC8B496-93E5-4013-9D59-15820DB68058}" srcOrd="0" destOrd="0" presId="urn:microsoft.com/office/officeart/2005/8/layout/hProcess6"/>
    <dgm:cxn modelId="{C6712F4A-EAC8-4B07-9B58-0B6E5D0398ED}" type="presParOf" srcId="{1FC8B496-93E5-4013-9D59-15820DB68058}" destId="{DED431FE-1A7E-460B-90E9-16C79A0E778D}" srcOrd="0" destOrd="0" presId="urn:microsoft.com/office/officeart/2005/8/layout/hProcess6"/>
    <dgm:cxn modelId="{6D069C27-698B-48A0-98DF-599EA3D80366}" type="presParOf" srcId="{1FC8B496-93E5-4013-9D59-15820DB68058}" destId="{660710C6-6B86-4FC6-8E9B-7BD593720390}" srcOrd="1" destOrd="0" presId="urn:microsoft.com/office/officeart/2005/8/layout/hProcess6"/>
    <dgm:cxn modelId="{7A92125C-FF53-408F-9579-DE1A2547F080}" type="presParOf" srcId="{1FC8B496-93E5-4013-9D59-15820DB68058}" destId="{AE310A95-ED0E-4515-90DC-149EE0045177}" srcOrd="2" destOrd="0" presId="urn:microsoft.com/office/officeart/2005/8/layout/hProcess6"/>
    <dgm:cxn modelId="{E5AB6923-05A5-46F7-B0F2-EE090DE376A0}" type="presParOf" srcId="{1FC8B496-93E5-4013-9D59-15820DB68058}" destId="{D756EC58-0734-49D3-8853-769E8BD9B51F}" srcOrd="3" destOrd="0" presId="urn:microsoft.com/office/officeart/2005/8/layout/hProcess6"/>
    <dgm:cxn modelId="{D453535C-9A42-4DE4-85C3-6F0730370ACF}" type="presParOf" srcId="{13F89612-46CC-4295-BC12-76A8585E3325}" destId="{1288B6E7-4B2F-4EE4-8CD3-0A68219C97B4}" srcOrd="1" destOrd="0" presId="urn:microsoft.com/office/officeart/2005/8/layout/hProcess6"/>
    <dgm:cxn modelId="{7A16F9A4-FDFE-4A72-8317-EC7F3EB7DEB7}" type="presParOf" srcId="{13F89612-46CC-4295-BC12-76A8585E3325}" destId="{E47F1F5D-64E2-4CD8-B58C-849B62F89047}" srcOrd="2" destOrd="0" presId="urn:microsoft.com/office/officeart/2005/8/layout/hProcess6"/>
    <dgm:cxn modelId="{41F9C610-054A-4A09-9E06-9916A6E6F35D}" type="presParOf" srcId="{E47F1F5D-64E2-4CD8-B58C-849B62F89047}" destId="{B0F52462-02C4-4757-9366-4F6968F61954}" srcOrd="0" destOrd="0" presId="urn:microsoft.com/office/officeart/2005/8/layout/hProcess6"/>
    <dgm:cxn modelId="{3BB21CCC-5EDA-4F29-A6DB-989F6E436E17}" type="presParOf" srcId="{E47F1F5D-64E2-4CD8-B58C-849B62F89047}" destId="{3BD57A7E-5741-4D9F-8E9B-634C5BCDD7CB}" srcOrd="1" destOrd="0" presId="urn:microsoft.com/office/officeart/2005/8/layout/hProcess6"/>
    <dgm:cxn modelId="{D3AE57B7-B695-4CF8-A13B-7383B8021022}" type="presParOf" srcId="{E47F1F5D-64E2-4CD8-B58C-849B62F89047}" destId="{34724B52-94DC-4722-8AAE-C2B3C142F4D8}" srcOrd="2" destOrd="0" presId="urn:microsoft.com/office/officeart/2005/8/layout/hProcess6"/>
    <dgm:cxn modelId="{6525AFF3-7B1F-483E-BA28-EAF7F174F91A}" type="presParOf" srcId="{E47F1F5D-64E2-4CD8-B58C-849B62F89047}" destId="{DA5B3725-7AC0-43FD-A1A6-0FB563E8B291}" srcOrd="3" destOrd="0" presId="urn:microsoft.com/office/officeart/2005/8/layout/hProcess6"/>
    <dgm:cxn modelId="{3EA3A8DD-97FC-40C8-8B2D-B5DEABDE7302}" type="presParOf" srcId="{13F89612-46CC-4295-BC12-76A8585E3325}" destId="{CF760807-EEBB-4B04-A79B-AB7DAA7CC9A3}" srcOrd="3" destOrd="0" presId="urn:microsoft.com/office/officeart/2005/8/layout/hProcess6"/>
    <dgm:cxn modelId="{A698B298-E2D9-494C-8E14-93B693C8D91A}" type="presParOf" srcId="{13F89612-46CC-4295-BC12-76A8585E3325}" destId="{53BA45D0-E210-48D1-B234-C9F03078DC84}" srcOrd="4" destOrd="0" presId="urn:microsoft.com/office/officeart/2005/8/layout/hProcess6"/>
    <dgm:cxn modelId="{778ADC5C-16CB-45C6-9605-EA2EDFA21943}" type="presParOf" srcId="{53BA45D0-E210-48D1-B234-C9F03078DC84}" destId="{66A66AB9-D6DD-4CDC-A41C-C67BD0752909}" srcOrd="0" destOrd="0" presId="urn:microsoft.com/office/officeart/2005/8/layout/hProcess6"/>
    <dgm:cxn modelId="{4258127C-05D5-4A3C-A750-85A9C406668B}" type="presParOf" srcId="{53BA45D0-E210-48D1-B234-C9F03078DC84}" destId="{67CCC6C3-AAE0-40DE-B12D-FB4572E0A210}" srcOrd="1" destOrd="0" presId="urn:microsoft.com/office/officeart/2005/8/layout/hProcess6"/>
    <dgm:cxn modelId="{960D90BD-5E02-45E2-ABB0-8D4014CD7746}" type="presParOf" srcId="{53BA45D0-E210-48D1-B234-C9F03078DC84}" destId="{1D4CDD31-0F83-4E81-A92E-DE0B62D07FD2}" srcOrd="2" destOrd="0" presId="urn:microsoft.com/office/officeart/2005/8/layout/hProcess6"/>
    <dgm:cxn modelId="{FDA5AEF4-6629-468D-A86E-F40753880362}" type="presParOf" srcId="{53BA45D0-E210-48D1-B234-C9F03078DC84}" destId="{18751EE7-94D0-499C-8F51-08844EF2DFEC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53855B-F12D-4D63-8443-694C1F4FAD7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B35852-3C1D-4E08-AA01-D4F354E366F6}">
      <dgm:prSet phldrT="[Text]" custT="1"/>
      <dgm:spPr>
        <a:solidFill>
          <a:srgbClr val="9999FF"/>
        </a:solidFill>
      </dgm:spPr>
      <dgm:t>
        <a:bodyPr/>
        <a:lstStyle/>
        <a:p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  <a:sym typeface="Wingdings"/>
            </a:rPr>
            <a:t></a:t>
          </a:r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rPr>
            <a:t>ผู้บริหาร</a:t>
          </a:r>
          <a:endParaRPr lang="en-US" sz="1100" b="1" dirty="0">
            <a:solidFill>
              <a:schemeClr val="tx1"/>
            </a:solidFill>
            <a:latin typeface="Tahoma" pitchFamily="34" charset="0"/>
            <a:cs typeface="Tahoma" pitchFamily="34" charset="0"/>
          </a:endParaRPr>
        </a:p>
      </dgm:t>
    </dgm:pt>
    <dgm:pt modelId="{94D41417-6890-4859-B1D5-6F489B91F8ED}" type="parTrans" cxnId="{A4575016-95A8-4B24-B9B4-CE4A38F05B91}">
      <dgm:prSet/>
      <dgm:spPr/>
      <dgm:t>
        <a:bodyPr/>
        <a:lstStyle/>
        <a:p>
          <a:endParaRPr lang="en-US"/>
        </a:p>
      </dgm:t>
    </dgm:pt>
    <dgm:pt modelId="{526888B4-B059-40FA-A94D-3BE3E88FB20D}" type="sibTrans" cxnId="{A4575016-95A8-4B24-B9B4-CE4A38F05B91}">
      <dgm:prSet/>
      <dgm:spPr>
        <a:solidFill>
          <a:srgbClr val="FFFF99">
            <a:alpha val="90000"/>
          </a:srgbClr>
        </a:solidFill>
      </dgm:spPr>
      <dgm:t>
        <a:bodyPr/>
        <a:lstStyle/>
        <a:p>
          <a:endParaRPr lang="en-US"/>
        </a:p>
      </dgm:t>
    </dgm:pt>
    <dgm:pt modelId="{B5164531-E0B2-4009-B07A-8C4EE6F215D8}">
      <dgm:prSet phldrT="[Text]" custT="1"/>
      <dgm:spPr>
        <a:solidFill>
          <a:srgbClr val="9999FF"/>
        </a:solidFill>
      </dgm:spPr>
      <dgm:t>
        <a:bodyPr/>
        <a:lstStyle/>
        <a:p>
          <a:r>
            <a:rPr lang="th-TH" sz="12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  <a:sym typeface="Wingdings"/>
            </a:rPr>
            <a:t></a:t>
          </a:r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rPr>
            <a:t>จัดทำแผนและ</a:t>
          </a:r>
        </a:p>
        <a:p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rPr>
            <a:t>   กลยุทธ์</a:t>
          </a:r>
          <a:endParaRPr lang="en-US" sz="1100" b="1" dirty="0">
            <a:solidFill>
              <a:schemeClr val="tx1"/>
            </a:solidFill>
            <a:latin typeface="Tahoma" pitchFamily="34" charset="0"/>
            <a:cs typeface="Tahoma" pitchFamily="34" charset="0"/>
          </a:endParaRPr>
        </a:p>
      </dgm:t>
    </dgm:pt>
    <dgm:pt modelId="{AEED1CCA-894A-4E52-9389-B19BE56D1042}" type="parTrans" cxnId="{B043E5D3-81B4-4785-A904-4C842F9F7CCC}">
      <dgm:prSet/>
      <dgm:spPr/>
      <dgm:t>
        <a:bodyPr/>
        <a:lstStyle/>
        <a:p>
          <a:endParaRPr lang="en-US"/>
        </a:p>
      </dgm:t>
    </dgm:pt>
    <dgm:pt modelId="{F5960EF9-38BA-4CE5-A577-378EFBCD773D}" type="sibTrans" cxnId="{B043E5D3-81B4-4785-A904-4C842F9F7CCC}">
      <dgm:prSet/>
      <dgm:spPr>
        <a:solidFill>
          <a:srgbClr val="FFFF99">
            <a:alpha val="90000"/>
          </a:srgbClr>
        </a:solidFill>
      </dgm:spPr>
      <dgm:t>
        <a:bodyPr/>
        <a:lstStyle/>
        <a:p>
          <a:endParaRPr lang="en-US"/>
        </a:p>
      </dgm:t>
    </dgm:pt>
    <dgm:pt modelId="{5AB26BE4-4126-4F6C-AB6A-9D4CADB0FBAC}">
      <dgm:prSet phldrT="[Text]" custT="1"/>
      <dgm:spPr>
        <a:solidFill>
          <a:srgbClr val="9999FF"/>
        </a:solidFill>
      </dgm:spPr>
      <dgm:t>
        <a:bodyPr/>
        <a:lstStyle/>
        <a:p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  <a:sym typeface="Wingdings"/>
            </a:rPr>
            <a:t></a:t>
          </a:r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rPr>
            <a:t>กำกับดูแลรัฐวิสาหกิจ</a:t>
          </a:r>
          <a:endParaRPr lang="en-US" sz="1100" b="1" dirty="0">
            <a:solidFill>
              <a:schemeClr val="tx1"/>
            </a:solidFill>
            <a:latin typeface="Tahoma" pitchFamily="34" charset="0"/>
            <a:cs typeface="Tahoma" pitchFamily="34" charset="0"/>
          </a:endParaRPr>
        </a:p>
      </dgm:t>
    </dgm:pt>
    <dgm:pt modelId="{63F66CB1-3A47-4EB6-9415-F5159BFEE35E}" type="parTrans" cxnId="{7880540D-5AA7-4212-94C2-7638BE9DB060}">
      <dgm:prSet/>
      <dgm:spPr/>
      <dgm:t>
        <a:bodyPr/>
        <a:lstStyle/>
        <a:p>
          <a:endParaRPr lang="en-US"/>
        </a:p>
      </dgm:t>
    </dgm:pt>
    <dgm:pt modelId="{6498EA1F-BA39-4E01-8595-2DD6BB5601F1}" type="sibTrans" cxnId="{7880540D-5AA7-4212-94C2-7638BE9DB060}">
      <dgm:prSet/>
      <dgm:spPr>
        <a:solidFill>
          <a:srgbClr val="FFFF99">
            <a:alpha val="90000"/>
          </a:srgbClr>
        </a:solidFill>
      </dgm:spPr>
      <dgm:t>
        <a:bodyPr/>
        <a:lstStyle/>
        <a:p>
          <a:endParaRPr lang="en-US"/>
        </a:p>
      </dgm:t>
    </dgm:pt>
    <dgm:pt modelId="{A1CEB88D-77B2-4442-9552-E24504F82DCA}">
      <dgm:prSet phldrT="[Text]" custT="1"/>
      <dgm:spPr>
        <a:solidFill>
          <a:srgbClr val="9999FF"/>
        </a:solidFill>
      </dgm:spPr>
      <dgm:t>
        <a:bodyPr/>
        <a:lstStyle/>
        <a:p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  <a:sym typeface="Wingdings"/>
            </a:rPr>
            <a:t></a:t>
          </a:r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rPr>
            <a:t>การพัฒนา</a:t>
          </a:r>
          <a:endParaRPr lang="en-US" sz="1100" b="1" dirty="0">
            <a:solidFill>
              <a:schemeClr val="tx1"/>
            </a:solidFill>
            <a:latin typeface="Tahoma" pitchFamily="34" charset="0"/>
            <a:cs typeface="Tahoma" pitchFamily="34" charset="0"/>
          </a:endParaRPr>
        </a:p>
      </dgm:t>
    </dgm:pt>
    <dgm:pt modelId="{361625C9-1455-4DD7-B09C-92EB54189307}" type="parTrans" cxnId="{0ED929FB-99D1-440E-9A7E-A9C1B742EC69}">
      <dgm:prSet/>
      <dgm:spPr/>
      <dgm:t>
        <a:bodyPr/>
        <a:lstStyle/>
        <a:p>
          <a:endParaRPr lang="en-US"/>
        </a:p>
      </dgm:t>
    </dgm:pt>
    <dgm:pt modelId="{29E8F574-6551-45C0-B168-34FAB584AF77}" type="sibTrans" cxnId="{0ED929FB-99D1-440E-9A7E-A9C1B742EC69}">
      <dgm:prSet/>
      <dgm:spPr>
        <a:solidFill>
          <a:srgbClr val="FFFF99">
            <a:alpha val="90000"/>
          </a:srgbClr>
        </a:solidFill>
      </dgm:spPr>
      <dgm:t>
        <a:bodyPr/>
        <a:lstStyle/>
        <a:p>
          <a:endParaRPr lang="en-US"/>
        </a:p>
      </dgm:t>
    </dgm:pt>
    <dgm:pt modelId="{CF0F7475-09E7-4D65-9DE6-131120E41B3C}">
      <dgm:prSet phldrT="[Text]" custT="1"/>
      <dgm:spPr>
        <a:solidFill>
          <a:srgbClr val="9999FF"/>
        </a:solidFill>
      </dgm:spPr>
      <dgm:t>
        <a:bodyPr/>
        <a:lstStyle/>
        <a:p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  <a:sym typeface="Wingdings"/>
            </a:rPr>
            <a:t></a:t>
          </a:r>
          <a:r>
            <a:rPr lang="th-TH" sz="1100" b="1" dirty="0" smtClean="0">
              <a:solidFill>
                <a:schemeClr val="tx1"/>
              </a:solidFill>
              <a:latin typeface="Tahoma" pitchFamily="34" charset="0"/>
              <a:cs typeface="Tahoma" pitchFamily="34" charset="0"/>
            </a:rPr>
            <a:t>บริหารความเสี่ยง</a:t>
          </a:r>
          <a:endParaRPr lang="en-US" sz="1100" b="1" dirty="0">
            <a:solidFill>
              <a:schemeClr val="tx1"/>
            </a:solidFill>
            <a:latin typeface="Tahoma" pitchFamily="34" charset="0"/>
            <a:cs typeface="Tahoma" pitchFamily="34" charset="0"/>
          </a:endParaRPr>
        </a:p>
      </dgm:t>
    </dgm:pt>
    <dgm:pt modelId="{94E1C146-C1A6-48EB-A874-800DA2DB94A9}" type="parTrans" cxnId="{A6384A39-93DD-459C-93DE-D881A064ADD9}">
      <dgm:prSet/>
      <dgm:spPr/>
      <dgm:t>
        <a:bodyPr/>
        <a:lstStyle/>
        <a:p>
          <a:endParaRPr lang="en-US"/>
        </a:p>
      </dgm:t>
    </dgm:pt>
    <dgm:pt modelId="{DDEEAA4E-0261-4DFF-A4A4-941A288C7892}" type="sibTrans" cxnId="{A6384A39-93DD-459C-93DE-D881A064ADD9}">
      <dgm:prSet/>
      <dgm:spPr/>
      <dgm:t>
        <a:bodyPr/>
        <a:lstStyle/>
        <a:p>
          <a:endParaRPr lang="en-US"/>
        </a:p>
      </dgm:t>
    </dgm:pt>
    <dgm:pt modelId="{D00D4FD6-8961-470F-A3DB-7602F4CA7622}" type="pres">
      <dgm:prSet presAssocID="{2953855B-F12D-4D63-8443-694C1F4FAD7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6F83DDE-928F-4F8E-9142-94577B488EE3}" type="pres">
      <dgm:prSet presAssocID="{2953855B-F12D-4D63-8443-694C1F4FAD73}" presName="dummyMaxCanvas" presStyleCnt="0">
        <dgm:presLayoutVars/>
      </dgm:prSet>
      <dgm:spPr/>
    </dgm:pt>
    <dgm:pt modelId="{6640EB94-04B1-4F31-B53E-47ADC6C0E311}" type="pres">
      <dgm:prSet presAssocID="{2953855B-F12D-4D63-8443-694C1F4FAD73}" presName="FiveNodes_1" presStyleLbl="node1" presStyleIdx="0" presStyleCnt="5" custScaleX="97588" custScaleY="76767" custLinFactNeighborY="608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7123EE-CEC3-4C2A-B6CC-A6A22AC3B609}" type="pres">
      <dgm:prSet presAssocID="{2953855B-F12D-4D63-8443-694C1F4FAD73}" presName="FiveNodes_2" presStyleLbl="node1" presStyleIdx="1" presStyleCnt="5" custScaleX="109468" custScaleY="76767" custLinFactNeighborX="6851" custLinFactNeighborY="386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943700-E128-43B3-9220-87D27F26314D}" type="pres">
      <dgm:prSet presAssocID="{2953855B-F12D-4D63-8443-694C1F4FAD73}" presName="FiveNodes_3" presStyleLbl="node1" presStyleIdx="2" presStyleCnt="5" custScaleX="102322" custScaleY="75759" custLinFactNeighborX="8379" custLinFactNeighborY="252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6FF8A9-C13B-45E6-8B1B-2218E5CA2B1A}" type="pres">
      <dgm:prSet presAssocID="{2953855B-F12D-4D63-8443-694C1F4FAD73}" presName="FiveNodes_4" presStyleLbl="node1" presStyleIdx="3" presStyleCnt="5" custScaleX="108878" custScaleY="75253" custLinFactNeighborX="4189" custLinFactNeighborY="82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3BBE9C-D395-47EA-9200-911024A4796E}" type="pres">
      <dgm:prSet presAssocID="{2953855B-F12D-4D63-8443-694C1F4FAD73}" presName="FiveNodes_5" presStyleLbl="node1" presStyleIdx="4" presStyleCnt="5" custScaleX="104824" custScaleY="82055" custLinFactNeighborX="-1116" custLinFactNeighborY="-55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3CBE24-D5A0-4A8F-A047-F8B619038319}" type="pres">
      <dgm:prSet presAssocID="{2953855B-F12D-4D63-8443-694C1F4FAD73}" presName="FiveConn_1-2" presStyleLbl="fgAccFollowNode1" presStyleIdx="0" presStyleCnt="4" custLinFactNeighborX="-8433" custLinFactNeighborY="6243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7BB777-248A-478B-B845-ECD11C9D86CA}" type="pres">
      <dgm:prSet presAssocID="{2953855B-F12D-4D63-8443-694C1F4FAD73}" presName="FiveConn_2-3" presStyleLbl="fgAccFollowNode1" presStyleIdx="1" presStyleCnt="4" custLinFactNeighborX="34106" custLinFactNeighborY="468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4CA105-8333-49C8-8BA3-4A8AB08C8A52}" type="pres">
      <dgm:prSet presAssocID="{2953855B-F12D-4D63-8443-694C1F4FAD73}" presName="FiveConn_3-4" presStyleLbl="fgAccFollowNode1" presStyleIdx="2" presStyleCnt="4" custScaleY="100000" custLinFactNeighborX="19442" custLinFactNeighborY="253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2641CE-CAB8-4CE4-BB76-DD2788968157}" type="pres">
      <dgm:prSet presAssocID="{2953855B-F12D-4D63-8443-694C1F4FAD73}" presName="FiveConn_4-5" presStyleLbl="fgAccFollowNode1" presStyleIdx="3" presStyleCnt="4" custLinFactNeighborX="7165" custLinFactNeighborY="131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AEC1F3-0ABE-450B-90A6-B31723C8A5D5}" type="pres">
      <dgm:prSet presAssocID="{2953855B-F12D-4D63-8443-694C1F4FAD73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59B1CD-D099-46AA-B1C5-C7ABB71D4BCE}" type="pres">
      <dgm:prSet presAssocID="{2953855B-F12D-4D63-8443-694C1F4FAD73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057471-A9C8-4735-9E01-E6FDCE4E033F}" type="pres">
      <dgm:prSet presAssocID="{2953855B-F12D-4D63-8443-694C1F4FAD73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D88D22-2BEE-4315-930F-DEC516D4D9C1}" type="pres">
      <dgm:prSet presAssocID="{2953855B-F12D-4D63-8443-694C1F4FAD73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237227-7CEB-4728-BD8B-F2FC1411A9D0}" type="pres">
      <dgm:prSet presAssocID="{2953855B-F12D-4D63-8443-694C1F4FAD73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6C47409-CED8-471F-B1CC-74BCB404107F}" type="presOf" srcId="{A1CEB88D-77B2-4442-9552-E24504F82DCA}" destId="{92D88D22-2BEE-4315-930F-DEC516D4D9C1}" srcOrd="1" destOrd="0" presId="urn:microsoft.com/office/officeart/2005/8/layout/vProcess5"/>
    <dgm:cxn modelId="{53253646-D5A2-47DE-8C9D-456564446FD1}" type="presOf" srcId="{48B35852-3C1D-4E08-AA01-D4F354E366F6}" destId="{91AEC1F3-0ABE-450B-90A6-B31723C8A5D5}" srcOrd="1" destOrd="0" presId="urn:microsoft.com/office/officeart/2005/8/layout/vProcess5"/>
    <dgm:cxn modelId="{653C6E16-3733-4A4A-83A2-5CEED9BE5FB3}" type="presOf" srcId="{5AB26BE4-4126-4F6C-AB6A-9D4CADB0FBAC}" destId="{BA057471-A9C8-4735-9E01-E6FDCE4E033F}" srcOrd="1" destOrd="0" presId="urn:microsoft.com/office/officeart/2005/8/layout/vProcess5"/>
    <dgm:cxn modelId="{A6384A39-93DD-459C-93DE-D881A064ADD9}" srcId="{2953855B-F12D-4D63-8443-694C1F4FAD73}" destId="{CF0F7475-09E7-4D65-9DE6-131120E41B3C}" srcOrd="4" destOrd="0" parTransId="{94E1C146-C1A6-48EB-A874-800DA2DB94A9}" sibTransId="{DDEEAA4E-0261-4DFF-A4A4-941A288C7892}"/>
    <dgm:cxn modelId="{8B536D94-C011-4D3C-9083-78F54ADA1F05}" type="presOf" srcId="{A1CEB88D-77B2-4442-9552-E24504F82DCA}" destId="{D26FF8A9-C13B-45E6-8B1B-2218E5CA2B1A}" srcOrd="0" destOrd="0" presId="urn:microsoft.com/office/officeart/2005/8/layout/vProcess5"/>
    <dgm:cxn modelId="{FF526C5E-F014-4BBC-B04F-30FE04F785EA}" type="presOf" srcId="{526888B4-B059-40FA-A94D-3BE3E88FB20D}" destId="{233CBE24-D5A0-4A8F-A047-F8B619038319}" srcOrd="0" destOrd="0" presId="urn:microsoft.com/office/officeart/2005/8/layout/vProcess5"/>
    <dgm:cxn modelId="{A4575016-95A8-4B24-B9B4-CE4A38F05B91}" srcId="{2953855B-F12D-4D63-8443-694C1F4FAD73}" destId="{48B35852-3C1D-4E08-AA01-D4F354E366F6}" srcOrd="0" destOrd="0" parTransId="{94D41417-6890-4859-B1D5-6F489B91F8ED}" sibTransId="{526888B4-B059-40FA-A94D-3BE3E88FB20D}"/>
    <dgm:cxn modelId="{39D157F3-87BB-4614-9EF7-A1A822E5759C}" type="presOf" srcId="{B5164531-E0B2-4009-B07A-8C4EE6F215D8}" destId="{8059B1CD-D099-46AA-B1C5-C7ABB71D4BCE}" srcOrd="1" destOrd="0" presId="urn:microsoft.com/office/officeart/2005/8/layout/vProcess5"/>
    <dgm:cxn modelId="{0ED929FB-99D1-440E-9A7E-A9C1B742EC69}" srcId="{2953855B-F12D-4D63-8443-694C1F4FAD73}" destId="{A1CEB88D-77B2-4442-9552-E24504F82DCA}" srcOrd="3" destOrd="0" parTransId="{361625C9-1455-4DD7-B09C-92EB54189307}" sibTransId="{29E8F574-6551-45C0-B168-34FAB584AF77}"/>
    <dgm:cxn modelId="{B3A9F69A-D405-4E32-9186-1D7625FD7B4B}" type="presOf" srcId="{6498EA1F-BA39-4E01-8595-2DD6BB5601F1}" destId="{A34CA105-8333-49C8-8BA3-4A8AB08C8A52}" srcOrd="0" destOrd="0" presId="urn:microsoft.com/office/officeart/2005/8/layout/vProcess5"/>
    <dgm:cxn modelId="{B8C4BFC2-148B-4A2A-B053-348AC862104C}" type="presOf" srcId="{B5164531-E0B2-4009-B07A-8C4EE6F215D8}" destId="{877123EE-CEC3-4C2A-B6CC-A6A22AC3B609}" srcOrd="0" destOrd="0" presId="urn:microsoft.com/office/officeart/2005/8/layout/vProcess5"/>
    <dgm:cxn modelId="{8B6B9294-9183-4905-B790-2D66253862F2}" type="presOf" srcId="{CF0F7475-09E7-4D65-9DE6-131120E41B3C}" destId="{7C3BBE9C-D395-47EA-9200-911024A4796E}" srcOrd="0" destOrd="0" presId="urn:microsoft.com/office/officeart/2005/8/layout/vProcess5"/>
    <dgm:cxn modelId="{B043E5D3-81B4-4785-A904-4C842F9F7CCC}" srcId="{2953855B-F12D-4D63-8443-694C1F4FAD73}" destId="{B5164531-E0B2-4009-B07A-8C4EE6F215D8}" srcOrd="1" destOrd="0" parTransId="{AEED1CCA-894A-4E52-9389-B19BE56D1042}" sibTransId="{F5960EF9-38BA-4CE5-A577-378EFBCD773D}"/>
    <dgm:cxn modelId="{B2BD5739-48F8-400C-8681-A56963218186}" type="presOf" srcId="{5AB26BE4-4126-4F6C-AB6A-9D4CADB0FBAC}" destId="{A2943700-E128-43B3-9220-87D27F26314D}" srcOrd="0" destOrd="0" presId="urn:microsoft.com/office/officeart/2005/8/layout/vProcess5"/>
    <dgm:cxn modelId="{0866A4E7-3507-4715-B205-432C0DB5691E}" type="presOf" srcId="{CF0F7475-09E7-4D65-9DE6-131120E41B3C}" destId="{39237227-7CEB-4728-BD8B-F2FC1411A9D0}" srcOrd="1" destOrd="0" presId="urn:microsoft.com/office/officeart/2005/8/layout/vProcess5"/>
    <dgm:cxn modelId="{B042731F-FA8A-4F5C-A51A-A8EAF935D1E1}" type="presOf" srcId="{F5960EF9-38BA-4CE5-A577-378EFBCD773D}" destId="{EF7BB777-248A-478B-B845-ECD11C9D86CA}" srcOrd="0" destOrd="0" presId="urn:microsoft.com/office/officeart/2005/8/layout/vProcess5"/>
    <dgm:cxn modelId="{FCD3050C-7481-46AA-B7A5-97494FBAFAB8}" type="presOf" srcId="{48B35852-3C1D-4E08-AA01-D4F354E366F6}" destId="{6640EB94-04B1-4F31-B53E-47ADC6C0E311}" srcOrd="0" destOrd="0" presId="urn:microsoft.com/office/officeart/2005/8/layout/vProcess5"/>
    <dgm:cxn modelId="{B265EB3E-4B91-408B-BFDB-9BAB2EAC018B}" type="presOf" srcId="{29E8F574-6551-45C0-B168-34FAB584AF77}" destId="{E12641CE-CAB8-4CE4-BB76-DD2788968157}" srcOrd="0" destOrd="0" presId="urn:microsoft.com/office/officeart/2005/8/layout/vProcess5"/>
    <dgm:cxn modelId="{7FE3A5DB-852B-4A5A-BE43-60C74C1C7936}" type="presOf" srcId="{2953855B-F12D-4D63-8443-694C1F4FAD73}" destId="{D00D4FD6-8961-470F-A3DB-7602F4CA7622}" srcOrd="0" destOrd="0" presId="urn:microsoft.com/office/officeart/2005/8/layout/vProcess5"/>
    <dgm:cxn modelId="{7880540D-5AA7-4212-94C2-7638BE9DB060}" srcId="{2953855B-F12D-4D63-8443-694C1F4FAD73}" destId="{5AB26BE4-4126-4F6C-AB6A-9D4CADB0FBAC}" srcOrd="2" destOrd="0" parTransId="{63F66CB1-3A47-4EB6-9415-F5159BFEE35E}" sibTransId="{6498EA1F-BA39-4E01-8595-2DD6BB5601F1}"/>
    <dgm:cxn modelId="{EF707D33-010C-48EF-8ED2-F2C2872115E3}" type="presParOf" srcId="{D00D4FD6-8961-470F-A3DB-7602F4CA7622}" destId="{B6F83DDE-928F-4F8E-9142-94577B488EE3}" srcOrd="0" destOrd="0" presId="urn:microsoft.com/office/officeart/2005/8/layout/vProcess5"/>
    <dgm:cxn modelId="{035AD543-EECA-4FA6-9024-DC9791AFAB2F}" type="presParOf" srcId="{D00D4FD6-8961-470F-A3DB-7602F4CA7622}" destId="{6640EB94-04B1-4F31-B53E-47ADC6C0E311}" srcOrd="1" destOrd="0" presId="urn:microsoft.com/office/officeart/2005/8/layout/vProcess5"/>
    <dgm:cxn modelId="{02EB5E68-0E49-4500-9781-13BBD0063EF8}" type="presParOf" srcId="{D00D4FD6-8961-470F-A3DB-7602F4CA7622}" destId="{877123EE-CEC3-4C2A-B6CC-A6A22AC3B609}" srcOrd="2" destOrd="0" presId="urn:microsoft.com/office/officeart/2005/8/layout/vProcess5"/>
    <dgm:cxn modelId="{9B7C4746-41E3-4AF9-A158-DC412D60D03F}" type="presParOf" srcId="{D00D4FD6-8961-470F-A3DB-7602F4CA7622}" destId="{A2943700-E128-43B3-9220-87D27F26314D}" srcOrd="3" destOrd="0" presId="urn:microsoft.com/office/officeart/2005/8/layout/vProcess5"/>
    <dgm:cxn modelId="{2FA6D55D-5EFF-494F-8B49-2EA43A22132D}" type="presParOf" srcId="{D00D4FD6-8961-470F-A3DB-7602F4CA7622}" destId="{D26FF8A9-C13B-45E6-8B1B-2218E5CA2B1A}" srcOrd="4" destOrd="0" presId="urn:microsoft.com/office/officeart/2005/8/layout/vProcess5"/>
    <dgm:cxn modelId="{493DB118-488E-4D04-B4B5-FF2277D2D5C7}" type="presParOf" srcId="{D00D4FD6-8961-470F-A3DB-7602F4CA7622}" destId="{7C3BBE9C-D395-47EA-9200-911024A4796E}" srcOrd="5" destOrd="0" presId="urn:microsoft.com/office/officeart/2005/8/layout/vProcess5"/>
    <dgm:cxn modelId="{F485388C-0258-4D70-9FA8-DB307DE3F220}" type="presParOf" srcId="{D00D4FD6-8961-470F-A3DB-7602F4CA7622}" destId="{233CBE24-D5A0-4A8F-A047-F8B619038319}" srcOrd="6" destOrd="0" presId="urn:microsoft.com/office/officeart/2005/8/layout/vProcess5"/>
    <dgm:cxn modelId="{DAF86135-33F8-4002-91DD-1E74A706B214}" type="presParOf" srcId="{D00D4FD6-8961-470F-A3DB-7602F4CA7622}" destId="{EF7BB777-248A-478B-B845-ECD11C9D86CA}" srcOrd="7" destOrd="0" presId="urn:microsoft.com/office/officeart/2005/8/layout/vProcess5"/>
    <dgm:cxn modelId="{F4B9AC6D-1EDB-497A-9DB6-2F83472ECAD6}" type="presParOf" srcId="{D00D4FD6-8961-470F-A3DB-7602F4CA7622}" destId="{A34CA105-8333-49C8-8BA3-4A8AB08C8A52}" srcOrd="8" destOrd="0" presId="urn:microsoft.com/office/officeart/2005/8/layout/vProcess5"/>
    <dgm:cxn modelId="{7A097227-6187-44FA-8EFD-F05E2BDAF38A}" type="presParOf" srcId="{D00D4FD6-8961-470F-A3DB-7602F4CA7622}" destId="{E12641CE-CAB8-4CE4-BB76-DD2788968157}" srcOrd="9" destOrd="0" presId="urn:microsoft.com/office/officeart/2005/8/layout/vProcess5"/>
    <dgm:cxn modelId="{06F95170-AEC1-4E64-BAE8-16D71AF211D1}" type="presParOf" srcId="{D00D4FD6-8961-470F-A3DB-7602F4CA7622}" destId="{91AEC1F3-0ABE-450B-90A6-B31723C8A5D5}" srcOrd="10" destOrd="0" presId="urn:microsoft.com/office/officeart/2005/8/layout/vProcess5"/>
    <dgm:cxn modelId="{F8072B37-22E0-4A49-82B4-37BF7E9C783E}" type="presParOf" srcId="{D00D4FD6-8961-470F-A3DB-7602F4CA7622}" destId="{8059B1CD-D099-46AA-B1C5-C7ABB71D4BCE}" srcOrd="11" destOrd="0" presId="urn:microsoft.com/office/officeart/2005/8/layout/vProcess5"/>
    <dgm:cxn modelId="{381559EB-9DCF-44AA-B109-50CD19B072B5}" type="presParOf" srcId="{D00D4FD6-8961-470F-A3DB-7602F4CA7622}" destId="{BA057471-A9C8-4735-9E01-E6FDCE4E033F}" srcOrd="12" destOrd="0" presId="urn:microsoft.com/office/officeart/2005/8/layout/vProcess5"/>
    <dgm:cxn modelId="{378BBD0A-AA02-4B0E-98E1-57262CFD4A4A}" type="presParOf" srcId="{D00D4FD6-8961-470F-A3DB-7602F4CA7622}" destId="{92D88D22-2BEE-4315-930F-DEC516D4D9C1}" srcOrd="13" destOrd="0" presId="urn:microsoft.com/office/officeart/2005/8/layout/vProcess5"/>
    <dgm:cxn modelId="{392904F1-69A5-40C5-A361-E06E87D55ACE}" type="presParOf" srcId="{D00D4FD6-8961-470F-A3DB-7602F4CA7622}" destId="{39237227-7CEB-4728-BD8B-F2FC1411A9D0}" srcOrd="14" destOrd="0" presId="urn:microsoft.com/office/officeart/2005/8/layout/vProcess5"/>
  </dgm:cxnLst>
  <dgm:bg>
    <a:noFill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2E6CAF6-44AF-4F2E-A9B0-2DDCCD0D8D61}" type="doc">
      <dgm:prSet loTypeId="urn:microsoft.com/office/officeart/2005/8/layout/cycle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04880A-0645-49F1-970B-0BCC6782EA31}">
      <dgm:prSet phldrT="[Text]" custT="1"/>
      <dgm:spPr/>
      <dgm:t>
        <a:bodyPr/>
        <a:lstStyle/>
        <a:p>
          <a:r>
            <a:rPr lang="th-TH" sz="1800" dirty="0" smtClean="0"/>
            <a:t>หมวด </a:t>
          </a:r>
          <a:r>
            <a:rPr lang="th-TH" sz="1200" dirty="0" smtClean="0"/>
            <a:t>1</a:t>
          </a:r>
          <a:endParaRPr lang="en-US" sz="1800" dirty="0"/>
        </a:p>
      </dgm:t>
    </dgm:pt>
    <dgm:pt modelId="{67BD5D71-F339-4476-AB90-7157D05A3C07}" type="parTrans" cxnId="{AA593CD0-C6F7-46BD-BEF5-F460B05DC24F}">
      <dgm:prSet/>
      <dgm:spPr/>
      <dgm:t>
        <a:bodyPr/>
        <a:lstStyle/>
        <a:p>
          <a:endParaRPr lang="en-US"/>
        </a:p>
      </dgm:t>
    </dgm:pt>
    <dgm:pt modelId="{ADCBB3A4-347C-4620-AF80-539238BD250D}" type="sibTrans" cxnId="{AA593CD0-C6F7-46BD-BEF5-F460B05DC24F}">
      <dgm:prSet/>
      <dgm:spPr/>
      <dgm:t>
        <a:bodyPr/>
        <a:lstStyle/>
        <a:p>
          <a:endParaRPr lang="en-US"/>
        </a:p>
      </dgm:t>
    </dgm:pt>
    <dgm:pt modelId="{C433D763-586E-40A3-9C63-11D3634C8DF6}">
      <dgm:prSet phldrT="[Text]" custT="1"/>
      <dgm:spPr/>
      <dgm:t>
        <a:bodyPr/>
        <a:lstStyle/>
        <a:p>
          <a:r>
            <a:rPr lang="th-TH" sz="1800" dirty="0" smtClean="0"/>
            <a:t>หมวด </a:t>
          </a:r>
          <a:r>
            <a:rPr lang="th-TH" sz="1200" dirty="0" smtClean="0"/>
            <a:t>3</a:t>
          </a:r>
          <a:endParaRPr lang="en-US" sz="1800" dirty="0"/>
        </a:p>
      </dgm:t>
    </dgm:pt>
    <dgm:pt modelId="{D79F0F07-88C7-410F-9821-7C219C4A939A}" type="parTrans" cxnId="{87987EDB-20B5-44AD-AB31-B30A54D63158}">
      <dgm:prSet/>
      <dgm:spPr/>
      <dgm:t>
        <a:bodyPr/>
        <a:lstStyle/>
        <a:p>
          <a:endParaRPr lang="en-US"/>
        </a:p>
      </dgm:t>
    </dgm:pt>
    <dgm:pt modelId="{7CA48A65-3311-40A7-B2EC-F0A4A84B55C0}" type="sibTrans" cxnId="{87987EDB-20B5-44AD-AB31-B30A54D63158}">
      <dgm:prSet/>
      <dgm:spPr/>
      <dgm:t>
        <a:bodyPr/>
        <a:lstStyle/>
        <a:p>
          <a:endParaRPr lang="en-US"/>
        </a:p>
      </dgm:t>
    </dgm:pt>
    <dgm:pt modelId="{D16594F0-2AB4-44A3-97D8-56A62EB986C9}">
      <dgm:prSet phldrT="[Text]" custT="1"/>
      <dgm:spPr/>
      <dgm:t>
        <a:bodyPr/>
        <a:lstStyle/>
        <a:p>
          <a:r>
            <a:rPr lang="th-TH" sz="1800" dirty="0" smtClean="0"/>
            <a:t>หมวด </a:t>
          </a:r>
          <a:r>
            <a:rPr lang="th-TH" sz="1200" dirty="0" smtClean="0"/>
            <a:t>4</a:t>
          </a:r>
          <a:endParaRPr lang="en-US" sz="1200" dirty="0"/>
        </a:p>
      </dgm:t>
    </dgm:pt>
    <dgm:pt modelId="{D2715C53-4E00-4B5B-AC93-58088CD37D57}" type="parTrans" cxnId="{0EBD31C5-9202-4DD4-B3D0-E6413283A759}">
      <dgm:prSet/>
      <dgm:spPr/>
      <dgm:t>
        <a:bodyPr/>
        <a:lstStyle/>
        <a:p>
          <a:endParaRPr lang="en-US"/>
        </a:p>
      </dgm:t>
    </dgm:pt>
    <dgm:pt modelId="{EA15C46B-1B79-4FC6-9D93-FBAE73F4B348}" type="sibTrans" cxnId="{0EBD31C5-9202-4DD4-B3D0-E6413283A759}">
      <dgm:prSet/>
      <dgm:spPr/>
      <dgm:t>
        <a:bodyPr/>
        <a:lstStyle/>
        <a:p>
          <a:endParaRPr lang="en-US"/>
        </a:p>
      </dgm:t>
    </dgm:pt>
    <dgm:pt modelId="{6FC153F1-8E0A-448D-893C-30A3263C442B}">
      <dgm:prSet phldrT="[Text]" custT="1"/>
      <dgm:spPr/>
      <dgm:t>
        <a:bodyPr/>
        <a:lstStyle/>
        <a:p>
          <a:r>
            <a:rPr lang="th-TH" sz="1800" dirty="0" smtClean="0"/>
            <a:t>หมวด </a:t>
          </a:r>
          <a:r>
            <a:rPr lang="th-TH" sz="1200" dirty="0" smtClean="0"/>
            <a:t>5</a:t>
          </a:r>
          <a:endParaRPr lang="en-US" sz="1200" dirty="0"/>
        </a:p>
      </dgm:t>
    </dgm:pt>
    <dgm:pt modelId="{BCFE9CC1-D9E3-4BB2-BCA3-B662CFBF4B7E}" type="parTrans" cxnId="{556B878D-A489-4308-9F3D-0A04D9DCD564}">
      <dgm:prSet/>
      <dgm:spPr/>
      <dgm:t>
        <a:bodyPr/>
        <a:lstStyle/>
        <a:p>
          <a:endParaRPr lang="en-US"/>
        </a:p>
      </dgm:t>
    </dgm:pt>
    <dgm:pt modelId="{C696CE21-DB16-4239-AE2B-A092F14186DB}" type="sibTrans" cxnId="{556B878D-A489-4308-9F3D-0A04D9DCD564}">
      <dgm:prSet/>
      <dgm:spPr/>
      <dgm:t>
        <a:bodyPr/>
        <a:lstStyle/>
        <a:p>
          <a:endParaRPr lang="en-US"/>
        </a:p>
      </dgm:t>
    </dgm:pt>
    <dgm:pt modelId="{78E61B8E-EC7B-46B9-85E6-7B2F91C5BB07}">
      <dgm:prSet phldrT="[Text]" custT="1"/>
      <dgm:spPr/>
      <dgm:t>
        <a:bodyPr/>
        <a:lstStyle/>
        <a:p>
          <a:r>
            <a:rPr lang="th-TH" sz="1800" dirty="0" smtClean="0"/>
            <a:t>หมวด </a:t>
          </a:r>
          <a:r>
            <a:rPr lang="th-TH" sz="1200" dirty="0" smtClean="0"/>
            <a:t>6</a:t>
          </a:r>
          <a:endParaRPr lang="en-US" sz="1200" dirty="0"/>
        </a:p>
      </dgm:t>
    </dgm:pt>
    <dgm:pt modelId="{E721929E-18D5-4141-B7C5-94CA328301F1}" type="parTrans" cxnId="{AC204BD1-D819-45C2-B0F5-7194C46AB076}">
      <dgm:prSet/>
      <dgm:spPr/>
      <dgm:t>
        <a:bodyPr/>
        <a:lstStyle/>
        <a:p>
          <a:endParaRPr lang="en-US"/>
        </a:p>
      </dgm:t>
    </dgm:pt>
    <dgm:pt modelId="{DBF24C7B-FC69-452E-9B17-4D1458F92713}" type="sibTrans" cxnId="{AC204BD1-D819-45C2-B0F5-7194C46AB076}">
      <dgm:prSet/>
      <dgm:spPr/>
      <dgm:t>
        <a:bodyPr/>
        <a:lstStyle/>
        <a:p>
          <a:endParaRPr lang="en-US"/>
        </a:p>
      </dgm:t>
    </dgm:pt>
    <dgm:pt modelId="{38021201-5235-48BC-BEAC-E703D2109B28}">
      <dgm:prSet phldrT="[Text]" custT="1"/>
      <dgm:spPr/>
      <dgm:t>
        <a:bodyPr/>
        <a:lstStyle/>
        <a:p>
          <a:r>
            <a:rPr lang="th-TH" sz="1800" dirty="0" smtClean="0"/>
            <a:t>หมวด </a:t>
          </a:r>
          <a:r>
            <a:rPr lang="th-TH" sz="1200" dirty="0" smtClean="0"/>
            <a:t>2</a:t>
          </a:r>
          <a:endParaRPr lang="en-US" sz="1200" dirty="0"/>
        </a:p>
      </dgm:t>
    </dgm:pt>
    <dgm:pt modelId="{728AB5D3-B465-44BB-9235-3D28ACA89CBD}" type="parTrans" cxnId="{038AD7C3-F601-4350-9CA0-6E47452B410D}">
      <dgm:prSet/>
      <dgm:spPr/>
      <dgm:t>
        <a:bodyPr/>
        <a:lstStyle/>
        <a:p>
          <a:endParaRPr lang="en-US"/>
        </a:p>
      </dgm:t>
    </dgm:pt>
    <dgm:pt modelId="{5BD950CE-C772-404E-8AAC-2D7C80642DB7}" type="sibTrans" cxnId="{038AD7C3-F601-4350-9CA0-6E47452B410D}">
      <dgm:prSet/>
      <dgm:spPr/>
      <dgm:t>
        <a:bodyPr/>
        <a:lstStyle/>
        <a:p>
          <a:endParaRPr lang="en-US"/>
        </a:p>
      </dgm:t>
    </dgm:pt>
    <dgm:pt modelId="{911D6792-E59E-4A56-8649-0EC3730000EB}" type="pres">
      <dgm:prSet presAssocID="{52E6CAF6-44AF-4F2E-A9B0-2DDCCD0D8D6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2D901E2-4F14-41B1-A23A-36AC97B0384C}" type="pres">
      <dgm:prSet presAssocID="{BC04880A-0645-49F1-970B-0BCC6782EA31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1131E7-B8C3-4D36-960F-9EC8E21523BF}" type="pres">
      <dgm:prSet presAssocID="{BC04880A-0645-49F1-970B-0BCC6782EA31}" presName="spNode" presStyleCnt="0"/>
      <dgm:spPr/>
    </dgm:pt>
    <dgm:pt modelId="{A0BB60B6-2890-43DD-8074-4079901836B9}" type="pres">
      <dgm:prSet presAssocID="{ADCBB3A4-347C-4620-AF80-539238BD250D}" presName="sibTrans" presStyleLbl="sibTrans1D1" presStyleIdx="0" presStyleCnt="6"/>
      <dgm:spPr/>
      <dgm:t>
        <a:bodyPr/>
        <a:lstStyle/>
        <a:p>
          <a:endParaRPr lang="en-US"/>
        </a:p>
      </dgm:t>
    </dgm:pt>
    <dgm:pt modelId="{6EDE6D3B-FE82-419B-AE3A-53287E128FE7}" type="pres">
      <dgm:prSet presAssocID="{38021201-5235-48BC-BEAC-E703D2109B28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38372F-DC3C-45F3-AAA0-3ECEFB8727DC}" type="pres">
      <dgm:prSet presAssocID="{38021201-5235-48BC-BEAC-E703D2109B28}" presName="spNode" presStyleCnt="0"/>
      <dgm:spPr/>
    </dgm:pt>
    <dgm:pt modelId="{1222E513-B545-4604-A814-09DECE5C8944}" type="pres">
      <dgm:prSet presAssocID="{5BD950CE-C772-404E-8AAC-2D7C80642DB7}" presName="sibTrans" presStyleLbl="sibTrans1D1" presStyleIdx="1" presStyleCnt="6"/>
      <dgm:spPr/>
      <dgm:t>
        <a:bodyPr/>
        <a:lstStyle/>
        <a:p>
          <a:endParaRPr lang="en-US"/>
        </a:p>
      </dgm:t>
    </dgm:pt>
    <dgm:pt modelId="{E3B6028E-75D8-468C-8C39-65DEBE3550F8}" type="pres">
      <dgm:prSet presAssocID="{C433D763-586E-40A3-9C63-11D3634C8DF6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94CDCD-677A-4A31-9987-F105E02CE463}" type="pres">
      <dgm:prSet presAssocID="{C433D763-586E-40A3-9C63-11D3634C8DF6}" presName="spNode" presStyleCnt="0"/>
      <dgm:spPr/>
    </dgm:pt>
    <dgm:pt modelId="{EE2E195B-120C-4157-A4E9-A328B6A1B80E}" type="pres">
      <dgm:prSet presAssocID="{7CA48A65-3311-40A7-B2EC-F0A4A84B55C0}" presName="sibTrans" presStyleLbl="sibTrans1D1" presStyleIdx="2" presStyleCnt="6"/>
      <dgm:spPr/>
      <dgm:t>
        <a:bodyPr/>
        <a:lstStyle/>
        <a:p>
          <a:endParaRPr lang="en-US"/>
        </a:p>
      </dgm:t>
    </dgm:pt>
    <dgm:pt modelId="{C22FC63B-3A26-4E7C-9D61-7DCB3A8A88D0}" type="pres">
      <dgm:prSet presAssocID="{D16594F0-2AB4-44A3-97D8-56A62EB986C9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651D25-8147-4D2B-81E0-1E5A4FCD4B25}" type="pres">
      <dgm:prSet presAssocID="{D16594F0-2AB4-44A3-97D8-56A62EB986C9}" presName="spNode" presStyleCnt="0"/>
      <dgm:spPr/>
    </dgm:pt>
    <dgm:pt modelId="{0FAD555E-8C32-403F-B400-850A77E2DAA6}" type="pres">
      <dgm:prSet presAssocID="{EA15C46B-1B79-4FC6-9D93-FBAE73F4B348}" presName="sibTrans" presStyleLbl="sibTrans1D1" presStyleIdx="3" presStyleCnt="6"/>
      <dgm:spPr/>
      <dgm:t>
        <a:bodyPr/>
        <a:lstStyle/>
        <a:p>
          <a:endParaRPr lang="en-US"/>
        </a:p>
      </dgm:t>
    </dgm:pt>
    <dgm:pt modelId="{63384E7D-1E18-4E1A-B35E-FF48B35E6473}" type="pres">
      <dgm:prSet presAssocID="{6FC153F1-8E0A-448D-893C-30A3263C442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3F7219-C527-4ABF-A0E9-DF7EF72727D7}" type="pres">
      <dgm:prSet presAssocID="{6FC153F1-8E0A-448D-893C-30A3263C442B}" presName="spNode" presStyleCnt="0"/>
      <dgm:spPr/>
    </dgm:pt>
    <dgm:pt modelId="{6387048E-5921-41A9-945E-402849142D0D}" type="pres">
      <dgm:prSet presAssocID="{C696CE21-DB16-4239-AE2B-A092F14186DB}" presName="sibTrans" presStyleLbl="sibTrans1D1" presStyleIdx="4" presStyleCnt="6"/>
      <dgm:spPr/>
      <dgm:t>
        <a:bodyPr/>
        <a:lstStyle/>
        <a:p>
          <a:endParaRPr lang="en-US"/>
        </a:p>
      </dgm:t>
    </dgm:pt>
    <dgm:pt modelId="{E94ED41E-6161-4D9C-84CF-ACCE6D22DEC4}" type="pres">
      <dgm:prSet presAssocID="{78E61B8E-EC7B-46B9-85E6-7B2F91C5BB07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5BE9FA-91A7-44EB-B611-9E33C3B94090}" type="pres">
      <dgm:prSet presAssocID="{78E61B8E-EC7B-46B9-85E6-7B2F91C5BB07}" presName="spNode" presStyleCnt="0"/>
      <dgm:spPr/>
    </dgm:pt>
    <dgm:pt modelId="{F2E34AFB-E6C5-4A75-BA5E-CA9BFFCE86DC}" type="pres">
      <dgm:prSet presAssocID="{DBF24C7B-FC69-452E-9B17-4D1458F92713}" presName="sibTrans" presStyleLbl="sibTrans1D1" presStyleIdx="5" presStyleCnt="6"/>
      <dgm:spPr/>
      <dgm:t>
        <a:bodyPr/>
        <a:lstStyle/>
        <a:p>
          <a:endParaRPr lang="en-US"/>
        </a:p>
      </dgm:t>
    </dgm:pt>
  </dgm:ptLst>
  <dgm:cxnLst>
    <dgm:cxn modelId="{556B878D-A489-4308-9F3D-0A04D9DCD564}" srcId="{52E6CAF6-44AF-4F2E-A9B0-2DDCCD0D8D61}" destId="{6FC153F1-8E0A-448D-893C-30A3263C442B}" srcOrd="4" destOrd="0" parTransId="{BCFE9CC1-D9E3-4BB2-BCA3-B662CFBF4B7E}" sibTransId="{C696CE21-DB16-4239-AE2B-A092F14186DB}"/>
    <dgm:cxn modelId="{0B66DE06-170C-43D1-AC87-F9A5EC94C35F}" type="presOf" srcId="{ADCBB3A4-347C-4620-AF80-539238BD250D}" destId="{A0BB60B6-2890-43DD-8074-4079901836B9}" srcOrd="0" destOrd="0" presId="urn:microsoft.com/office/officeart/2005/8/layout/cycle6"/>
    <dgm:cxn modelId="{87987EDB-20B5-44AD-AB31-B30A54D63158}" srcId="{52E6CAF6-44AF-4F2E-A9B0-2DDCCD0D8D61}" destId="{C433D763-586E-40A3-9C63-11D3634C8DF6}" srcOrd="2" destOrd="0" parTransId="{D79F0F07-88C7-410F-9821-7C219C4A939A}" sibTransId="{7CA48A65-3311-40A7-B2EC-F0A4A84B55C0}"/>
    <dgm:cxn modelId="{0EBD31C5-9202-4DD4-B3D0-E6413283A759}" srcId="{52E6CAF6-44AF-4F2E-A9B0-2DDCCD0D8D61}" destId="{D16594F0-2AB4-44A3-97D8-56A62EB986C9}" srcOrd="3" destOrd="0" parTransId="{D2715C53-4E00-4B5B-AC93-58088CD37D57}" sibTransId="{EA15C46B-1B79-4FC6-9D93-FBAE73F4B348}"/>
    <dgm:cxn modelId="{AC204BD1-D819-45C2-B0F5-7194C46AB076}" srcId="{52E6CAF6-44AF-4F2E-A9B0-2DDCCD0D8D61}" destId="{78E61B8E-EC7B-46B9-85E6-7B2F91C5BB07}" srcOrd="5" destOrd="0" parTransId="{E721929E-18D5-4141-B7C5-94CA328301F1}" sibTransId="{DBF24C7B-FC69-452E-9B17-4D1458F92713}"/>
    <dgm:cxn modelId="{5CDC27AB-A511-4AF0-8DA5-21DB3CC55736}" type="presOf" srcId="{C696CE21-DB16-4239-AE2B-A092F14186DB}" destId="{6387048E-5921-41A9-945E-402849142D0D}" srcOrd="0" destOrd="0" presId="urn:microsoft.com/office/officeart/2005/8/layout/cycle6"/>
    <dgm:cxn modelId="{6A587FD9-6CAB-4A3D-8673-EFA58104A0A5}" type="presOf" srcId="{EA15C46B-1B79-4FC6-9D93-FBAE73F4B348}" destId="{0FAD555E-8C32-403F-B400-850A77E2DAA6}" srcOrd="0" destOrd="0" presId="urn:microsoft.com/office/officeart/2005/8/layout/cycle6"/>
    <dgm:cxn modelId="{D38A85B5-93AB-4E4B-9B1A-09CFB7EF7F3D}" type="presOf" srcId="{D16594F0-2AB4-44A3-97D8-56A62EB986C9}" destId="{C22FC63B-3A26-4E7C-9D61-7DCB3A8A88D0}" srcOrd="0" destOrd="0" presId="urn:microsoft.com/office/officeart/2005/8/layout/cycle6"/>
    <dgm:cxn modelId="{EF64E18D-078D-498F-8AD9-14A058055C96}" type="presOf" srcId="{DBF24C7B-FC69-452E-9B17-4D1458F92713}" destId="{F2E34AFB-E6C5-4A75-BA5E-CA9BFFCE86DC}" srcOrd="0" destOrd="0" presId="urn:microsoft.com/office/officeart/2005/8/layout/cycle6"/>
    <dgm:cxn modelId="{AA593CD0-C6F7-46BD-BEF5-F460B05DC24F}" srcId="{52E6CAF6-44AF-4F2E-A9B0-2DDCCD0D8D61}" destId="{BC04880A-0645-49F1-970B-0BCC6782EA31}" srcOrd="0" destOrd="0" parTransId="{67BD5D71-F339-4476-AB90-7157D05A3C07}" sibTransId="{ADCBB3A4-347C-4620-AF80-539238BD250D}"/>
    <dgm:cxn modelId="{70EADEB5-B800-4AF5-B0BB-CDCAD49C89AC}" type="presOf" srcId="{C433D763-586E-40A3-9C63-11D3634C8DF6}" destId="{E3B6028E-75D8-468C-8C39-65DEBE3550F8}" srcOrd="0" destOrd="0" presId="urn:microsoft.com/office/officeart/2005/8/layout/cycle6"/>
    <dgm:cxn modelId="{038AD7C3-F601-4350-9CA0-6E47452B410D}" srcId="{52E6CAF6-44AF-4F2E-A9B0-2DDCCD0D8D61}" destId="{38021201-5235-48BC-BEAC-E703D2109B28}" srcOrd="1" destOrd="0" parTransId="{728AB5D3-B465-44BB-9235-3D28ACA89CBD}" sibTransId="{5BD950CE-C772-404E-8AAC-2D7C80642DB7}"/>
    <dgm:cxn modelId="{EDBAF934-19D6-47CA-9694-2E83D266B336}" type="presOf" srcId="{5BD950CE-C772-404E-8AAC-2D7C80642DB7}" destId="{1222E513-B545-4604-A814-09DECE5C8944}" srcOrd="0" destOrd="0" presId="urn:microsoft.com/office/officeart/2005/8/layout/cycle6"/>
    <dgm:cxn modelId="{012EE6C1-C028-4B77-AE4B-7D7AA9D5EA44}" type="presOf" srcId="{7CA48A65-3311-40A7-B2EC-F0A4A84B55C0}" destId="{EE2E195B-120C-4157-A4E9-A328B6A1B80E}" srcOrd="0" destOrd="0" presId="urn:microsoft.com/office/officeart/2005/8/layout/cycle6"/>
    <dgm:cxn modelId="{4C48E684-6E02-45E5-9986-A2CC1ED46843}" type="presOf" srcId="{78E61B8E-EC7B-46B9-85E6-7B2F91C5BB07}" destId="{E94ED41E-6161-4D9C-84CF-ACCE6D22DEC4}" srcOrd="0" destOrd="0" presId="urn:microsoft.com/office/officeart/2005/8/layout/cycle6"/>
    <dgm:cxn modelId="{269124DF-FB4F-4756-B5B6-D6AB6D934A30}" type="presOf" srcId="{BC04880A-0645-49F1-970B-0BCC6782EA31}" destId="{82D901E2-4F14-41B1-A23A-36AC97B0384C}" srcOrd="0" destOrd="0" presId="urn:microsoft.com/office/officeart/2005/8/layout/cycle6"/>
    <dgm:cxn modelId="{756A052F-0CFA-41C8-9763-CB0269628B54}" type="presOf" srcId="{52E6CAF6-44AF-4F2E-A9B0-2DDCCD0D8D61}" destId="{911D6792-E59E-4A56-8649-0EC3730000EB}" srcOrd="0" destOrd="0" presId="urn:microsoft.com/office/officeart/2005/8/layout/cycle6"/>
    <dgm:cxn modelId="{67142556-B661-4198-BBD9-4560F3EF94BE}" type="presOf" srcId="{38021201-5235-48BC-BEAC-E703D2109B28}" destId="{6EDE6D3B-FE82-419B-AE3A-53287E128FE7}" srcOrd="0" destOrd="0" presId="urn:microsoft.com/office/officeart/2005/8/layout/cycle6"/>
    <dgm:cxn modelId="{6C714246-103D-4719-85AD-6C28C6BC35D0}" type="presOf" srcId="{6FC153F1-8E0A-448D-893C-30A3263C442B}" destId="{63384E7D-1E18-4E1A-B35E-FF48B35E6473}" srcOrd="0" destOrd="0" presId="urn:microsoft.com/office/officeart/2005/8/layout/cycle6"/>
    <dgm:cxn modelId="{99F620DE-D7D4-43A2-AC05-AB2ABD3ECEFD}" type="presParOf" srcId="{911D6792-E59E-4A56-8649-0EC3730000EB}" destId="{82D901E2-4F14-41B1-A23A-36AC97B0384C}" srcOrd="0" destOrd="0" presId="urn:microsoft.com/office/officeart/2005/8/layout/cycle6"/>
    <dgm:cxn modelId="{AC94ED44-5CDA-48D1-AC17-7479CF658EB3}" type="presParOf" srcId="{911D6792-E59E-4A56-8649-0EC3730000EB}" destId="{131131E7-B8C3-4D36-960F-9EC8E21523BF}" srcOrd="1" destOrd="0" presId="urn:microsoft.com/office/officeart/2005/8/layout/cycle6"/>
    <dgm:cxn modelId="{6B6CC20C-8A4C-47D5-AE14-301E545533E5}" type="presParOf" srcId="{911D6792-E59E-4A56-8649-0EC3730000EB}" destId="{A0BB60B6-2890-43DD-8074-4079901836B9}" srcOrd="2" destOrd="0" presId="urn:microsoft.com/office/officeart/2005/8/layout/cycle6"/>
    <dgm:cxn modelId="{01FC901E-4474-4E10-A745-216849F33121}" type="presParOf" srcId="{911D6792-E59E-4A56-8649-0EC3730000EB}" destId="{6EDE6D3B-FE82-419B-AE3A-53287E128FE7}" srcOrd="3" destOrd="0" presId="urn:microsoft.com/office/officeart/2005/8/layout/cycle6"/>
    <dgm:cxn modelId="{74C602D2-5DDB-48AF-9C3A-CF78F172FC51}" type="presParOf" srcId="{911D6792-E59E-4A56-8649-0EC3730000EB}" destId="{D438372F-DC3C-45F3-AAA0-3ECEFB8727DC}" srcOrd="4" destOrd="0" presId="urn:microsoft.com/office/officeart/2005/8/layout/cycle6"/>
    <dgm:cxn modelId="{565D7E85-4E4C-4FED-B3DB-C743BCDBA662}" type="presParOf" srcId="{911D6792-E59E-4A56-8649-0EC3730000EB}" destId="{1222E513-B545-4604-A814-09DECE5C8944}" srcOrd="5" destOrd="0" presId="urn:microsoft.com/office/officeart/2005/8/layout/cycle6"/>
    <dgm:cxn modelId="{9836E718-E770-4C9E-9B22-E70C926AF36A}" type="presParOf" srcId="{911D6792-E59E-4A56-8649-0EC3730000EB}" destId="{E3B6028E-75D8-468C-8C39-65DEBE3550F8}" srcOrd="6" destOrd="0" presId="urn:microsoft.com/office/officeart/2005/8/layout/cycle6"/>
    <dgm:cxn modelId="{EC5296E4-8E7F-4855-B8F8-103F58904768}" type="presParOf" srcId="{911D6792-E59E-4A56-8649-0EC3730000EB}" destId="{9494CDCD-677A-4A31-9987-F105E02CE463}" srcOrd="7" destOrd="0" presId="urn:microsoft.com/office/officeart/2005/8/layout/cycle6"/>
    <dgm:cxn modelId="{84B2CAA2-8C04-48E9-BEBC-A17907E585D4}" type="presParOf" srcId="{911D6792-E59E-4A56-8649-0EC3730000EB}" destId="{EE2E195B-120C-4157-A4E9-A328B6A1B80E}" srcOrd="8" destOrd="0" presId="urn:microsoft.com/office/officeart/2005/8/layout/cycle6"/>
    <dgm:cxn modelId="{6579F0BA-59B3-4F7F-BEEA-6024E845D228}" type="presParOf" srcId="{911D6792-E59E-4A56-8649-0EC3730000EB}" destId="{C22FC63B-3A26-4E7C-9D61-7DCB3A8A88D0}" srcOrd="9" destOrd="0" presId="urn:microsoft.com/office/officeart/2005/8/layout/cycle6"/>
    <dgm:cxn modelId="{4FEB5EAF-01BE-4B57-9294-04D305332D7D}" type="presParOf" srcId="{911D6792-E59E-4A56-8649-0EC3730000EB}" destId="{23651D25-8147-4D2B-81E0-1E5A4FCD4B25}" srcOrd="10" destOrd="0" presId="urn:microsoft.com/office/officeart/2005/8/layout/cycle6"/>
    <dgm:cxn modelId="{F39CCD23-EAD3-466A-8B24-870A8DF05357}" type="presParOf" srcId="{911D6792-E59E-4A56-8649-0EC3730000EB}" destId="{0FAD555E-8C32-403F-B400-850A77E2DAA6}" srcOrd="11" destOrd="0" presId="urn:microsoft.com/office/officeart/2005/8/layout/cycle6"/>
    <dgm:cxn modelId="{8669B89F-B6BE-42C6-AF7C-CBBE960D0CA2}" type="presParOf" srcId="{911D6792-E59E-4A56-8649-0EC3730000EB}" destId="{63384E7D-1E18-4E1A-B35E-FF48B35E6473}" srcOrd="12" destOrd="0" presId="urn:microsoft.com/office/officeart/2005/8/layout/cycle6"/>
    <dgm:cxn modelId="{D7AE59BD-A01B-422E-8FA9-CDB71BB39D50}" type="presParOf" srcId="{911D6792-E59E-4A56-8649-0EC3730000EB}" destId="{C23F7219-C527-4ABF-A0E9-DF7EF72727D7}" srcOrd="13" destOrd="0" presId="urn:microsoft.com/office/officeart/2005/8/layout/cycle6"/>
    <dgm:cxn modelId="{15536D15-AB01-4A74-BFF4-3E3CBBC85BFC}" type="presParOf" srcId="{911D6792-E59E-4A56-8649-0EC3730000EB}" destId="{6387048E-5921-41A9-945E-402849142D0D}" srcOrd="14" destOrd="0" presId="urn:microsoft.com/office/officeart/2005/8/layout/cycle6"/>
    <dgm:cxn modelId="{A96D22DC-0B00-4075-A6FB-B5FFBB668929}" type="presParOf" srcId="{911D6792-E59E-4A56-8649-0EC3730000EB}" destId="{E94ED41E-6161-4D9C-84CF-ACCE6D22DEC4}" srcOrd="15" destOrd="0" presId="urn:microsoft.com/office/officeart/2005/8/layout/cycle6"/>
    <dgm:cxn modelId="{039A19AF-A3EA-4DD4-94D6-7B6E9BE24A47}" type="presParOf" srcId="{911D6792-E59E-4A56-8649-0EC3730000EB}" destId="{EB5BE9FA-91A7-44EB-B611-9E33C3B94090}" srcOrd="16" destOrd="0" presId="urn:microsoft.com/office/officeart/2005/8/layout/cycle6"/>
    <dgm:cxn modelId="{FAA18253-FA5E-4CFF-9AE7-BC891340526E}" type="presParOf" srcId="{911D6792-E59E-4A56-8649-0EC3730000EB}" destId="{F2E34AFB-E6C5-4A75-BA5E-CA9BFFCE86DC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84D9D6-CB99-4D93-BA96-3C6443648EE8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0064FD36-87A3-4047-B15B-BB011A17D915}">
      <dgm:prSet phldrT="[Text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IT1</a:t>
          </a:r>
          <a:endParaRPr lang="en-US" dirty="0"/>
        </a:p>
      </dgm:t>
    </dgm:pt>
    <dgm:pt modelId="{17286CE2-A4E4-4A3A-A80A-D40791057E96}" type="parTrans" cxnId="{3CB5264D-D23A-4961-9008-B35BD4302407}">
      <dgm:prSet/>
      <dgm:spPr/>
      <dgm:t>
        <a:bodyPr/>
        <a:lstStyle/>
        <a:p>
          <a:endParaRPr lang="en-US"/>
        </a:p>
      </dgm:t>
    </dgm:pt>
    <dgm:pt modelId="{C4425A54-4731-4480-9778-3464D1A216EA}" type="sibTrans" cxnId="{3CB5264D-D23A-4961-9008-B35BD4302407}">
      <dgm:prSet/>
      <dgm:spPr/>
      <dgm:t>
        <a:bodyPr/>
        <a:lstStyle/>
        <a:p>
          <a:endParaRPr lang="en-US"/>
        </a:p>
      </dgm:t>
    </dgm:pt>
    <dgm:pt modelId="{95713360-B567-4805-BC5C-6F5C1219F09B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 smtClean="0"/>
            <a:t>IT2</a:t>
          </a:r>
          <a:endParaRPr lang="en-US" dirty="0"/>
        </a:p>
      </dgm:t>
    </dgm:pt>
    <dgm:pt modelId="{68DF8716-19D2-4580-A92A-560A5E58E575}" type="parTrans" cxnId="{A56E863E-D1A9-40AC-A244-A6694BF23671}">
      <dgm:prSet/>
      <dgm:spPr/>
      <dgm:t>
        <a:bodyPr/>
        <a:lstStyle/>
        <a:p>
          <a:endParaRPr lang="en-US"/>
        </a:p>
      </dgm:t>
    </dgm:pt>
    <dgm:pt modelId="{332B54F6-2E5B-4B37-A09B-87615B5E6D05}" type="sibTrans" cxnId="{A56E863E-D1A9-40AC-A244-A6694BF23671}">
      <dgm:prSet/>
      <dgm:spPr/>
      <dgm:t>
        <a:bodyPr/>
        <a:lstStyle/>
        <a:p>
          <a:endParaRPr lang="en-US"/>
        </a:p>
      </dgm:t>
    </dgm:pt>
    <dgm:pt modelId="{55B80A98-C5D8-42C5-B124-433EEEA30B73}">
      <dgm:prSet phldrT="[Text]"/>
      <dgm:spPr>
        <a:solidFill>
          <a:srgbClr val="FF33CC"/>
        </a:solidFill>
      </dgm:spPr>
      <dgm:t>
        <a:bodyPr/>
        <a:lstStyle/>
        <a:p>
          <a:r>
            <a:rPr lang="en-US" dirty="0" smtClean="0"/>
            <a:t>IT3</a:t>
          </a:r>
          <a:endParaRPr lang="en-US" dirty="0"/>
        </a:p>
      </dgm:t>
    </dgm:pt>
    <dgm:pt modelId="{B24CBA9B-52A5-4193-B9EA-465E43157704}" type="parTrans" cxnId="{323D8F8D-DE4B-4F35-A1D7-E67C577FBE84}">
      <dgm:prSet/>
      <dgm:spPr/>
      <dgm:t>
        <a:bodyPr/>
        <a:lstStyle/>
        <a:p>
          <a:endParaRPr lang="en-US"/>
        </a:p>
      </dgm:t>
    </dgm:pt>
    <dgm:pt modelId="{D0C90377-0DDA-4514-BF14-FA7B0B7AC98E}" type="sibTrans" cxnId="{323D8F8D-DE4B-4F35-A1D7-E67C577FBE84}">
      <dgm:prSet/>
      <dgm:spPr/>
      <dgm:t>
        <a:bodyPr/>
        <a:lstStyle/>
        <a:p>
          <a:endParaRPr lang="en-US"/>
        </a:p>
      </dgm:t>
    </dgm:pt>
    <dgm:pt modelId="{A3F6BAA1-3301-43C4-B5A4-203E379EEA70}">
      <dgm:prSet phldrT="[Text]"/>
      <dgm:spPr/>
      <dgm:t>
        <a:bodyPr/>
        <a:lstStyle/>
        <a:p>
          <a:endParaRPr lang="en-US" dirty="0"/>
        </a:p>
      </dgm:t>
    </dgm:pt>
    <dgm:pt modelId="{FF17C9FC-BFEE-4DA2-89F9-579CAD64E001}" type="parTrans" cxnId="{DD135BAA-E266-46F5-A285-5A09F6A37C14}">
      <dgm:prSet/>
      <dgm:spPr/>
      <dgm:t>
        <a:bodyPr/>
        <a:lstStyle/>
        <a:p>
          <a:endParaRPr lang="en-US"/>
        </a:p>
      </dgm:t>
    </dgm:pt>
    <dgm:pt modelId="{893D64FD-96CD-4272-9DA0-2846256523BD}" type="sibTrans" cxnId="{DD135BAA-E266-46F5-A285-5A09F6A37C14}">
      <dgm:prSet/>
      <dgm:spPr/>
      <dgm:t>
        <a:bodyPr/>
        <a:lstStyle/>
        <a:p>
          <a:endParaRPr lang="en-US"/>
        </a:p>
      </dgm:t>
    </dgm:pt>
    <dgm:pt modelId="{8B0E9910-30E5-449D-B4B3-2A7B9E7330A3}">
      <dgm:prSet phldrT="[Text]"/>
      <dgm:spPr>
        <a:solidFill>
          <a:srgbClr val="3AE64A"/>
        </a:solidFill>
      </dgm:spPr>
      <dgm:t>
        <a:bodyPr/>
        <a:lstStyle/>
        <a:p>
          <a:r>
            <a:rPr lang="en-US" dirty="0" smtClean="0"/>
            <a:t>IT4</a:t>
          </a:r>
          <a:endParaRPr lang="en-US" dirty="0"/>
        </a:p>
      </dgm:t>
    </dgm:pt>
    <dgm:pt modelId="{3BC6D10B-AE7B-4F72-8382-0125E7745405}" type="parTrans" cxnId="{CA931F68-529E-4245-944F-8679ABB3335D}">
      <dgm:prSet/>
      <dgm:spPr/>
      <dgm:t>
        <a:bodyPr/>
        <a:lstStyle/>
        <a:p>
          <a:endParaRPr lang="en-US"/>
        </a:p>
      </dgm:t>
    </dgm:pt>
    <dgm:pt modelId="{66CA9E3E-2B01-45A1-A529-51E5A641A871}" type="sibTrans" cxnId="{CA931F68-529E-4245-944F-8679ABB3335D}">
      <dgm:prSet/>
      <dgm:spPr/>
      <dgm:t>
        <a:bodyPr/>
        <a:lstStyle/>
        <a:p>
          <a:endParaRPr lang="en-US"/>
        </a:p>
      </dgm:t>
    </dgm:pt>
    <dgm:pt modelId="{97EA4F56-446A-4388-B25A-745B540561D0}">
      <dgm:prSet phldrT="[Text]"/>
      <dgm:spPr>
        <a:solidFill>
          <a:srgbClr val="FF3300"/>
        </a:solidFill>
      </dgm:spPr>
      <dgm:t>
        <a:bodyPr/>
        <a:lstStyle/>
        <a:p>
          <a:r>
            <a:rPr lang="en-US" dirty="0" smtClean="0"/>
            <a:t>IT5</a:t>
          </a:r>
          <a:endParaRPr lang="en-US" dirty="0"/>
        </a:p>
      </dgm:t>
    </dgm:pt>
    <dgm:pt modelId="{43F7030C-23B7-4C1A-944C-45F59670B895}" type="parTrans" cxnId="{3914AD74-5CD4-4120-A91C-386761B1246A}">
      <dgm:prSet/>
      <dgm:spPr/>
      <dgm:t>
        <a:bodyPr/>
        <a:lstStyle/>
        <a:p>
          <a:endParaRPr lang="en-US"/>
        </a:p>
      </dgm:t>
    </dgm:pt>
    <dgm:pt modelId="{75A704CB-7E70-451D-8DCD-4D829A4344D8}" type="sibTrans" cxnId="{3914AD74-5CD4-4120-A91C-386761B1246A}">
      <dgm:prSet/>
      <dgm:spPr/>
      <dgm:t>
        <a:bodyPr/>
        <a:lstStyle/>
        <a:p>
          <a:endParaRPr lang="en-US"/>
        </a:p>
      </dgm:t>
    </dgm:pt>
    <dgm:pt modelId="{F58A23ED-CDC6-4E74-9780-C1CB0D13B4DC}">
      <dgm:prSet phldrT="[Text]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en-US" dirty="0" smtClean="0"/>
            <a:t>IT6</a:t>
          </a:r>
          <a:endParaRPr lang="en-US" dirty="0"/>
        </a:p>
      </dgm:t>
    </dgm:pt>
    <dgm:pt modelId="{540AC74B-1839-4B5C-BE63-9E7484F07FA6}" type="parTrans" cxnId="{E9792A81-B178-41E1-A7D0-C113A2339350}">
      <dgm:prSet/>
      <dgm:spPr/>
      <dgm:t>
        <a:bodyPr/>
        <a:lstStyle/>
        <a:p>
          <a:endParaRPr lang="en-US"/>
        </a:p>
      </dgm:t>
    </dgm:pt>
    <dgm:pt modelId="{54683F31-E6AB-48C4-8DEF-E0D8BA86ABF7}" type="sibTrans" cxnId="{E9792A81-B178-41E1-A7D0-C113A2339350}">
      <dgm:prSet/>
      <dgm:spPr/>
      <dgm:t>
        <a:bodyPr/>
        <a:lstStyle/>
        <a:p>
          <a:endParaRPr lang="en-US"/>
        </a:p>
      </dgm:t>
    </dgm:pt>
    <dgm:pt modelId="{FAC51D38-C1B5-4807-9AC8-F24BFD1DF3D9}">
      <dgm:prSet phldrT="[Text]"/>
      <dgm:spPr>
        <a:solidFill>
          <a:srgbClr val="00FF99"/>
        </a:solidFill>
      </dgm:spPr>
      <dgm:t>
        <a:bodyPr/>
        <a:lstStyle/>
        <a:p>
          <a:r>
            <a:rPr lang="en-US" dirty="0" smtClean="0"/>
            <a:t>IT7</a:t>
          </a:r>
          <a:endParaRPr lang="en-US" dirty="0"/>
        </a:p>
      </dgm:t>
    </dgm:pt>
    <dgm:pt modelId="{15487AD7-F438-4792-81E0-BB8C35612D58}" type="parTrans" cxnId="{B4920475-8328-4F02-B85D-04A4385573F9}">
      <dgm:prSet/>
      <dgm:spPr/>
      <dgm:t>
        <a:bodyPr/>
        <a:lstStyle/>
        <a:p>
          <a:endParaRPr lang="en-US"/>
        </a:p>
      </dgm:t>
    </dgm:pt>
    <dgm:pt modelId="{10ED32FB-EF62-4A6B-AC73-9B083AF14167}" type="sibTrans" cxnId="{B4920475-8328-4F02-B85D-04A4385573F9}">
      <dgm:prSet/>
      <dgm:spPr/>
      <dgm:t>
        <a:bodyPr/>
        <a:lstStyle/>
        <a:p>
          <a:endParaRPr lang="en-US"/>
        </a:p>
      </dgm:t>
    </dgm:pt>
    <dgm:pt modelId="{B90F6125-3CF1-4D37-B28F-53E5F53EE1A1}" type="pres">
      <dgm:prSet presAssocID="{7D84D9D6-CB99-4D93-BA96-3C6443648EE8}" presName="compositeShape" presStyleCnt="0">
        <dgm:presLayoutVars>
          <dgm:chMax val="7"/>
          <dgm:dir/>
          <dgm:resizeHandles val="exact"/>
        </dgm:presLayoutVars>
      </dgm:prSet>
      <dgm:spPr/>
    </dgm:pt>
    <dgm:pt modelId="{7410A6BA-ED63-4E62-A739-2606253520F4}" type="pres">
      <dgm:prSet presAssocID="{7D84D9D6-CB99-4D93-BA96-3C6443648EE8}" presName="wedge1" presStyleLbl="node1" presStyleIdx="0" presStyleCnt="7"/>
      <dgm:spPr/>
      <dgm:t>
        <a:bodyPr/>
        <a:lstStyle/>
        <a:p>
          <a:endParaRPr lang="en-US"/>
        </a:p>
      </dgm:t>
    </dgm:pt>
    <dgm:pt modelId="{FB0E9685-A84C-448B-9E92-7CFB3A222613}" type="pres">
      <dgm:prSet presAssocID="{7D84D9D6-CB99-4D93-BA96-3C6443648EE8}" presName="dummy1a" presStyleCnt="0"/>
      <dgm:spPr/>
    </dgm:pt>
    <dgm:pt modelId="{76C86BF2-2FEC-4CEB-9603-E0F56DD88221}" type="pres">
      <dgm:prSet presAssocID="{7D84D9D6-CB99-4D93-BA96-3C6443648EE8}" presName="dummy1b" presStyleCnt="0"/>
      <dgm:spPr/>
    </dgm:pt>
    <dgm:pt modelId="{6DA8DBBE-D02D-4DCA-B033-B03C288F1384}" type="pres">
      <dgm:prSet presAssocID="{7D84D9D6-CB99-4D93-BA96-3C6443648EE8}" presName="wedge1Tx" presStyleLbl="node1" presStyleIdx="0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04F180-6E70-461C-938D-A87758924F23}" type="pres">
      <dgm:prSet presAssocID="{7D84D9D6-CB99-4D93-BA96-3C6443648EE8}" presName="wedge2" presStyleLbl="node1" presStyleIdx="1" presStyleCnt="7"/>
      <dgm:spPr/>
      <dgm:t>
        <a:bodyPr/>
        <a:lstStyle/>
        <a:p>
          <a:endParaRPr lang="en-US"/>
        </a:p>
      </dgm:t>
    </dgm:pt>
    <dgm:pt modelId="{7A80484C-28D4-4898-AF19-D21604AE29E7}" type="pres">
      <dgm:prSet presAssocID="{7D84D9D6-CB99-4D93-BA96-3C6443648EE8}" presName="dummy2a" presStyleCnt="0"/>
      <dgm:spPr/>
    </dgm:pt>
    <dgm:pt modelId="{8113B2D2-E10A-4272-960D-22AA20553ABD}" type="pres">
      <dgm:prSet presAssocID="{7D84D9D6-CB99-4D93-BA96-3C6443648EE8}" presName="dummy2b" presStyleCnt="0"/>
      <dgm:spPr/>
    </dgm:pt>
    <dgm:pt modelId="{FC12C651-2240-4ED0-926B-5604F048124A}" type="pres">
      <dgm:prSet presAssocID="{7D84D9D6-CB99-4D93-BA96-3C6443648EE8}" presName="wedge2Tx" presStyleLbl="node1" presStyleIdx="1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047153-C2F8-46C6-BCD0-3EAB44865E0A}" type="pres">
      <dgm:prSet presAssocID="{7D84D9D6-CB99-4D93-BA96-3C6443648EE8}" presName="wedge3" presStyleLbl="node1" presStyleIdx="2" presStyleCnt="7"/>
      <dgm:spPr/>
      <dgm:t>
        <a:bodyPr/>
        <a:lstStyle/>
        <a:p>
          <a:endParaRPr lang="en-US"/>
        </a:p>
      </dgm:t>
    </dgm:pt>
    <dgm:pt modelId="{66DA68A6-9F47-4F0C-AACC-538F412C04FA}" type="pres">
      <dgm:prSet presAssocID="{7D84D9D6-CB99-4D93-BA96-3C6443648EE8}" presName="dummy3a" presStyleCnt="0"/>
      <dgm:spPr/>
    </dgm:pt>
    <dgm:pt modelId="{032698ED-FC83-491F-BBCD-DDCA59567F58}" type="pres">
      <dgm:prSet presAssocID="{7D84D9D6-CB99-4D93-BA96-3C6443648EE8}" presName="dummy3b" presStyleCnt="0"/>
      <dgm:spPr/>
    </dgm:pt>
    <dgm:pt modelId="{A025DAEE-3E7D-48D0-9CD8-E9FE1809243D}" type="pres">
      <dgm:prSet presAssocID="{7D84D9D6-CB99-4D93-BA96-3C6443648EE8}" presName="wedge3Tx" presStyleLbl="node1" presStyleIdx="2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D4B06E-DEC4-49B1-ABF7-2C918F205AB4}" type="pres">
      <dgm:prSet presAssocID="{7D84D9D6-CB99-4D93-BA96-3C6443648EE8}" presName="wedge4" presStyleLbl="node1" presStyleIdx="3" presStyleCnt="7"/>
      <dgm:spPr/>
      <dgm:t>
        <a:bodyPr/>
        <a:lstStyle/>
        <a:p>
          <a:endParaRPr lang="en-US"/>
        </a:p>
      </dgm:t>
    </dgm:pt>
    <dgm:pt modelId="{1BD27920-1199-4F43-AC18-ECA0BA239299}" type="pres">
      <dgm:prSet presAssocID="{7D84D9D6-CB99-4D93-BA96-3C6443648EE8}" presName="dummy4a" presStyleCnt="0"/>
      <dgm:spPr/>
    </dgm:pt>
    <dgm:pt modelId="{2F5D052C-3EFA-43B2-811F-FD0709230C98}" type="pres">
      <dgm:prSet presAssocID="{7D84D9D6-CB99-4D93-BA96-3C6443648EE8}" presName="dummy4b" presStyleCnt="0"/>
      <dgm:spPr/>
    </dgm:pt>
    <dgm:pt modelId="{912A923A-8532-49F7-9186-5474467B71E5}" type="pres">
      <dgm:prSet presAssocID="{7D84D9D6-CB99-4D93-BA96-3C6443648EE8}" presName="wedge4Tx" presStyleLbl="node1" presStyleIdx="3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4DD907-8094-45A3-8D8D-3B20577C397C}" type="pres">
      <dgm:prSet presAssocID="{7D84D9D6-CB99-4D93-BA96-3C6443648EE8}" presName="wedge5" presStyleLbl="node1" presStyleIdx="4" presStyleCnt="7"/>
      <dgm:spPr/>
      <dgm:t>
        <a:bodyPr/>
        <a:lstStyle/>
        <a:p>
          <a:endParaRPr lang="en-US"/>
        </a:p>
      </dgm:t>
    </dgm:pt>
    <dgm:pt modelId="{EBB74ACD-F659-4E0B-9FC2-08B16CD7A494}" type="pres">
      <dgm:prSet presAssocID="{7D84D9D6-CB99-4D93-BA96-3C6443648EE8}" presName="dummy5a" presStyleCnt="0"/>
      <dgm:spPr/>
    </dgm:pt>
    <dgm:pt modelId="{83CAC349-3039-4346-99B1-D82C7A938C6F}" type="pres">
      <dgm:prSet presAssocID="{7D84D9D6-CB99-4D93-BA96-3C6443648EE8}" presName="dummy5b" presStyleCnt="0"/>
      <dgm:spPr/>
    </dgm:pt>
    <dgm:pt modelId="{8F7EFAC0-42F9-4287-A5E7-23186AF3B21C}" type="pres">
      <dgm:prSet presAssocID="{7D84D9D6-CB99-4D93-BA96-3C6443648EE8}" presName="wedge5Tx" presStyleLbl="node1" presStyleIdx="4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777553-690D-4BAE-891E-0F4715E532B0}" type="pres">
      <dgm:prSet presAssocID="{7D84D9D6-CB99-4D93-BA96-3C6443648EE8}" presName="wedge6" presStyleLbl="node1" presStyleIdx="5" presStyleCnt="7"/>
      <dgm:spPr/>
      <dgm:t>
        <a:bodyPr/>
        <a:lstStyle/>
        <a:p>
          <a:endParaRPr lang="en-US"/>
        </a:p>
      </dgm:t>
    </dgm:pt>
    <dgm:pt modelId="{73A78DCB-7D28-48D5-9CA0-3C9304252ABC}" type="pres">
      <dgm:prSet presAssocID="{7D84D9D6-CB99-4D93-BA96-3C6443648EE8}" presName="dummy6a" presStyleCnt="0"/>
      <dgm:spPr/>
    </dgm:pt>
    <dgm:pt modelId="{C3503247-7AAC-4B16-90E7-7C8A81B2676A}" type="pres">
      <dgm:prSet presAssocID="{7D84D9D6-CB99-4D93-BA96-3C6443648EE8}" presName="dummy6b" presStyleCnt="0"/>
      <dgm:spPr/>
    </dgm:pt>
    <dgm:pt modelId="{E331C1DB-A6FE-43FA-8075-DF5D3E13847F}" type="pres">
      <dgm:prSet presAssocID="{7D84D9D6-CB99-4D93-BA96-3C6443648EE8}" presName="wedge6Tx" presStyleLbl="node1" presStyleIdx="5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444BFD-C1D4-42C7-A481-F0894F9965FD}" type="pres">
      <dgm:prSet presAssocID="{7D84D9D6-CB99-4D93-BA96-3C6443648EE8}" presName="wedge7" presStyleLbl="node1" presStyleIdx="6" presStyleCnt="7"/>
      <dgm:spPr/>
      <dgm:t>
        <a:bodyPr/>
        <a:lstStyle/>
        <a:p>
          <a:endParaRPr lang="en-US"/>
        </a:p>
      </dgm:t>
    </dgm:pt>
    <dgm:pt modelId="{E29CC335-1912-4ED5-AF68-1A2780039530}" type="pres">
      <dgm:prSet presAssocID="{7D84D9D6-CB99-4D93-BA96-3C6443648EE8}" presName="dummy7a" presStyleCnt="0"/>
      <dgm:spPr/>
    </dgm:pt>
    <dgm:pt modelId="{9DF49BC6-FEBB-48C2-A43A-B62BDD8205BF}" type="pres">
      <dgm:prSet presAssocID="{7D84D9D6-CB99-4D93-BA96-3C6443648EE8}" presName="dummy7b" presStyleCnt="0"/>
      <dgm:spPr/>
    </dgm:pt>
    <dgm:pt modelId="{D4DB16FE-3C3A-4019-8732-77E46B40D2E6}" type="pres">
      <dgm:prSet presAssocID="{7D84D9D6-CB99-4D93-BA96-3C6443648EE8}" presName="wedge7Tx" presStyleLbl="node1" presStyleIdx="6" presStyleCnt="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2B395B-613F-4728-ADD8-E12C1302589F}" type="pres">
      <dgm:prSet presAssocID="{C4425A54-4731-4480-9778-3464D1A216EA}" presName="arrowWedge1" presStyleLbl="fgSibTrans2D1" presStyleIdx="0" presStyleCnt="7"/>
      <dgm:spPr/>
    </dgm:pt>
    <dgm:pt modelId="{C00A8BE5-351E-43C2-91B5-692EC904F709}" type="pres">
      <dgm:prSet presAssocID="{332B54F6-2E5B-4B37-A09B-87615B5E6D05}" presName="arrowWedge2" presStyleLbl="fgSibTrans2D1" presStyleIdx="1" presStyleCnt="7"/>
      <dgm:spPr/>
    </dgm:pt>
    <dgm:pt modelId="{18F9E47B-D3E3-4F8A-BB56-54A72F1AF9B6}" type="pres">
      <dgm:prSet presAssocID="{D0C90377-0DDA-4514-BF14-FA7B0B7AC98E}" presName="arrowWedge3" presStyleLbl="fgSibTrans2D1" presStyleIdx="2" presStyleCnt="7"/>
      <dgm:spPr/>
    </dgm:pt>
    <dgm:pt modelId="{0E8CAC68-E7C5-4AB6-A894-6CEA419C9CEB}" type="pres">
      <dgm:prSet presAssocID="{66CA9E3E-2B01-45A1-A529-51E5A641A871}" presName="arrowWedge4" presStyleLbl="fgSibTrans2D1" presStyleIdx="3" presStyleCnt="7"/>
      <dgm:spPr/>
    </dgm:pt>
    <dgm:pt modelId="{0A9EDFB7-216B-495A-BB51-6EFEC2F18879}" type="pres">
      <dgm:prSet presAssocID="{75A704CB-7E70-451D-8DCD-4D829A4344D8}" presName="arrowWedge5" presStyleLbl="fgSibTrans2D1" presStyleIdx="4" presStyleCnt="7"/>
      <dgm:spPr/>
    </dgm:pt>
    <dgm:pt modelId="{6C37952A-C7BA-4952-A07F-FA87CCE5512D}" type="pres">
      <dgm:prSet presAssocID="{54683F31-E6AB-48C4-8DEF-E0D8BA86ABF7}" presName="arrowWedge6" presStyleLbl="fgSibTrans2D1" presStyleIdx="5" presStyleCnt="7"/>
      <dgm:spPr/>
    </dgm:pt>
    <dgm:pt modelId="{DF5E009E-B4D6-449E-A69D-36E68DB88504}" type="pres">
      <dgm:prSet presAssocID="{10ED32FB-EF62-4A6B-AC73-9B083AF14167}" presName="arrowWedge7" presStyleLbl="fgSibTrans2D1" presStyleIdx="6" presStyleCnt="7"/>
      <dgm:spPr/>
    </dgm:pt>
  </dgm:ptLst>
  <dgm:cxnLst>
    <dgm:cxn modelId="{323D8F8D-DE4B-4F35-A1D7-E67C577FBE84}" srcId="{7D84D9D6-CB99-4D93-BA96-3C6443648EE8}" destId="{55B80A98-C5D8-42C5-B124-433EEEA30B73}" srcOrd="2" destOrd="0" parTransId="{B24CBA9B-52A5-4193-B9EA-465E43157704}" sibTransId="{D0C90377-0DDA-4514-BF14-FA7B0B7AC98E}"/>
    <dgm:cxn modelId="{F12A95A0-1333-44BF-BD01-9A1D68DE33D1}" type="presOf" srcId="{0064FD36-87A3-4047-B15B-BB011A17D915}" destId="{7410A6BA-ED63-4E62-A739-2606253520F4}" srcOrd="0" destOrd="0" presId="urn:microsoft.com/office/officeart/2005/8/layout/cycle8"/>
    <dgm:cxn modelId="{23434925-B639-46E9-BAFA-B00E9CC51674}" type="presOf" srcId="{7D84D9D6-CB99-4D93-BA96-3C6443648EE8}" destId="{B90F6125-3CF1-4D37-B28F-53E5F53EE1A1}" srcOrd="0" destOrd="0" presId="urn:microsoft.com/office/officeart/2005/8/layout/cycle8"/>
    <dgm:cxn modelId="{AB1B64CB-1CC7-4D53-BB0E-C318873EAD6D}" type="presOf" srcId="{95713360-B567-4805-BC5C-6F5C1219F09B}" destId="{FC12C651-2240-4ED0-926B-5604F048124A}" srcOrd="1" destOrd="0" presId="urn:microsoft.com/office/officeart/2005/8/layout/cycle8"/>
    <dgm:cxn modelId="{9B01F62C-0C97-42E2-A67B-821779338855}" type="presOf" srcId="{FAC51D38-C1B5-4807-9AC8-F24BFD1DF3D9}" destId="{E5444BFD-C1D4-42C7-A481-F0894F9965FD}" srcOrd="0" destOrd="0" presId="urn:microsoft.com/office/officeart/2005/8/layout/cycle8"/>
    <dgm:cxn modelId="{B4920475-8328-4F02-B85D-04A4385573F9}" srcId="{7D84D9D6-CB99-4D93-BA96-3C6443648EE8}" destId="{FAC51D38-C1B5-4807-9AC8-F24BFD1DF3D9}" srcOrd="6" destOrd="0" parTransId="{15487AD7-F438-4792-81E0-BB8C35612D58}" sibTransId="{10ED32FB-EF62-4A6B-AC73-9B083AF14167}"/>
    <dgm:cxn modelId="{4EB62023-990A-4B31-BB44-D2B219CC1485}" type="presOf" srcId="{8B0E9910-30E5-449D-B4B3-2A7B9E7330A3}" destId="{912A923A-8532-49F7-9186-5474467B71E5}" srcOrd="1" destOrd="0" presId="urn:microsoft.com/office/officeart/2005/8/layout/cycle8"/>
    <dgm:cxn modelId="{E47C79FB-68E4-45EE-B8D4-D7E56DB41178}" type="presOf" srcId="{8B0E9910-30E5-449D-B4B3-2A7B9E7330A3}" destId="{81D4B06E-DEC4-49B1-ABF7-2C918F205AB4}" srcOrd="0" destOrd="0" presId="urn:microsoft.com/office/officeart/2005/8/layout/cycle8"/>
    <dgm:cxn modelId="{9B1DBF41-36EF-421B-BF05-90DDD98792C2}" type="presOf" srcId="{FAC51D38-C1B5-4807-9AC8-F24BFD1DF3D9}" destId="{D4DB16FE-3C3A-4019-8732-77E46B40D2E6}" srcOrd="1" destOrd="0" presId="urn:microsoft.com/office/officeart/2005/8/layout/cycle8"/>
    <dgm:cxn modelId="{CA931F68-529E-4245-944F-8679ABB3335D}" srcId="{7D84D9D6-CB99-4D93-BA96-3C6443648EE8}" destId="{8B0E9910-30E5-449D-B4B3-2A7B9E7330A3}" srcOrd="3" destOrd="0" parTransId="{3BC6D10B-AE7B-4F72-8382-0125E7745405}" sibTransId="{66CA9E3E-2B01-45A1-A529-51E5A641A871}"/>
    <dgm:cxn modelId="{A56E863E-D1A9-40AC-A244-A6694BF23671}" srcId="{7D84D9D6-CB99-4D93-BA96-3C6443648EE8}" destId="{95713360-B567-4805-BC5C-6F5C1219F09B}" srcOrd="1" destOrd="0" parTransId="{68DF8716-19D2-4580-A92A-560A5E58E575}" sibTransId="{332B54F6-2E5B-4B37-A09B-87615B5E6D05}"/>
    <dgm:cxn modelId="{3F8C8644-C880-480C-94BB-2FAE0484B185}" type="presOf" srcId="{97EA4F56-446A-4388-B25A-745B540561D0}" destId="{8F7EFAC0-42F9-4287-A5E7-23186AF3B21C}" srcOrd="1" destOrd="0" presId="urn:microsoft.com/office/officeart/2005/8/layout/cycle8"/>
    <dgm:cxn modelId="{41DCD85E-8FD6-4223-BD2C-7D77F8507B8D}" type="presOf" srcId="{F58A23ED-CDC6-4E74-9780-C1CB0D13B4DC}" destId="{76777553-690D-4BAE-891E-0F4715E532B0}" srcOrd="0" destOrd="0" presId="urn:microsoft.com/office/officeart/2005/8/layout/cycle8"/>
    <dgm:cxn modelId="{1A08C4EE-2D16-4288-934A-2F40DD82F212}" type="presOf" srcId="{95713360-B567-4805-BC5C-6F5C1219F09B}" destId="{9D04F180-6E70-461C-938D-A87758924F23}" srcOrd="0" destOrd="0" presId="urn:microsoft.com/office/officeart/2005/8/layout/cycle8"/>
    <dgm:cxn modelId="{4E2D3851-5153-421B-96D9-E5A2E42326F4}" type="presOf" srcId="{F58A23ED-CDC6-4E74-9780-C1CB0D13B4DC}" destId="{E331C1DB-A6FE-43FA-8075-DF5D3E13847F}" srcOrd="1" destOrd="0" presId="urn:microsoft.com/office/officeart/2005/8/layout/cycle8"/>
    <dgm:cxn modelId="{E9792A81-B178-41E1-A7D0-C113A2339350}" srcId="{7D84D9D6-CB99-4D93-BA96-3C6443648EE8}" destId="{F58A23ED-CDC6-4E74-9780-C1CB0D13B4DC}" srcOrd="5" destOrd="0" parTransId="{540AC74B-1839-4B5C-BE63-9E7484F07FA6}" sibTransId="{54683F31-E6AB-48C4-8DEF-E0D8BA86ABF7}"/>
    <dgm:cxn modelId="{CD2D90DF-BCA1-46A3-A299-FDBD56A49BDD}" type="presOf" srcId="{0064FD36-87A3-4047-B15B-BB011A17D915}" destId="{6DA8DBBE-D02D-4DCA-B033-B03C288F1384}" srcOrd="1" destOrd="0" presId="urn:microsoft.com/office/officeart/2005/8/layout/cycle8"/>
    <dgm:cxn modelId="{3CB5264D-D23A-4961-9008-B35BD4302407}" srcId="{7D84D9D6-CB99-4D93-BA96-3C6443648EE8}" destId="{0064FD36-87A3-4047-B15B-BB011A17D915}" srcOrd="0" destOrd="0" parTransId="{17286CE2-A4E4-4A3A-A80A-D40791057E96}" sibTransId="{C4425A54-4731-4480-9778-3464D1A216EA}"/>
    <dgm:cxn modelId="{8F4A1053-ABB6-4C71-82D1-CEE550198786}" type="presOf" srcId="{97EA4F56-446A-4388-B25A-745B540561D0}" destId="{CA4DD907-8094-45A3-8D8D-3B20577C397C}" srcOrd="0" destOrd="0" presId="urn:microsoft.com/office/officeart/2005/8/layout/cycle8"/>
    <dgm:cxn modelId="{3914AD74-5CD4-4120-A91C-386761B1246A}" srcId="{7D84D9D6-CB99-4D93-BA96-3C6443648EE8}" destId="{97EA4F56-446A-4388-B25A-745B540561D0}" srcOrd="4" destOrd="0" parTransId="{43F7030C-23B7-4C1A-944C-45F59670B895}" sibTransId="{75A704CB-7E70-451D-8DCD-4D829A4344D8}"/>
    <dgm:cxn modelId="{DD135BAA-E266-46F5-A285-5A09F6A37C14}" srcId="{7D84D9D6-CB99-4D93-BA96-3C6443648EE8}" destId="{A3F6BAA1-3301-43C4-B5A4-203E379EEA70}" srcOrd="7" destOrd="0" parTransId="{FF17C9FC-BFEE-4DA2-89F9-579CAD64E001}" sibTransId="{893D64FD-96CD-4272-9DA0-2846256523BD}"/>
    <dgm:cxn modelId="{4DFAA18C-3D96-4EC5-97E5-E3AFCE6B776D}" type="presOf" srcId="{55B80A98-C5D8-42C5-B124-433EEEA30B73}" destId="{A025DAEE-3E7D-48D0-9CD8-E9FE1809243D}" srcOrd="1" destOrd="0" presId="urn:microsoft.com/office/officeart/2005/8/layout/cycle8"/>
    <dgm:cxn modelId="{1E37C848-1E43-46A1-92DE-0DBCCBEF6200}" type="presOf" srcId="{55B80A98-C5D8-42C5-B124-433EEEA30B73}" destId="{CA047153-C2F8-46C6-BCD0-3EAB44865E0A}" srcOrd="0" destOrd="0" presId="urn:microsoft.com/office/officeart/2005/8/layout/cycle8"/>
    <dgm:cxn modelId="{6A3ACEA0-5122-4EAE-8CD0-D2B3902A6DB4}" type="presParOf" srcId="{B90F6125-3CF1-4D37-B28F-53E5F53EE1A1}" destId="{7410A6BA-ED63-4E62-A739-2606253520F4}" srcOrd="0" destOrd="0" presId="urn:microsoft.com/office/officeart/2005/8/layout/cycle8"/>
    <dgm:cxn modelId="{3F145E87-72AA-41E0-B4CD-94881CA8D784}" type="presParOf" srcId="{B90F6125-3CF1-4D37-B28F-53E5F53EE1A1}" destId="{FB0E9685-A84C-448B-9E92-7CFB3A222613}" srcOrd="1" destOrd="0" presId="urn:microsoft.com/office/officeart/2005/8/layout/cycle8"/>
    <dgm:cxn modelId="{929F07EF-7265-4548-B6B0-4A3DC3C1863E}" type="presParOf" srcId="{B90F6125-3CF1-4D37-B28F-53E5F53EE1A1}" destId="{76C86BF2-2FEC-4CEB-9603-E0F56DD88221}" srcOrd="2" destOrd="0" presId="urn:microsoft.com/office/officeart/2005/8/layout/cycle8"/>
    <dgm:cxn modelId="{3BC8B955-CC5A-4AC7-9889-A2DCB74B4896}" type="presParOf" srcId="{B90F6125-3CF1-4D37-B28F-53E5F53EE1A1}" destId="{6DA8DBBE-D02D-4DCA-B033-B03C288F1384}" srcOrd="3" destOrd="0" presId="urn:microsoft.com/office/officeart/2005/8/layout/cycle8"/>
    <dgm:cxn modelId="{D7A3994E-7DB9-4A12-A2E3-65E68BDE6BB5}" type="presParOf" srcId="{B90F6125-3CF1-4D37-B28F-53E5F53EE1A1}" destId="{9D04F180-6E70-461C-938D-A87758924F23}" srcOrd="4" destOrd="0" presId="urn:microsoft.com/office/officeart/2005/8/layout/cycle8"/>
    <dgm:cxn modelId="{BE2441AE-29A3-4078-8819-2B0FDC5A82F6}" type="presParOf" srcId="{B90F6125-3CF1-4D37-B28F-53E5F53EE1A1}" destId="{7A80484C-28D4-4898-AF19-D21604AE29E7}" srcOrd="5" destOrd="0" presId="urn:microsoft.com/office/officeart/2005/8/layout/cycle8"/>
    <dgm:cxn modelId="{032569EA-14B7-4026-AF46-BB60A64553E1}" type="presParOf" srcId="{B90F6125-3CF1-4D37-B28F-53E5F53EE1A1}" destId="{8113B2D2-E10A-4272-960D-22AA20553ABD}" srcOrd="6" destOrd="0" presId="urn:microsoft.com/office/officeart/2005/8/layout/cycle8"/>
    <dgm:cxn modelId="{EC3CED98-8B79-4578-A1FE-4D590B4E1BCD}" type="presParOf" srcId="{B90F6125-3CF1-4D37-B28F-53E5F53EE1A1}" destId="{FC12C651-2240-4ED0-926B-5604F048124A}" srcOrd="7" destOrd="0" presId="urn:microsoft.com/office/officeart/2005/8/layout/cycle8"/>
    <dgm:cxn modelId="{1BBD59AE-BD5D-46F8-879B-83E82CD677C6}" type="presParOf" srcId="{B90F6125-3CF1-4D37-B28F-53E5F53EE1A1}" destId="{CA047153-C2F8-46C6-BCD0-3EAB44865E0A}" srcOrd="8" destOrd="0" presId="urn:microsoft.com/office/officeart/2005/8/layout/cycle8"/>
    <dgm:cxn modelId="{88E6B10D-EBD5-4077-A8EF-6EA4F5716C57}" type="presParOf" srcId="{B90F6125-3CF1-4D37-B28F-53E5F53EE1A1}" destId="{66DA68A6-9F47-4F0C-AACC-538F412C04FA}" srcOrd="9" destOrd="0" presId="urn:microsoft.com/office/officeart/2005/8/layout/cycle8"/>
    <dgm:cxn modelId="{65857BCF-9EDA-4CD7-B5F4-9058C63B94DC}" type="presParOf" srcId="{B90F6125-3CF1-4D37-B28F-53E5F53EE1A1}" destId="{032698ED-FC83-491F-BBCD-DDCA59567F58}" srcOrd="10" destOrd="0" presId="urn:microsoft.com/office/officeart/2005/8/layout/cycle8"/>
    <dgm:cxn modelId="{4A755010-08A8-499D-A506-05893C177E33}" type="presParOf" srcId="{B90F6125-3CF1-4D37-B28F-53E5F53EE1A1}" destId="{A025DAEE-3E7D-48D0-9CD8-E9FE1809243D}" srcOrd="11" destOrd="0" presId="urn:microsoft.com/office/officeart/2005/8/layout/cycle8"/>
    <dgm:cxn modelId="{DF17BB20-39DA-4D6F-8547-AADC1409F43F}" type="presParOf" srcId="{B90F6125-3CF1-4D37-B28F-53E5F53EE1A1}" destId="{81D4B06E-DEC4-49B1-ABF7-2C918F205AB4}" srcOrd="12" destOrd="0" presId="urn:microsoft.com/office/officeart/2005/8/layout/cycle8"/>
    <dgm:cxn modelId="{7EA8A857-A8ED-4756-904E-0CA307775146}" type="presParOf" srcId="{B90F6125-3CF1-4D37-B28F-53E5F53EE1A1}" destId="{1BD27920-1199-4F43-AC18-ECA0BA239299}" srcOrd="13" destOrd="0" presId="urn:microsoft.com/office/officeart/2005/8/layout/cycle8"/>
    <dgm:cxn modelId="{DFC02796-C7D8-4445-BBFF-8E0EDAD3CD70}" type="presParOf" srcId="{B90F6125-3CF1-4D37-B28F-53E5F53EE1A1}" destId="{2F5D052C-3EFA-43B2-811F-FD0709230C98}" srcOrd="14" destOrd="0" presId="urn:microsoft.com/office/officeart/2005/8/layout/cycle8"/>
    <dgm:cxn modelId="{65CEB8D5-9BF5-4AF8-AC74-EDE17D3BB9F0}" type="presParOf" srcId="{B90F6125-3CF1-4D37-B28F-53E5F53EE1A1}" destId="{912A923A-8532-49F7-9186-5474467B71E5}" srcOrd="15" destOrd="0" presId="urn:microsoft.com/office/officeart/2005/8/layout/cycle8"/>
    <dgm:cxn modelId="{5E46D287-3DD5-4EDE-A832-6FA878BFBCC7}" type="presParOf" srcId="{B90F6125-3CF1-4D37-B28F-53E5F53EE1A1}" destId="{CA4DD907-8094-45A3-8D8D-3B20577C397C}" srcOrd="16" destOrd="0" presId="urn:microsoft.com/office/officeart/2005/8/layout/cycle8"/>
    <dgm:cxn modelId="{2F113259-91C7-4D3D-A817-360E3A46BB47}" type="presParOf" srcId="{B90F6125-3CF1-4D37-B28F-53E5F53EE1A1}" destId="{EBB74ACD-F659-4E0B-9FC2-08B16CD7A494}" srcOrd="17" destOrd="0" presId="urn:microsoft.com/office/officeart/2005/8/layout/cycle8"/>
    <dgm:cxn modelId="{AEABB356-8C55-4019-980F-E029D86F84D3}" type="presParOf" srcId="{B90F6125-3CF1-4D37-B28F-53E5F53EE1A1}" destId="{83CAC349-3039-4346-99B1-D82C7A938C6F}" srcOrd="18" destOrd="0" presId="urn:microsoft.com/office/officeart/2005/8/layout/cycle8"/>
    <dgm:cxn modelId="{03E40578-F318-424B-ADF4-1A1E006A7B83}" type="presParOf" srcId="{B90F6125-3CF1-4D37-B28F-53E5F53EE1A1}" destId="{8F7EFAC0-42F9-4287-A5E7-23186AF3B21C}" srcOrd="19" destOrd="0" presId="urn:microsoft.com/office/officeart/2005/8/layout/cycle8"/>
    <dgm:cxn modelId="{BCC17538-AC94-4CE2-A4D7-FCE7BEE99A64}" type="presParOf" srcId="{B90F6125-3CF1-4D37-B28F-53E5F53EE1A1}" destId="{76777553-690D-4BAE-891E-0F4715E532B0}" srcOrd="20" destOrd="0" presId="urn:microsoft.com/office/officeart/2005/8/layout/cycle8"/>
    <dgm:cxn modelId="{3F0B0FE8-0A94-4810-887B-BA62C26E3322}" type="presParOf" srcId="{B90F6125-3CF1-4D37-B28F-53E5F53EE1A1}" destId="{73A78DCB-7D28-48D5-9CA0-3C9304252ABC}" srcOrd="21" destOrd="0" presId="urn:microsoft.com/office/officeart/2005/8/layout/cycle8"/>
    <dgm:cxn modelId="{906088C9-E445-4340-86F2-7C3FE7D8DE82}" type="presParOf" srcId="{B90F6125-3CF1-4D37-B28F-53E5F53EE1A1}" destId="{C3503247-7AAC-4B16-90E7-7C8A81B2676A}" srcOrd="22" destOrd="0" presId="urn:microsoft.com/office/officeart/2005/8/layout/cycle8"/>
    <dgm:cxn modelId="{CF4C2D15-54E1-4154-95DA-007964B6309F}" type="presParOf" srcId="{B90F6125-3CF1-4D37-B28F-53E5F53EE1A1}" destId="{E331C1DB-A6FE-43FA-8075-DF5D3E13847F}" srcOrd="23" destOrd="0" presId="urn:microsoft.com/office/officeart/2005/8/layout/cycle8"/>
    <dgm:cxn modelId="{DA883ABC-70D1-4586-9F1D-B8B219538C3D}" type="presParOf" srcId="{B90F6125-3CF1-4D37-B28F-53E5F53EE1A1}" destId="{E5444BFD-C1D4-42C7-A481-F0894F9965FD}" srcOrd="24" destOrd="0" presId="urn:microsoft.com/office/officeart/2005/8/layout/cycle8"/>
    <dgm:cxn modelId="{3CAD1F56-2E20-451B-976E-E71911DB7458}" type="presParOf" srcId="{B90F6125-3CF1-4D37-B28F-53E5F53EE1A1}" destId="{E29CC335-1912-4ED5-AF68-1A2780039530}" srcOrd="25" destOrd="0" presId="urn:microsoft.com/office/officeart/2005/8/layout/cycle8"/>
    <dgm:cxn modelId="{BB4EDAB2-BD71-4EBB-AE76-2D3565CCFC5D}" type="presParOf" srcId="{B90F6125-3CF1-4D37-B28F-53E5F53EE1A1}" destId="{9DF49BC6-FEBB-48C2-A43A-B62BDD8205BF}" srcOrd="26" destOrd="0" presId="urn:microsoft.com/office/officeart/2005/8/layout/cycle8"/>
    <dgm:cxn modelId="{8ACADFE5-C612-4C3F-921E-BD1B93F7DC7A}" type="presParOf" srcId="{B90F6125-3CF1-4D37-B28F-53E5F53EE1A1}" destId="{D4DB16FE-3C3A-4019-8732-77E46B40D2E6}" srcOrd="27" destOrd="0" presId="urn:microsoft.com/office/officeart/2005/8/layout/cycle8"/>
    <dgm:cxn modelId="{FAD10C42-D539-4134-AFBF-0B9EE3C1F588}" type="presParOf" srcId="{B90F6125-3CF1-4D37-B28F-53E5F53EE1A1}" destId="{232B395B-613F-4728-ADD8-E12C1302589F}" srcOrd="28" destOrd="0" presId="urn:microsoft.com/office/officeart/2005/8/layout/cycle8"/>
    <dgm:cxn modelId="{64281C85-2F3F-4796-B200-06E613BBAD34}" type="presParOf" srcId="{B90F6125-3CF1-4D37-B28F-53E5F53EE1A1}" destId="{C00A8BE5-351E-43C2-91B5-692EC904F709}" srcOrd="29" destOrd="0" presId="urn:microsoft.com/office/officeart/2005/8/layout/cycle8"/>
    <dgm:cxn modelId="{B254C26B-904B-4D44-9E6E-B6AF001B0F61}" type="presParOf" srcId="{B90F6125-3CF1-4D37-B28F-53E5F53EE1A1}" destId="{18F9E47B-D3E3-4F8A-BB56-54A72F1AF9B6}" srcOrd="30" destOrd="0" presId="urn:microsoft.com/office/officeart/2005/8/layout/cycle8"/>
    <dgm:cxn modelId="{7640D0C4-CB47-48F0-ABA0-2783746D2053}" type="presParOf" srcId="{B90F6125-3CF1-4D37-B28F-53E5F53EE1A1}" destId="{0E8CAC68-E7C5-4AB6-A894-6CEA419C9CEB}" srcOrd="31" destOrd="0" presId="urn:microsoft.com/office/officeart/2005/8/layout/cycle8"/>
    <dgm:cxn modelId="{9DBE2312-0582-453B-96F6-F9CAE45F5EF5}" type="presParOf" srcId="{B90F6125-3CF1-4D37-B28F-53E5F53EE1A1}" destId="{0A9EDFB7-216B-495A-BB51-6EFEC2F18879}" srcOrd="32" destOrd="0" presId="urn:microsoft.com/office/officeart/2005/8/layout/cycle8"/>
    <dgm:cxn modelId="{48BF3E9B-2DDE-46D5-9E00-45616DE8ADF2}" type="presParOf" srcId="{B90F6125-3CF1-4D37-B28F-53E5F53EE1A1}" destId="{6C37952A-C7BA-4952-A07F-FA87CCE5512D}" srcOrd="33" destOrd="0" presId="urn:microsoft.com/office/officeart/2005/8/layout/cycle8"/>
    <dgm:cxn modelId="{8F93201C-A150-49CA-B974-F861E882C0B4}" type="presParOf" srcId="{B90F6125-3CF1-4D37-B28F-53E5F53EE1A1}" destId="{DF5E009E-B4D6-449E-A69D-36E68DB88504}" srcOrd="3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D901E2-4F14-41B1-A23A-36AC97B0384C}">
      <dsp:nvSpPr>
        <dsp:cNvPr id="0" name=""/>
        <dsp:cNvSpPr/>
      </dsp:nvSpPr>
      <dsp:spPr>
        <a:xfrm>
          <a:off x="1065866" y="543"/>
          <a:ext cx="654348" cy="425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/>
            <a:t>หมวด </a:t>
          </a:r>
          <a:r>
            <a:rPr lang="th-TH" sz="1200" kern="1200" dirty="0" smtClean="0"/>
            <a:t>1</a:t>
          </a:r>
          <a:endParaRPr lang="en-US" sz="1800" kern="1200" dirty="0"/>
        </a:p>
      </dsp:txBody>
      <dsp:txXfrm>
        <a:off x="1086629" y="21306"/>
        <a:ext cx="612822" cy="383800"/>
      </dsp:txXfrm>
    </dsp:sp>
    <dsp:sp modelId="{A0BB60B6-2890-43DD-8074-4079901836B9}">
      <dsp:nvSpPr>
        <dsp:cNvPr id="0" name=""/>
        <dsp:cNvSpPr/>
      </dsp:nvSpPr>
      <dsp:spPr>
        <a:xfrm>
          <a:off x="391802" y="213206"/>
          <a:ext cx="2002477" cy="2002477"/>
        </a:xfrm>
        <a:custGeom>
          <a:avLst/>
          <a:gdLst/>
          <a:ahLst/>
          <a:cxnLst/>
          <a:rect l="0" t="0" r="0" b="0"/>
          <a:pathLst>
            <a:path>
              <a:moveTo>
                <a:pt x="1332585" y="56417"/>
              </a:moveTo>
              <a:arcTo wR="1001238" hR="1001238" stAng="17359541" swAng="149945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DE6D3B-FE82-419B-AE3A-53287E128FE7}">
      <dsp:nvSpPr>
        <dsp:cNvPr id="0" name=""/>
        <dsp:cNvSpPr/>
      </dsp:nvSpPr>
      <dsp:spPr>
        <a:xfrm>
          <a:off x="1932964" y="501162"/>
          <a:ext cx="654348" cy="425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/>
            <a:t>หมวด </a:t>
          </a:r>
          <a:r>
            <a:rPr lang="th-TH" sz="1200" kern="1200" dirty="0" smtClean="0"/>
            <a:t>2</a:t>
          </a:r>
          <a:endParaRPr lang="en-US" sz="1200" kern="1200" dirty="0"/>
        </a:p>
      </dsp:txBody>
      <dsp:txXfrm>
        <a:off x="1953727" y="521925"/>
        <a:ext cx="612822" cy="383800"/>
      </dsp:txXfrm>
    </dsp:sp>
    <dsp:sp modelId="{1222E513-B545-4604-A814-09DECE5C8944}">
      <dsp:nvSpPr>
        <dsp:cNvPr id="0" name=""/>
        <dsp:cNvSpPr/>
      </dsp:nvSpPr>
      <dsp:spPr>
        <a:xfrm>
          <a:off x="391802" y="213206"/>
          <a:ext cx="2002477" cy="2002477"/>
        </a:xfrm>
        <a:custGeom>
          <a:avLst/>
          <a:gdLst/>
          <a:ahLst/>
          <a:cxnLst/>
          <a:rect l="0" t="0" r="0" b="0"/>
          <a:pathLst>
            <a:path>
              <a:moveTo>
                <a:pt x="1961816" y="718803"/>
              </a:moveTo>
              <a:arcTo wR="1001238" hR="1001238" stAng="20616915" swAng="196617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B6028E-75D8-468C-8C39-65DEBE3550F8}">
      <dsp:nvSpPr>
        <dsp:cNvPr id="0" name=""/>
        <dsp:cNvSpPr/>
      </dsp:nvSpPr>
      <dsp:spPr>
        <a:xfrm>
          <a:off x="1932964" y="1502401"/>
          <a:ext cx="654348" cy="425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/>
            <a:t>หมวด </a:t>
          </a:r>
          <a:r>
            <a:rPr lang="th-TH" sz="1200" kern="1200" dirty="0" smtClean="0"/>
            <a:t>3</a:t>
          </a:r>
          <a:endParaRPr lang="en-US" sz="1800" kern="1200" dirty="0"/>
        </a:p>
      </dsp:txBody>
      <dsp:txXfrm>
        <a:off x="1953727" y="1523164"/>
        <a:ext cx="612822" cy="383800"/>
      </dsp:txXfrm>
    </dsp:sp>
    <dsp:sp modelId="{EE2E195B-120C-4157-A4E9-A328B6A1B80E}">
      <dsp:nvSpPr>
        <dsp:cNvPr id="0" name=""/>
        <dsp:cNvSpPr/>
      </dsp:nvSpPr>
      <dsp:spPr>
        <a:xfrm>
          <a:off x="391802" y="213206"/>
          <a:ext cx="2002477" cy="2002477"/>
        </a:xfrm>
        <a:custGeom>
          <a:avLst/>
          <a:gdLst/>
          <a:ahLst/>
          <a:cxnLst/>
          <a:rect l="0" t="0" r="0" b="0"/>
          <a:pathLst>
            <a:path>
              <a:moveTo>
                <a:pt x="1700726" y="1717615"/>
              </a:moveTo>
              <a:arcTo wR="1001238" hR="1001238" stAng="2741004" swAng="149945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2FC63B-3A26-4E7C-9D61-7DCB3A8A88D0}">
      <dsp:nvSpPr>
        <dsp:cNvPr id="0" name=""/>
        <dsp:cNvSpPr/>
      </dsp:nvSpPr>
      <dsp:spPr>
        <a:xfrm>
          <a:off x="1065866" y="2003020"/>
          <a:ext cx="654348" cy="425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/>
            <a:t>หมวด </a:t>
          </a:r>
          <a:r>
            <a:rPr lang="th-TH" sz="1200" kern="1200" dirty="0" smtClean="0"/>
            <a:t>4</a:t>
          </a:r>
          <a:endParaRPr lang="en-US" sz="1200" kern="1200" dirty="0"/>
        </a:p>
      </dsp:txBody>
      <dsp:txXfrm>
        <a:off x="1086629" y="2023783"/>
        <a:ext cx="612822" cy="383800"/>
      </dsp:txXfrm>
    </dsp:sp>
    <dsp:sp modelId="{0FAD555E-8C32-403F-B400-850A77E2DAA6}">
      <dsp:nvSpPr>
        <dsp:cNvPr id="0" name=""/>
        <dsp:cNvSpPr/>
      </dsp:nvSpPr>
      <dsp:spPr>
        <a:xfrm>
          <a:off x="391802" y="213206"/>
          <a:ext cx="2002477" cy="2002477"/>
        </a:xfrm>
        <a:custGeom>
          <a:avLst/>
          <a:gdLst/>
          <a:ahLst/>
          <a:cxnLst/>
          <a:rect l="0" t="0" r="0" b="0"/>
          <a:pathLst>
            <a:path>
              <a:moveTo>
                <a:pt x="669891" y="1946060"/>
              </a:moveTo>
              <a:arcTo wR="1001238" hR="1001238" stAng="6559541" swAng="149945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384E7D-1E18-4E1A-B35E-FF48B35E6473}">
      <dsp:nvSpPr>
        <dsp:cNvPr id="0" name=""/>
        <dsp:cNvSpPr/>
      </dsp:nvSpPr>
      <dsp:spPr>
        <a:xfrm>
          <a:off x="198768" y="1502401"/>
          <a:ext cx="654348" cy="425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/>
            <a:t>หมวด </a:t>
          </a:r>
          <a:r>
            <a:rPr lang="th-TH" sz="1200" kern="1200" dirty="0" smtClean="0"/>
            <a:t>5</a:t>
          </a:r>
          <a:endParaRPr lang="en-US" sz="1200" kern="1200" dirty="0"/>
        </a:p>
      </dsp:txBody>
      <dsp:txXfrm>
        <a:off x="219531" y="1523164"/>
        <a:ext cx="612822" cy="383800"/>
      </dsp:txXfrm>
    </dsp:sp>
    <dsp:sp modelId="{6387048E-5921-41A9-945E-402849142D0D}">
      <dsp:nvSpPr>
        <dsp:cNvPr id="0" name=""/>
        <dsp:cNvSpPr/>
      </dsp:nvSpPr>
      <dsp:spPr>
        <a:xfrm>
          <a:off x="391802" y="213206"/>
          <a:ext cx="2002477" cy="2002477"/>
        </a:xfrm>
        <a:custGeom>
          <a:avLst/>
          <a:gdLst/>
          <a:ahLst/>
          <a:cxnLst/>
          <a:rect l="0" t="0" r="0" b="0"/>
          <a:pathLst>
            <a:path>
              <a:moveTo>
                <a:pt x="40661" y="1283674"/>
              </a:moveTo>
              <a:arcTo wR="1001238" hR="1001238" stAng="9816915" swAng="196617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4ED41E-6161-4D9C-84CF-ACCE6D22DEC4}">
      <dsp:nvSpPr>
        <dsp:cNvPr id="0" name=""/>
        <dsp:cNvSpPr/>
      </dsp:nvSpPr>
      <dsp:spPr>
        <a:xfrm>
          <a:off x="198768" y="501162"/>
          <a:ext cx="654348" cy="4253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1800" kern="1200" dirty="0" smtClean="0"/>
            <a:t>หมวด </a:t>
          </a:r>
          <a:r>
            <a:rPr lang="th-TH" sz="1200" kern="1200" dirty="0" smtClean="0"/>
            <a:t>6</a:t>
          </a:r>
          <a:endParaRPr lang="en-US" sz="1200" kern="1200" dirty="0"/>
        </a:p>
      </dsp:txBody>
      <dsp:txXfrm>
        <a:off x="219531" y="521925"/>
        <a:ext cx="612822" cy="383800"/>
      </dsp:txXfrm>
    </dsp:sp>
    <dsp:sp modelId="{F2E34AFB-E6C5-4A75-BA5E-CA9BFFCE86DC}">
      <dsp:nvSpPr>
        <dsp:cNvPr id="0" name=""/>
        <dsp:cNvSpPr/>
      </dsp:nvSpPr>
      <dsp:spPr>
        <a:xfrm>
          <a:off x="391802" y="213206"/>
          <a:ext cx="2002477" cy="2002477"/>
        </a:xfrm>
        <a:custGeom>
          <a:avLst/>
          <a:gdLst/>
          <a:ahLst/>
          <a:cxnLst/>
          <a:rect l="0" t="0" r="0" b="0"/>
          <a:pathLst>
            <a:path>
              <a:moveTo>
                <a:pt x="301750" y="284862"/>
              </a:moveTo>
              <a:arcTo wR="1001238" hR="1001238" stAng="13541004" swAng="149945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10A6BA-ED63-4E62-A739-2606253520F4}">
      <dsp:nvSpPr>
        <dsp:cNvPr id="0" name=""/>
        <dsp:cNvSpPr/>
      </dsp:nvSpPr>
      <dsp:spPr>
        <a:xfrm>
          <a:off x="469677" y="77608"/>
          <a:ext cx="1068711" cy="1068711"/>
        </a:xfrm>
        <a:prstGeom prst="pie">
          <a:avLst>
            <a:gd name="adj1" fmla="val 16200000"/>
            <a:gd name="adj2" fmla="val 19285716"/>
          </a:avLst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IT1</a:t>
          </a:r>
          <a:endParaRPr lang="en-US" sz="1000" kern="1200" dirty="0"/>
        </a:p>
      </dsp:txBody>
      <dsp:txXfrm>
        <a:off x="1031133" y="176846"/>
        <a:ext cx="254455" cy="203564"/>
      </dsp:txXfrm>
    </dsp:sp>
    <dsp:sp modelId="{9D04F180-6E70-461C-938D-A87758924F23}">
      <dsp:nvSpPr>
        <dsp:cNvPr id="0" name=""/>
        <dsp:cNvSpPr/>
      </dsp:nvSpPr>
      <dsp:spPr>
        <a:xfrm>
          <a:off x="483418" y="94784"/>
          <a:ext cx="1068711" cy="1068711"/>
        </a:xfrm>
        <a:prstGeom prst="pie">
          <a:avLst>
            <a:gd name="adj1" fmla="val 19285716"/>
            <a:gd name="adj2" fmla="val 771428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IT2</a:t>
          </a:r>
          <a:endParaRPr lang="en-US" sz="1000" kern="1200" dirty="0"/>
        </a:p>
      </dsp:txBody>
      <dsp:txXfrm>
        <a:off x="1209251" y="482192"/>
        <a:ext cx="292623" cy="178118"/>
      </dsp:txXfrm>
    </dsp:sp>
    <dsp:sp modelId="{CA047153-C2F8-46C6-BCD0-3EAB44865E0A}">
      <dsp:nvSpPr>
        <dsp:cNvPr id="0" name=""/>
        <dsp:cNvSpPr/>
      </dsp:nvSpPr>
      <dsp:spPr>
        <a:xfrm>
          <a:off x="478456" y="116413"/>
          <a:ext cx="1068711" cy="1068711"/>
        </a:xfrm>
        <a:prstGeom prst="pie">
          <a:avLst>
            <a:gd name="adj1" fmla="val 771428"/>
            <a:gd name="adj2" fmla="val 3857143"/>
          </a:avLst>
        </a:prstGeom>
        <a:solidFill>
          <a:srgbClr val="FF33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IT3</a:t>
          </a:r>
          <a:endParaRPr lang="en-US" sz="1000" kern="1200" dirty="0"/>
        </a:p>
      </dsp:txBody>
      <dsp:txXfrm>
        <a:off x="1164722" y="749370"/>
        <a:ext cx="254455" cy="197202"/>
      </dsp:txXfrm>
    </dsp:sp>
    <dsp:sp modelId="{81D4B06E-DEC4-49B1-ABF7-2C918F205AB4}">
      <dsp:nvSpPr>
        <dsp:cNvPr id="0" name=""/>
        <dsp:cNvSpPr/>
      </dsp:nvSpPr>
      <dsp:spPr>
        <a:xfrm>
          <a:off x="458609" y="125955"/>
          <a:ext cx="1068711" cy="1068711"/>
        </a:xfrm>
        <a:prstGeom prst="pie">
          <a:avLst>
            <a:gd name="adj1" fmla="val 3857226"/>
            <a:gd name="adj2" fmla="val 6942858"/>
          </a:avLst>
        </a:prstGeom>
        <a:solidFill>
          <a:srgbClr val="3AE64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IT4</a:t>
          </a:r>
          <a:endParaRPr lang="en-US" sz="1000" kern="1200" dirty="0"/>
        </a:p>
      </dsp:txBody>
      <dsp:txXfrm>
        <a:off x="868918" y="965657"/>
        <a:ext cx="248093" cy="178118"/>
      </dsp:txXfrm>
    </dsp:sp>
    <dsp:sp modelId="{CA4DD907-8094-45A3-8D8D-3B20577C397C}">
      <dsp:nvSpPr>
        <dsp:cNvPr id="0" name=""/>
        <dsp:cNvSpPr/>
      </dsp:nvSpPr>
      <dsp:spPr>
        <a:xfrm>
          <a:off x="438761" y="116413"/>
          <a:ext cx="1068711" cy="1068711"/>
        </a:xfrm>
        <a:prstGeom prst="pie">
          <a:avLst>
            <a:gd name="adj1" fmla="val 6942858"/>
            <a:gd name="adj2" fmla="val 10028574"/>
          </a:avLst>
        </a:prstGeom>
        <a:solidFill>
          <a:srgbClr val="FF33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IT5</a:t>
          </a:r>
          <a:endParaRPr lang="en-US" sz="1000" kern="1200" dirty="0"/>
        </a:p>
      </dsp:txBody>
      <dsp:txXfrm>
        <a:off x="566752" y="749370"/>
        <a:ext cx="254455" cy="197202"/>
      </dsp:txXfrm>
    </dsp:sp>
    <dsp:sp modelId="{76777553-690D-4BAE-891E-0F4715E532B0}">
      <dsp:nvSpPr>
        <dsp:cNvPr id="0" name=""/>
        <dsp:cNvSpPr/>
      </dsp:nvSpPr>
      <dsp:spPr>
        <a:xfrm>
          <a:off x="433799" y="94784"/>
          <a:ext cx="1068711" cy="1068711"/>
        </a:xfrm>
        <a:prstGeom prst="pie">
          <a:avLst>
            <a:gd name="adj1" fmla="val 10028574"/>
            <a:gd name="adj2" fmla="val 13114284"/>
          </a:avLst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IT6</a:t>
          </a:r>
          <a:endParaRPr lang="en-US" sz="1000" kern="1200" dirty="0"/>
        </a:p>
      </dsp:txBody>
      <dsp:txXfrm>
        <a:off x="484054" y="482192"/>
        <a:ext cx="292623" cy="178118"/>
      </dsp:txXfrm>
    </dsp:sp>
    <dsp:sp modelId="{E5444BFD-C1D4-42C7-A481-F0894F9965FD}">
      <dsp:nvSpPr>
        <dsp:cNvPr id="0" name=""/>
        <dsp:cNvSpPr/>
      </dsp:nvSpPr>
      <dsp:spPr>
        <a:xfrm>
          <a:off x="447540" y="77608"/>
          <a:ext cx="1068711" cy="1068711"/>
        </a:xfrm>
        <a:prstGeom prst="pie">
          <a:avLst>
            <a:gd name="adj1" fmla="val 13114284"/>
            <a:gd name="adj2" fmla="val 16200000"/>
          </a:avLst>
        </a:prstGeom>
        <a:solidFill>
          <a:srgbClr val="00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IT7</a:t>
          </a:r>
          <a:endParaRPr lang="en-US" sz="1000" kern="1200" dirty="0"/>
        </a:p>
      </dsp:txBody>
      <dsp:txXfrm>
        <a:off x="700341" y="176846"/>
        <a:ext cx="254455" cy="203564"/>
      </dsp:txXfrm>
    </dsp:sp>
    <dsp:sp modelId="{232B395B-613F-4728-ADD8-E12C1302589F}">
      <dsp:nvSpPr>
        <dsp:cNvPr id="0" name=""/>
        <dsp:cNvSpPr/>
      </dsp:nvSpPr>
      <dsp:spPr>
        <a:xfrm>
          <a:off x="403466" y="11450"/>
          <a:ext cx="1201028" cy="1201028"/>
        </a:xfrm>
        <a:prstGeom prst="circularArrow">
          <a:avLst>
            <a:gd name="adj1" fmla="val 5085"/>
            <a:gd name="adj2" fmla="val 327528"/>
            <a:gd name="adj3" fmla="val 18957827"/>
            <a:gd name="adj4" fmla="val 16200343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0A8BE5-351E-43C2-91B5-692EC904F709}">
      <dsp:nvSpPr>
        <dsp:cNvPr id="0" name=""/>
        <dsp:cNvSpPr/>
      </dsp:nvSpPr>
      <dsp:spPr>
        <a:xfrm>
          <a:off x="417293" y="28702"/>
          <a:ext cx="1201028" cy="1201028"/>
        </a:xfrm>
        <a:prstGeom prst="circularArrow">
          <a:avLst>
            <a:gd name="adj1" fmla="val 5085"/>
            <a:gd name="adj2" fmla="val 327528"/>
            <a:gd name="adj3" fmla="val 443744"/>
            <a:gd name="adj4" fmla="val 19285776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9E47B-D3E3-4F8A-BB56-54A72F1AF9B6}">
      <dsp:nvSpPr>
        <dsp:cNvPr id="0" name=""/>
        <dsp:cNvSpPr/>
      </dsp:nvSpPr>
      <dsp:spPr>
        <a:xfrm>
          <a:off x="412313" y="50280"/>
          <a:ext cx="1201028" cy="1201028"/>
        </a:xfrm>
        <a:prstGeom prst="circularArrow">
          <a:avLst>
            <a:gd name="adj1" fmla="val 5085"/>
            <a:gd name="adj2" fmla="val 327528"/>
            <a:gd name="adj3" fmla="val 3529100"/>
            <a:gd name="adj4" fmla="val 770764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8CAC68-E7C5-4AB6-A894-6CEA419C9CEB}">
      <dsp:nvSpPr>
        <dsp:cNvPr id="0" name=""/>
        <dsp:cNvSpPr/>
      </dsp:nvSpPr>
      <dsp:spPr>
        <a:xfrm>
          <a:off x="392450" y="59769"/>
          <a:ext cx="1201028" cy="1201028"/>
        </a:xfrm>
        <a:prstGeom prst="circularArrow">
          <a:avLst>
            <a:gd name="adj1" fmla="val 5085"/>
            <a:gd name="adj2" fmla="val 327528"/>
            <a:gd name="adj3" fmla="val 6615046"/>
            <a:gd name="adj4" fmla="val 3857426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9EDFB7-216B-495A-BB51-6EFEC2F18879}">
      <dsp:nvSpPr>
        <dsp:cNvPr id="0" name=""/>
        <dsp:cNvSpPr/>
      </dsp:nvSpPr>
      <dsp:spPr>
        <a:xfrm>
          <a:off x="372587" y="50280"/>
          <a:ext cx="1201028" cy="1201028"/>
        </a:xfrm>
        <a:prstGeom prst="circularArrow">
          <a:avLst>
            <a:gd name="adj1" fmla="val 5085"/>
            <a:gd name="adj2" fmla="val 327528"/>
            <a:gd name="adj3" fmla="val 9701707"/>
            <a:gd name="adj4" fmla="val 6943371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37952A-C7BA-4952-A07F-FA87CCE5512D}">
      <dsp:nvSpPr>
        <dsp:cNvPr id="0" name=""/>
        <dsp:cNvSpPr/>
      </dsp:nvSpPr>
      <dsp:spPr>
        <a:xfrm>
          <a:off x="367608" y="28702"/>
          <a:ext cx="1201028" cy="1201028"/>
        </a:xfrm>
        <a:prstGeom prst="circularArrow">
          <a:avLst>
            <a:gd name="adj1" fmla="val 5085"/>
            <a:gd name="adj2" fmla="val 327528"/>
            <a:gd name="adj3" fmla="val 12786695"/>
            <a:gd name="adj4" fmla="val 10028727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5E009E-B4D6-449E-A69D-36E68DB88504}">
      <dsp:nvSpPr>
        <dsp:cNvPr id="0" name=""/>
        <dsp:cNvSpPr/>
      </dsp:nvSpPr>
      <dsp:spPr>
        <a:xfrm>
          <a:off x="381435" y="11450"/>
          <a:ext cx="1201028" cy="1201028"/>
        </a:xfrm>
        <a:prstGeom prst="circularArrow">
          <a:avLst>
            <a:gd name="adj1" fmla="val 5085"/>
            <a:gd name="adj2" fmla="val 327528"/>
            <a:gd name="adj3" fmla="val 15872129"/>
            <a:gd name="adj4" fmla="val 13114645"/>
            <a:gd name="adj5" fmla="val 5932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0.19231</cdr:x>
      <cdr:y>0.68</cdr:y>
    </cdr:from>
    <cdr:to>
      <cdr:x>0.43846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14380" y="228601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th-TH" sz="1100" dirty="0"/>
        </a:p>
      </cdr:txBody>
    </cdr:sp>
  </cdr:relSizeAnchor>
  <cdr:relSizeAnchor xmlns:cdr="http://schemas.openxmlformats.org/drawingml/2006/chartDrawing">
    <cdr:from>
      <cdr:x>0.42308</cdr:x>
      <cdr:y>0.51163</cdr:y>
    </cdr:from>
    <cdr:to>
      <cdr:x>0.73077</cdr:x>
      <cdr:y>0.63663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571636" y="1571636"/>
          <a:ext cx="1143008" cy="3839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th-TH" sz="1600" b="1" dirty="0" smtClean="0">
              <a:latin typeface="TH SarabunPSK" pitchFamily="34" charset="-34"/>
              <a:cs typeface="TH SarabunPSK" pitchFamily="34" charset="-34"/>
            </a:rPr>
            <a:t>ข้าราชการ ๗๕ </a:t>
          </a:r>
          <a:r>
            <a:rPr lang="en-US" sz="1600" b="1" dirty="0" smtClean="0">
              <a:latin typeface="TH SarabunPSK" pitchFamily="34" charset="-34"/>
              <a:cs typeface="TH SarabunPSK" pitchFamily="34" charset="-34"/>
            </a:rPr>
            <a:t>%</a:t>
          </a:r>
          <a:endParaRPr lang="th-TH" sz="1600" b="1" dirty="0">
            <a:latin typeface="TH SarabunPSK" pitchFamily="34" charset="-34"/>
            <a:cs typeface="TH SarabunPSK" pitchFamily="34" charset="-34"/>
          </a:endParaRPr>
        </a:p>
      </cdr:txBody>
    </cdr:sp>
  </cdr:relSizeAnchor>
  <cdr:relSizeAnchor xmlns:cdr="http://schemas.openxmlformats.org/drawingml/2006/chartDrawing">
    <cdr:from>
      <cdr:x>0.59615</cdr:x>
      <cdr:y>0.4</cdr:y>
    </cdr:from>
    <cdr:to>
      <cdr:x>0.84231</cdr:x>
      <cdr:y>0.72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214578" y="11430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th-TH" sz="1100" dirty="0"/>
        </a:p>
      </cdr:txBody>
    </cdr:sp>
  </cdr:relSizeAnchor>
  <cdr:relSizeAnchor xmlns:cdr="http://schemas.openxmlformats.org/drawingml/2006/chartDrawing">
    <cdr:from>
      <cdr:x>0.23529</cdr:x>
      <cdr:y>0.06977</cdr:y>
    </cdr:from>
    <cdr:to>
      <cdr:x>0.6199</cdr:x>
      <cdr:y>0.16279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857256" y="214314"/>
          <a:ext cx="1401264" cy="2857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th-TH" sz="1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ลูกจ้างชั่วคราว  ๑๔ </a:t>
          </a:r>
          <a:r>
            <a:rPr lang="en-US" sz="14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%</a:t>
          </a:r>
          <a:endParaRPr lang="th-TH" sz="14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0.22222</cdr:x>
      <cdr:y>0.45455</cdr:y>
    </cdr:from>
    <cdr:to>
      <cdr:x>0.57517</cdr:x>
      <cdr:y>0.59409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857256" y="1428760"/>
          <a:ext cx="1361558" cy="4386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th-TH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ปริญญาโท ๖๘ </a:t>
          </a:r>
          <a:r>
            <a:rPr lang="en-US" sz="1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rPr>
            <a:t>%</a:t>
          </a:r>
          <a:endParaRPr lang="th-TH" sz="1800" b="1" dirty="0">
            <a:solidFill>
              <a:schemeClr val="tx1"/>
            </a:solidFill>
            <a:latin typeface="TH SarabunPSK" pitchFamily="34" charset="-34"/>
            <a:cs typeface="TH SarabunPSK" pitchFamily="34" charset="-34"/>
          </a:endParaRPr>
        </a:p>
      </cdr:txBody>
    </cdr:sp>
  </cdr:relSizeAnchor>
  <cdr:relSizeAnchor xmlns:cdr="http://schemas.openxmlformats.org/drawingml/2006/chartDrawing">
    <cdr:from>
      <cdr:x>0.55556</cdr:x>
      <cdr:y>0.29545</cdr:y>
    </cdr:from>
    <cdr:to>
      <cdr:x>0.88889</cdr:x>
      <cdr:y>0.43499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143140" y="928694"/>
          <a:ext cx="1285871" cy="4386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th-TH" sz="1800" b="1" dirty="0" smtClean="0">
              <a:latin typeface="TH SarabunPSK" pitchFamily="34" charset="-34"/>
              <a:cs typeface="TH SarabunPSK" pitchFamily="34" charset="-34"/>
            </a:rPr>
            <a:t>ปริญญาตรี ๓๐ </a:t>
          </a:r>
          <a:r>
            <a:rPr lang="en-US" sz="1800" b="1" dirty="0" smtClean="0">
              <a:latin typeface="TH SarabunPSK" pitchFamily="34" charset="-34"/>
              <a:cs typeface="TH SarabunPSK" pitchFamily="34" charset="-34"/>
            </a:rPr>
            <a:t>%</a:t>
          </a:r>
          <a:endParaRPr lang="th-TH" sz="1800" b="1" dirty="0">
            <a:latin typeface="TH SarabunPSK" pitchFamily="34" charset="-34"/>
            <a:cs typeface="TH SarabunPSK" pitchFamily="34" charset="-34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5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30092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5" y="9430092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38A7223-64DE-4820-BFC1-B3E4D3CA7AC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678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EDE27-3270-4A63-8CB0-0913AF565496}" type="datetimeFigureOut">
              <a:rPr lang="th-TH" smtClean="0"/>
              <a:pPr/>
              <a:t>24/04/56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30092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FEA557-CAD0-458B-9535-A4905078BA8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9126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EA557-CAD0-458B-9535-A4905078BA87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768" y="4715909"/>
            <a:ext cx="5438140" cy="489241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EA557-CAD0-458B-9535-A4905078BA87}" type="slidenum">
              <a:rPr lang="th-TH" smtClean="0"/>
              <a:pPr/>
              <a:t>2</a:t>
            </a:fld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768" y="4715909"/>
            <a:ext cx="5438140" cy="489241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EA557-CAD0-458B-9535-A4905078BA87}" type="slidenum">
              <a:rPr lang="th-TH" smtClean="0"/>
              <a:pPr/>
              <a:t>3</a:t>
            </a:fld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768" y="4715909"/>
            <a:ext cx="5438140" cy="489241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EA557-CAD0-458B-9535-A4905078BA87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768" y="4715909"/>
            <a:ext cx="5438140" cy="489241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EA557-CAD0-458B-9535-A4905078BA87}" type="slidenum">
              <a:rPr lang="th-TH" smtClean="0"/>
              <a:pPr/>
              <a:t>5</a:t>
            </a:fld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768" y="4715909"/>
            <a:ext cx="5438140" cy="489241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EA557-CAD0-458B-9535-A4905078BA87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79768" y="4715909"/>
            <a:ext cx="5438140" cy="489241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FEA557-CAD0-458B-9535-A4905078BA87}" type="slidenum">
              <a:rPr lang="th-TH" smtClean="0"/>
              <a:pPr/>
              <a:t>7</a:t>
            </a:fld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z="1800" smtClean="0">
              <a:cs typeface="Cordia New" pitchFamily="34" charset="-34"/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C50BCB-D051-4D7D-AE2E-4B2CAC55B05A}" type="slidenum">
              <a:rPr lang="th-TH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th-TH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35CE0-EBDB-4872-BE5C-25CDFD59C5DF}" type="slidenum">
              <a:rPr lang="th-TH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AD62886-C93E-4D44-9334-F83F36A6F3C8}" type="slidenum">
              <a:rPr lang="en-US">
                <a:solidFill>
                  <a:prstClr val="black"/>
                </a:solidFill>
              </a:rPr>
              <a:pPr>
                <a:defRPr/>
              </a:pPr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CF6AD8-5F05-447F-8821-1D895A491B79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lt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5867400" y="6477000"/>
            <a:ext cx="2895600" cy="244475"/>
          </a:xfrm>
        </p:spPr>
        <p:txBody>
          <a:bodyPr/>
          <a:lstStyle>
            <a:lvl1pPr>
              <a:defRPr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www.themegallery.com</a:t>
            </a:r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429000" y="6477000"/>
            <a:ext cx="2133600" cy="24447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4949004-0F10-4C8A-9489-BA0D3AD193C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gray">
          <a:xfrm rot="-576202">
            <a:off x="5943600" y="3200400"/>
            <a:ext cx="13843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i="1">
                <a:solidFill>
                  <a:schemeClr val="accent2"/>
                </a:solidFill>
              </a:rPr>
              <a:t>LOGO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477838" y="2481263"/>
            <a:ext cx="46482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371600"/>
            <a:ext cx="6934200" cy="762000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738F0-CA96-4962-B371-9D89ACAAE2D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B04635-B73E-4D81-9FAA-59504352B9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76400"/>
            <a:ext cx="38481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1676400"/>
            <a:ext cx="38481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9F2B9-4A90-4206-8375-BA5821D641C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489AD5-565E-417E-BFA7-C9DE5E6D03A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67613-5C34-4063-9ECB-71C2A9A447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0916D-ECBF-43A0-9A33-CB89C963F9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6A767D-841B-48B7-A500-EC69C69DF0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2C4864-04AD-4171-B053-11694F108E1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EE428-4714-4136-BA7B-AD875BFAD4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5150" y="533400"/>
            <a:ext cx="20764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3400"/>
            <a:ext cx="60769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8F52C5-4EDD-439F-B7C0-EB62D84750B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533400"/>
            <a:ext cx="65532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85800" y="1676400"/>
            <a:ext cx="7848600" cy="4648200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" y="6486525"/>
            <a:ext cx="1828800" cy="2286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781800" y="6477000"/>
            <a:ext cx="1905000" cy="228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756025" y="6475413"/>
            <a:ext cx="2133600" cy="228600"/>
          </a:xfrm>
        </p:spPr>
        <p:txBody>
          <a:bodyPr/>
          <a:lstStyle>
            <a:lvl1pPr>
              <a:defRPr/>
            </a:lvl1pPr>
          </a:lstStyle>
          <a:p>
            <a:fld id="{34FF0950-25C1-46E9-9385-B485E31DA79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4"/>
          <p:cNvSpPr txBox="1">
            <a:spLocks noChangeArrowheads="1"/>
          </p:cNvSpPr>
          <p:nvPr/>
        </p:nvSpPr>
        <p:spPr bwMode="gray">
          <a:xfrm>
            <a:off x="3886200" y="5715000"/>
            <a:ext cx="144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i="1" dirty="0">
                <a:solidFill>
                  <a:srgbClr val="30311D"/>
                </a:solidFill>
                <a:latin typeface="Verdana" pitchFamily="34" charset="0"/>
                <a:cs typeface="Angsana New" pitchFamily="18" charset="-34"/>
              </a:rPr>
              <a:t>LOGO</a:t>
            </a:r>
          </a:p>
        </p:txBody>
      </p:sp>
      <p:sp>
        <p:nvSpPr>
          <p:cNvPr id="5" name="AutoShape 42"/>
          <p:cNvSpPr>
            <a:spLocks noChangeArrowheads="1"/>
          </p:cNvSpPr>
          <p:nvPr/>
        </p:nvSpPr>
        <p:spPr bwMode="white">
          <a:xfrm>
            <a:off x="152400" y="190500"/>
            <a:ext cx="8839200" cy="6400800"/>
          </a:xfrm>
          <a:prstGeom prst="roundRect">
            <a:avLst>
              <a:gd name="adj" fmla="val 5458"/>
            </a:avLst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r">
              <a:defRPr/>
            </a:pPr>
            <a:endParaRPr lang="th-TH" b="1">
              <a:solidFill>
                <a:srgbClr val="30311D"/>
              </a:solidFill>
              <a:cs typeface="Angsana New" pitchFamily="18" charset="-34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57200" y="4267200"/>
            <a:ext cx="8229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3200400"/>
            <a:ext cx="8339138" cy="533400"/>
          </a:xfrm>
        </p:spPr>
        <p:txBody>
          <a:bodyPr/>
          <a:lstStyle>
            <a:lvl1pPr algn="ct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228600" y="6613525"/>
            <a:ext cx="2133600" cy="244475"/>
          </a:xfrm>
        </p:spPr>
        <p:txBody>
          <a:bodyPr/>
          <a:lstStyle>
            <a:lvl1pPr algn="l">
              <a:defRPr sz="10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th-TH"/>
              <a:t>www.themegallery.com</a:t>
            </a:r>
            <a:endParaRPr lang="en-US" dirty="0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200400" y="6613525"/>
            <a:ext cx="2895600" cy="244475"/>
          </a:xfrm>
        </p:spPr>
        <p:txBody>
          <a:bodyPr/>
          <a:lstStyle>
            <a:lvl1pPr algn="ctr">
              <a:defRPr sz="1000" b="0" i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781800" y="6613525"/>
            <a:ext cx="2133600" cy="244475"/>
          </a:xfrm>
        </p:spPr>
        <p:txBody>
          <a:bodyPr/>
          <a:lstStyle>
            <a:lvl1pPr algn="r">
              <a:defRPr>
                <a:latin typeface="Arial" charset="0"/>
              </a:defRPr>
            </a:lvl1pPr>
          </a:lstStyle>
          <a:p>
            <a:pPr>
              <a:defRPr/>
            </a:pPr>
            <a:fld id="{A0F8FF65-8AD6-48C0-A2E3-2B12E63701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3057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8A42D-CB90-442E-A7A8-5F765B2F4D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39289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93A2D-5D13-4D7F-9725-2DAC74C33D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230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066800"/>
            <a:ext cx="39624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066800"/>
            <a:ext cx="3962400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EB654-BEF2-4FFA-8A4B-415E5AB4CD5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16091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B4CBC-AC39-4EBB-91DE-44259FE9C8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8305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CC365-04DE-4C5C-8649-BA0E16658F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152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15FA0-9356-441B-A063-E7E8E39B06C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197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DC1A0-D703-4861-96DD-15BA0BF8BE9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1610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EEF9A0-6EED-4F58-801A-4BE605A4775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8577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23B72-3AE4-4761-84B0-3FE2E30792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9638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381000"/>
            <a:ext cx="201930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90550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th-TH">
                <a:solidFill>
                  <a:srgbClr val="30311D"/>
                </a:solidFill>
              </a:rPr>
              <a:t>www.themegallery.com</a:t>
            </a:r>
            <a:endParaRPr lang="en-US" dirty="0">
              <a:solidFill>
                <a:srgbClr val="30311D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B02F2-80FF-497D-80D5-1C2A7D8D2A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3270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762F9-9B7D-4201-B869-E47534AA9923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4BDA7-9100-4E40-B2E7-F4B5E5A91575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4754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1ACB8-32A8-4742-94DA-B4740530E0C0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15086-CAD1-4FB5-B45F-1EFB815EC63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3644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39FBE-8976-4642-A6AB-068018CBEFAA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A0012-5267-48DB-8506-D6705220AD25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6574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B2676-4BDE-4B77-94AF-24E3F406FB50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03471-D41B-4E81-9D17-3C88CFF7927E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2638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17DD8-6ED9-4F55-8068-CC0A126F95A4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DD5BD-6CFA-4C8A-A692-C6E16D26134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4212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0DD535-FC23-449E-BEB9-A82BBADF5EC6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365D5-2F02-45EE-BB39-9BF9CAA8BE37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2104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37B9F-12AE-4708-A254-1D428522333D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8C8D6-DF32-4265-8BBF-6FF738CE75CB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01354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8D772-A5C9-4E83-A44F-C41D9FE46C39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8E665-FC69-4880-A5BD-6E9C19A77A55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8659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65F25-377A-4826-8F74-9F476E01C267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F9199-D41A-42CE-A53F-89B67B7FB897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1185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58356-5237-4F6F-BEC1-C15017ADA49B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57B99-358E-4CF7-857A-40B4BAFD1B2E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04893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F7AB9-36AC-4F9A-ABBF-56AF53AD49DB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F311E-3037-4758-A309-CF50E9D64EB1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0725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Rectangle 24"/>
          <p:cNvSpPr>
            <a:spLocks noChangeArrowheads="1"/>
          </p:cNvSpPr>
          <p:nvPr/>
        </p:nvSpPr>
        <p:spPr bwMode="auto">
          <a:xfrm>
            <a:off x="0" y="3527425"/>
            <a:ext cx="9144000" cy="33575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097" name="Oval 25"/>
          <p:cNvSpPr>
            <a:spLocks noChangeArrowheads="1"/>
          </p:cNvSpPr>
          <p:nvPr/>
        </p:nvSpPr>
        <p:spPr bwMode="ltGray">
          <a:xfrm>
            <a:off x="1258888" y="4508500"/>
            <a:ext cx="4248150" cy="1800225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86525"/>
            <a:ext cx="2133600" cy="168275"/>
          </a:xfrm>
        </p:spPr>
        <p:txBody>
          <a:bodyPr/>
          <a:lstStyle>
            <a:lvl1pPr>
              <a:defRPr sz="1200" b="0">
                <a:latin typeface="Arial" charset="0"/>
              </a:defRPr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486525"/>
            <a:ext cx="2895600" cy="168275"/>
          </a:xfrm>
        </p:spPr>
        <p:txBody>
          <a:bodyPr/>
          <a:lstStyle>
            <a:lvl1pPr algn="ctr">
              <a:defRPr sz="1200" b="0">
                <a:solidFill>
                  <a:schemeClr val="bg1"/>
                </a:solidFill>
                <a:latin typeface="Arial" charset="0"/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486525"/>
            <a:ext cx="2133600" cy="168275"/>
          </a:xfrm>
        </p:spPr>
        <p:txBody>
          <a:bodyPr/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E3DF9E9B-9198-4644-BF1D-84C3B780B4F0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3141663"/>
            <a:ext cx="9144000" cy="431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090" name="Oval 18"/>
          <p:cNvSpPr>
            <a:spLocks noChangeArrowheads="1"/>
          </p:cNvSpPr>
          <p:nvPr/>
        </p:nvSpPr>
        <p:spPr bwMode="gray">
          <a:xfrm>
            <a:off x="276225" y="1255713"/>
            <a:ext cx="4656138" cy="483711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dist="172739" dir="3238358" algn="ctr" rotWithShape="0">
              <a:schemeClr val="tx1"/>
            </a:outerShdw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092" name="Freeform 20" descr="1"/>
          <p:cNvSpPr>
            <a:spLocks/>
          </p:cNvSpPr>
          <p:nvPr/>
        </p:nvSpPr>
        <p:spPr bwMode="gray">
          <a:xfrm>
            <a:off x="1130300" y="1416050"/>
            <a:ext cx="2873375" cy="2182813"/>
          </a:xfrm>
          <a:custGeom>
            <a:avLst/>
            <a:gdLst/>
            <a:ahLst/>
            <a:cxnLst>
              <a:cxn ang="0">
                <a:pos x="905" y="1375"/>
              </a:cxn>
              <a:cxn ang="0">
                <a:pos x="1810" y="395"/>
              </a:cxn>
              <a:cxn ang="0">
                <a:pos x="876" y="24"/>
              </a:cxn>
              <a:cxn ang="0">
                <a:pos x="0" y="396"/>
              </a:cxn>
              <a:cxn ang="0">
                <a:pos x="905" y="1375"/>
              </a:cxn>
            </a:cxnLst>
            <a:rect l="0" t="0" r="r" b="b"/>
            <a:pathLst>
              <a:path w="1810" h="1375">
                <a:moveTo>
                  <a:pt x="905" y="1375"/>
                </a:moveTo>
                <a:lnTo>
                  <a:pt x="1810" y="395"/>
                </a:lnTo>
                <a:cubicBezTo>
                  <a:pt x="1612" y="176"/>
                  <a:pt x="1300" y="0"/>
                  <a:pt x="876" y="24"/>
                </a:cubicBezTo>
                <a:cubicBezTo>
                  <a:pt x="452" y="48"/>
                  <a:pt x="252" y="149"/>
                  <a:pt x="0" y="396"/>
                </a:cubicBezTo>
                <a:lnTo>
                  <a:pt x="905" y="137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76200" cmpd="sng">
            <a:noFill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093" name="Freeform 21" descr="2"/>
          <p:cNvSpPr>
            <a:spLocks/>
          </p:cNvSpPr>
          <p:nvPr/>
        </p:nvSpPr>
        <p:spPr bwMode="gray">
          <a:xfrm>
            <a:off x="376238" y="2147888"/>
            <a:ext cx="2103437" cy="3032125"/>
          </a:xfrm>
          <a:custGeom>
            <a:avLst/>
            <a:gdLst/>
            <a:ahLst/>
            <a:cxnLst>
              <a:cxn ang="0">
                <a:pos x="1325" y="960"/>
              </a:cxn>
              <a:cxn ang="0">
                <a:pos x="414" y="0"/>
              </a:cxn>
              <a:cxn ang="0">
                <a:pos x="27" y="1014"/>
              </a:cxn>
              <a:cxn ang="0">
                <a:pos x="402" y="1910"/>
              </a:cxn>
              <a:cxn ang="0">
                <a:pos x="1325" y="960"/>
              </a:cxn>
            </a:cxnLst>
            <a:rect l="0" t="0" r="r" b="b"/>
            <a:pathLst>
              <a:path w="1325" h="1910">
                <a:moveTo>
                  <a:pt x="1325" y="960"/>
                </a:moveTo>
                <a:lnTo>
                  <a:pt x="414" y="0"/>
                </a:lnTo>
                <a:cubicBezTo>
                  <a:pt x="238" y="162"/>
                  <a:pt x="0" y="570"/>
                  <a:pt x="27" y="1014"/>
                </a:cubicBezTo>
                <a:cubicBezTo>
                  <a:pt x="53" y="1458"/>
                  <a:pt x="233" y="1748"/>
                  <a:pt x="402" y="1910"/>
                </a:cubicBezTo>
                <a:lnTo>
                  <a:pt x="1325" y="96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76200" cmpd="sng">
            <a:noFill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094" name="Freeform 22" descr="55282"/>
          <p:cNvSpPr>
            <a:spLocks/>
          </p:cNvSpPr>
          <p:nvPr/>
        </p:nvSpPr>
        <p:spPr bwMode="gray">
          <a:xfrm>
            <a:off x="1085850" y="3730625"/>
            <a:ext cx="2962275" cy="2219325"/>
          </a:xfrm>
          <a:custGeom>
            <a:avLst/>
            <a:gdLst/>
            <a:ahLst/>
            <a:cxnLst>
              <a:cxn ang="0">
                <a:pos x="927" y="0"/>
              </a:cxn>
              <a:cxn ang="0">
                <a:pos x="0" y="975"/>
              </a:cxn>
              <a:cxn ang="0">
                <a:pos x="996" y="1387"/>
              </a:cxn>
              <a:cxn ang="0">
                <a:pos x="1866" y="996"/>
              </a:cxn>
              <a:cxn ang="0">
                <a:pos x="927" y="0"/>
              </a:cxn>
            </a:cxnLst>
            <a:rect l="0" t="0" r="r" b="b"/>
            <a:pathLst>
              <a:path w="1866" h="1398">
                <a:moveTo>
                  <a:pt x="927" y="0"/>
                </a:moveTo>
                <a:lnTo>
                  <a:pt x="0" y="975"/>
                </a:lnTo>
                <a:cubicBezTo>
                  <a:pt x="203" y="1204"/>
                  <a:pt x="607" y="1398"/>
                  <a:pt x="996" y="1387"/>
                </a:cubicBezTo>
                <a:cubicBezTo>
                  <a:pt x="1385" y="1375"/>
                  <a:pt x="1707" y="1159"/>
                  <a:pt x="1866" y="996"/>
                </a:cubicBezTo>
                <a:lnTo>
                  <a:pt x="927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 w="76200" cmpd="sng">
            <a:noFill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124200" y="762000"/>
            <a:ext cx="5715000" cy="1828800"/>
          </a:xfrm>
        </p:spPr>
        <p:txBody>
          <a:bodyPr/>
          <a:lstStyle>
            <a:lvl1pPr algn="r"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4343400" y="3178175"/>
            <a:ext cx="4572000" cy="38100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91" name="Freeform 19" descr="4"/>
          <p:cNvSpPr>
            <a:spLocks/>
          </p:cNvSpPr>
          <p:nvPr/>
        </p:nvSpPr>
        <p:spPr bwMode="gray">
          <a:xfrm>
            <a:off x="2625725" y="2119313"/>
            <a:ext cx="2139950" cy="3116262"/>
          </a:xfrm>
          <a:custGeom>
            <a:avLst/>
            <a:gdLst/>
            <a:ahLst/>
            <a:cxnLst>
              <a:cxn ang="0">
                <a:pos x="951" y="1963"/>
              </a:cxn>
              <a:cxn ang="0">
                <a:pos x="1338" y="977"/>
              </a:cxn>
              <a:cxn ang="0">
                <a:pos x="905" y="0"/>
              </a:cxn>
              <a:cxn ang="0">
                <a:pos x="0" y="987"/>
              </a:cxn>
              <a:cxn ang="0">
                <a:pos x="951" y="1963"/>
              </a:cxn>
            </a:cxnLst>
            <a:rect l="0" t="0" r="r" b="b"/>
            <a:pathLst>
              <a:path w="1348" h="1963">
                <a:moveTo>
                  <a:pt x="951" y="1963"/>
                </a:moveTo>
                <a:cubicBezTo>
                  <a:pt x="1244" y="1689"/>
                  <a:pt x="1348" y="1323"/>
                  <a:pt x="1338" y="977"/>
                </a:cubicBezTo>
                <a:cubicBezTo>
                  <a:pt x="1329" y="629"/>
                  <a:pt x="1132" y="226"/>
                  <a:pt x="905" y="0"/>
                </a:cubicBezTo>
                <a:lnTo>
                  <a:pt x="0" y="987"/>
                </a:lnTo>
                <a:lnTo>
                  <a:pt x="951" y="1963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/>
            </a:stretch>
          </a:blipFill>
          <a:ln w="76200" cmpd="sng">
            <a:noFill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095" name="Oval 23"/>
          <p:cNvSpPr>
            <a:spLocks noChangeArrowheads="1"/>
          </p:cNvSpPr>
          <p:nvPr/>
        </p:nvSpPr>
        <p:spPr bwMode="gray">
          <a:xfrm>
            <a:off x="1806575" y="2954338"/>
            <a:ext cx="1655763" cy="165576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1981200" y="3505200"/>
            <a:ext cx="13081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b="1">
                <a:solidFill>
                  <a:srgbClr val="19426B"/>
                </a:solidFill>
                <a:latin typeface="Verdana" pitchFamily="34" charset="0"/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9572664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4174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4016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414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414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9798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15911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8756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9162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3024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03113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0394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76450" cy="6337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52400"/>
            <a:ext cx="6076950" cy="6337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0679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73914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41425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838200"/>
            <a:ext cx="5943600" cy="254000"/>
          </a:xfrm>
        </p:spPr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64313"/>
            <a:ext cx="2362200" cy="2444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6553200"/>
            <a:ext cx="2133600" cy="234950"/>
          </a:xfrm>
        </p:spPr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0329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7391400" cy="563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241425"/>
            <a:ext cx="8229600" cy="5248275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838200"/>
            <a:ext cx="5943600" cy="254000"/>
          </a:xfrm>
        </p:spPr>
        <p:txBody>
          <a:bodyPr/>
          <a:lstStyle>
            <a:lvl1pPr>
              <a:defRPr/>
            </a:lvl1pPr>
          </a:lstStyle>
          <a:p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/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6564313"/>
            <a:ext cx="2362200" cy="244475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19426B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6553200"/>
            <a:ext cx="2133600" cy="234950"/>
          </a:xfrm>
        </p:spPr>
        <p:txBody>
          <a:bodyPr/>
          <a:lstStyle>
            <a:lvl1pPr>
              <a:defRPr/>
            </a:lvl1pPr>
          </a:lstStyle>
          <a:p>
            <a:fld id="{E3DF9E9B-9198-4644-BF1D-84C3B780B4F0}" type="slidenum">
              <a:rPr lang="en-US" smtClean="0">
                <a:solidFill>
                  <a:srgbClr val="19426B"/>
                </a:solidFill>
              </a:rPr>
              <a:pPr/>
              <a:t>‹#›</a:t>
            </a:fld>
            <a:endParaRPr lang="en-US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469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image" Target="../media/image6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36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76400"/>
            <a:ext cx="7848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685800" y="6486525"/>
            <a:ext cx="1828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6781800" y="64770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>
                <a:solidFill>
                  <a:schemeClr val="tx2"/>
                </a:solidFill>
              </a:defRPr>
            </a:lvl1pPr>
          </a:lstStyle>
          <a:p>
            <a:r>
              <a:rPr lang="en-US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756025" y="6475413"/>
            <a:ext cx="2133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fld id="{D0C81FB0-144E-448C-B408-9FAA0E125149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2438400" y="533400"/>
            <a:ext cx="65532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119" name="Text Box 95"/>
          <p:cNvSpPr txBox="1">
            <a:spLocks noChangeArrowheads="1"/>
          </p:cNvSpPr>
          <p:nvPr/>
        </p:nvSpPr>
        <p:spPr bwMode="gray">
          <a:xfrm rot="459878">
            <a:off x="765175" y="904875"/>
            <a:ext cx="13843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b="1" i="1">
                <a:solidFill>
                  <a:schemeClr val="accent2"/>
                </a:solidFill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685800" y="381000"/>
            <a:ext cx="6781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685800" y="1066800"/>
            <a:ext cx="8077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6311900" y="6535738"/>
            <a:ext cx="1905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90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th-TH" b="1">
                <a:solidFill>
                  <a:srgbClr val="30311D"/>
                </a:solidFill>
              </a:rPr>
              <a:t>www.themegallery.com</a:t>
            </a:r>
            <a:endParaRPr lang="en-US" b="1" dirty="0">
              <a:solidFill>
                <a:srgbClr val="30311D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6159500" y="6456363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000" i="1">
                <a:solidFill>
                  <a:srgbClr val="CC0000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b="1"/>
              <a:t>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657600" y="6461125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226DCD-8DCC-47FA-90CB-E8625D45B3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89" name="Line 65"/>
          <p:cNvSpPr>
            <a:spLocks noChangeShapeType="1"/>
          </p:cNvSpPr>
          <p:nvPr/>
        </p:nvSpPr>
        <p:spPr bwMode="auto">
          <a:xfrm>
            <a:off x="685800" y="990600"/>
            <a:ext cx="7924800" cy="0"/>
          </a:xfrm>
          <a:prstGeom prst="line">
            <a:avLst/>
          </a:prstGeom>
          <a:noFill/>
          <a:ln w="28575">
            <a:solidFill>
              <a:schemeClr val="tx2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pPr algn="r">
              <a:defRPr/>
            </a:pPr>
            <a:endParaRPr lang="th-TH" b="1">
              <a:solidFill>
                <a:srgbClr val="30311D"/>
              </a:solidFill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70362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F5CF66-48D5-47B0-877D-95B33F00966C}" type="datetimeFigureOut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24/04/56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5A51E1-3776-4EE1-8A5C-3CBBC77CABC3}" type="slidenum">
              <a:rPr lang="th-TH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557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0" y="798513"/>
            <a:ext cx="9144000" cy="312737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white">
          <a:xfrm>
            <a:off x="0" y="0"/>
            <a:ext cx="9144000" cy="83661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41425"/>
            <a:ext cx="82296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381000" y="838200"/>
            <a:ext cx="5943600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0583306E-3DF9-41D7-8721-7E9A6200D4D3}" type="datetimeFigureOut">
              <a:rPr lang="en-US" smtClean="0">
                <a:solidFill>
                  <a:srgbClr val="FFFFFF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4/24/2013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324600" y="6564313"/>
            <a:ext cx="2362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+mn-lt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19426B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24200" y="6553200"/>
            <a:ext cx="213360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3DF9E9B-9198-4644-BF1D-84C3B780B4F0}" type="slidenum">
              <a:rPr lang="en-US" smtClean="0">
                <a:solidFill>
                  <a:srgbClr val="19426B"/>
                </a:solidFill>
                <a:latin typeface="Verdan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381000" y="152400"/>
            <a:ext cx="73914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7308850" y="188913"/>
            <a:ext cx="1665288" cy="1512887"/>
            <a:chOff x="4604" y="119"/>
            <a:chExt cx="1049" cy="953"/>
          </a:xfrm>
        </p:grpSpPr>
        <p:sp>
          <p:nvSpPr>
            <p:cNvPr id="1042" name="Oval 18"/>
            <p:cNvSpPr>
              <a:spLocks noChangeArrowheads="1"/>
            </p:cNvSpPr>
            <p:nvPr userDrawn="1"/>
          </p:nvSpPr>
          <p:spPr bwMode="gray">
            <a:xfrm>
              <a:off x="4921" y="845"/>
              <a:ext cx="732" cy="227"/>
            </a:xfrm>
            <a:prstGeom prst="ellipse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tint val="0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srgbClr val="19426B"/>
                </a:solidFill>
                <a:latin typeface="Verdana"/>
              </a:endParaRPr>
            </a:p>
          </p:txBody>
        </p:sp>
        <p:sp>
          <p:nvSpPr>
            <p:cNvPr id="1043" name="Oval 19"/>
            <p:cNvSpPr>
              <a:spLocks noChangeArrowheads="1"/>
            </p:cNvSpPr>
            <p:nvPr userDrawn="1"/>
          </p:nvSpPr>
          <p:spPr bwMode="gray">
            <a:xfrm>
              <a:off x="4604" y="119"/>
              <a:ext cx="932" cy="911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outerShdw dist="63500" dir="2212194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srgbClr val="19426B"/>
                </a:solidFill>
                <a:latin typeface="Verdana"/>
              </a:endParaRPr>
            </a:p>
          </p:txBody>
        </p:sp>
        <p:sp>
          <p:nvSpPr>
            <p:cNvPr id="1044" name="Freeform 20" descr="4"/>
            <p:cNvSpPr>
              <a:spLocks/>
            </p:cNvSpPr>
            <p:nvPr userDrawn="1"/>
          </p:nvSpPr>
          <p:spPr bwMode="gray">
            <a:xfrm>
              <a:off x="5077" y="281"/>
              <a:ext cx="426" cy="588"/>
            </a:xfrm>
            <a:custGeom>
              <a:avLst/>
              <a:gdLst/>
              <a:ahLst/>
              <a:cxnLst>
                <a:cxn ang="0">
                  <a:pos x="951" y="1963"/>
                </a:cxn>
                <a:cxn ang="0">
                  <a:pos x="1338" y="977"/>
                </a:cxn>
                <a:cxn ang="0">
                  <a:pos x="905" y="0"/>
                </a:cxn>
                <a:cxn ang="0">
                  <a:pos x="0" y="987"/>
                </a:cxn>
                <a:cxn ang="0">
                  <a:pos x="951" y="1963"/>
                </a:cxn>
              </a:cxnLst>
              <a:rect l="0" t="0" r="r" b="b"/>
              <a:pathLst>
                <a:path w="1348" h="1963">
                  <a:moveTo>
                    <a:pt x="951" y="1963"/>
                  </a:moveTo>
                  <a:cubicBezTo>
                    <a:pt x="1244" y="1689"/>
                    <a:pt x="1348" y="1323"/>
                    <a:pt x="1338" y="977"/>
                  </a:cubicBezTo>
                  <a:cubicBezTo>
                    <a:pt x="1329" y="629"/>
                    <a:pt x="1132" y="226"/>
                    <a:pt x="905" y="0"/>
                  </a:cubicBezTo>
                  <a:lnTo>
                    <a:pt x="0" y="987"/>
                  </a:lnTo>
                  <a:lnTo>
                    <a:pt x="951" y="1963"/>
                  </a:lnTo>
                  <a:close/>
                </a:path>
              </a:pathLst>
            </a:custGeom>
            <a:blipFill dpi="0" rotWithShape="1">
              <a:blip r:embed="rId15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srgbClr val="19426B"/>
                </a:solidFill>
                <a:latin typeface="Verdana"/>
              </a:endParaRPr>
            </a:p>
          </p:txBody>
        </p:sp>
        <p:sp>
          <p:nvSpPr>
            <p:cNvPr id="1045" name="Freeform 21" descr="1"/>
            <p:cNvSpPr>
              <a:spLocks/>
            </p:cNvSpPr>
            <p:nvPr userDrawn="1"/>
          </p:nvSpPr>
          <p:spPr bwMode="gray">
            <a:xfrm>
              <a:off x="4779" y="144"/>
              <a:ext cx="572" cy="416"/>
            </a:xfrm>
            <a:custGeom>
              <a:avLst/>
              <a:gdLst/>
              <a:ahLst/>
              <a:cxnLst>
                <a:cxn ang="0">
                  <a:pos x="905" y="1388"/>
                </a:cxn>
                <a:cxn ang="0">
                  <a:pos x="1810" y="408"/>
                </a:cxn>
                <a:cxn ang="0">
                  <a:pos x="874" y="40"/>
                </a:cxn>
                <a:cxn ang="0">
                  <a:pos x="0" y="409"/>
                </a:cxn>
                <a:cxn ang="0">
                  <a:pos x="905" y="1388"/>
                </a:cxn>
              </a:cxnLst>
              <a:rect l="0" t="0" r="r" b="b"/>
              <a:pathLst>
                <a:path w="1810" h="1388">
                  <a:moveTo>
                    <a:pt x="905" y="1388"/>
                  </a:moveTo>
                  <a:lnTo>
                    <a:pt x="1810" y="408"/>
                  </a:lnTo>
                  <a:cubicBezTo>
                    <a:pt x="1612" y="189"/>
                    <a:pt x="1272" y="0"/>
                    <a:pt x="874" y="40"/>
                  </a:cubicBezTo>
                  <a:cubicBezTo>
                    <a:pt x="541" y="52"/>
                    <a:pt x="252" y="162"/>
                    <a:pt x="0" y="409"/>
                  </a:cubicBezTo>
                  <a:lnTo>
                    <a:pt x="905" y="1388"/>
                  </a:lnTo>
                  <a:close/>
                </a:path>
              </a:pathLst>
            </a:custGeom>
            <a:blipFill dpi="0" rotWithShape="1">
              <a:blip r:embed="rId16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srgbClr val="19426B"/>
                </a:solidFill>
                <a:latin typeface="Verdana"/>
              </a:endParaRPr>
            </a:p>
          </p:txBody>
        </p:sp>
        <p:sp>
          <p:nvSpPr>
            <p:cNvPr id="1046" name="Freeform 22" descr="2"/>
            <p:cNvSpPr>
              <a:spLocks/>
            </p:cNvSpPr>
            <p:nvPr userDrawn="1"/>
          </p:nvSpPr>
          <p:spPr bwMode="gray">
            <a:xfrm>
              <a:off x="4629" y="286"/>
              <a:ext cx="419" cy="572"/>
            </a:xfrm>
            <a:custGeom>
              <a:avLst/>
              <a:gdLst/>
              <a:ahLst/>
              <a:cxnLst>
                <a:cxn ang="0">
                  <a:pos x="1325" y="960"/>
                </a:cxn>
                <a:cxn ang="0">
                  <a:pos x="414" y="0"/>
                </a:cxn>
                <a:cxn ang="0">
                  <a:pos x="27" y="1014"/>
                </a:cxn>
                <a:cxn ang="0">
                  <a:pos x="402" y="1910"/>
                </a:cxn>
                <a:cxn ang="0">
                  <a:pos x="1325" y="960"/>
                </a:cxn>
              </a:cxnLst>
              <a:rect l="0" t="0" r="r" b="b"/>
              <a:pathLst>
                <a:path w="1325" h="1910">
                  <a:moveTo>
                    <a:pt x="1325" y="960"/>
                  </a:moveTo>
                  <a:lnTo>
                    <a:pt x="414" y="0"/>
                  </a:lnTo>
                  <a:cubicBezTo>
                    <a:pt x="238" y="162"/>
                    <a:pt x="0" y="570"/>
                    <a:pt x="27" y="1014"/>
                  </a:cubicBezTo>
                  <a:cubicBezTo>
                    <a:pt x="53" y="1458"/>
                    <a:pt x="233" y="1748"/>
                    <a:pt x="402" y="1910"/>
                  </a:cubicBezTo>
                  <a:lnTo>
                    <a:pt x="1325" y="960"/>
                  </a:lnTo>
                  <a:close/>
                </a:path>
              </a:pathLst>
            </a:custGeom>
            <a:blipFill dpi="0" rotWithShape="1">
              <a:blip r:embed="rId17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srgbClr val="19426B"/>
                </a:solidFill>
                <a:latin typeface="Verdana"/>
              </a:endParaRPr>
            </a:p>
          </p:txBody>
        </p:sp>
        <p:sp>
          <p:nvSpPr>
            <p:cNvPr id="1047" name="Freeform 23" descr="55282"/>
            <p:cNvSpPr>
              <a:spLocks/>
            </p:cNvSpPr>
            <p:nvPr userDrawn="1"/>
          </p:nvSpPr>
          <p:spPr bwMode="gray">
            <a:xfrm>
              <a:off x="4770" y="585"/>
              <a:ext cx="590" cy="418"/>
            </a:xfrm>
            <a:custGeom>
              <a:avLst/>
              <a:gdLst/>
              <a:ahLst/>
              <a:cxnLst>
                <a:cxn ang="0">
                  <a:pos x="927" y="0"/>
                </a:cxn>
                <a:cxn ang="0">
                  <a:pos x="0" y="975"/>
                </a:cxn>
                <a:cxn ang="0">
                  <a:pos x="996" y="1387"/>
                </a:cxn>
                <a:cxn ang="0">
                  <a:pos x="1866" y="996"/>
                </a:cxn>
                <a:cxn ang="0">
                  <a:pos x="927" y="0"/>
                </a:cxn>
              </a:cxnLst>
              <a:rect l="0" t="0" r="r" b="b"/>
              <a:pathLst>
                <a:path w="1866" h="1398">
                  <a:moveTo>
                    <a:pt x="927" y="0"/>
                  </a:moveTo>
                  <a:lnTo>
                    <a:pt x="0" y="975"/>
                  </a:lnTo>
                  <a:cubicBezTo>
                    <a:pt x="203" y="1204"/>
                    <a:pt x="607" y="1398"/>
                    <a:pt x="996" y="1387"/>
                  </a:cubicBezTo>
                  <a:cubicBezTo>
                    <a:pt x="1385" y="1375"/>
                    <a:pt x="1707" y="1159"/>
                    <a:pt x="1866" y="996"/>
                  </a:cubicBezTo>
                  <a:lnTo>
                    <a:pt x="927" y="0"/>
                  </a:lnTo>
                  <a:close/>
                </a:path>
              </a:pathLst>
            </a:custGeom>
            <a:blipFill dpi="0" rotWithShape="1">
              <a:blip r:embed="rId18" cstate="print"/>
              <a:srcRect/>
              <a:stretch>
                <a:fillRect/>
              </a:stretch>
            </a:blipFill>
            <a:ln w="76200" cmpd="sng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srgbClr val="19426B"/>
                </a:solidFill>
                <a:latin typeface="Verdana"/>
              </a:endParaRPr>
            </a:p>
          </p:txBody>
        </p:sp>
        <p:sp>
          <p:nvSpPr>
            <p:cNvPr id="1048" name="Oval 24"/>
            <p:cNvSpPr>
              <a:spLocks noChangeArrowheads="1"/>
            </p:cNvSpPr>
            <p:nvPr userDrawn="1"/>
          </p:nvSpPr>
          <p:spPr bwMode="gray">
            <a:xfrm>
              <a:off x="4914" y="438"/>
              <a:ext cx="329" cy="313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</a:pPr>
              <a:endParaRPr lang="en-US">
                <a:solidFill>
                  <a:srgbClr val="19426B"/>
                </a:solidFill>
                <a:latin typeface="Verdan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6307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diagramData" Target="../diagrams/data3.xml"/><Relationship Id="rId18" Type="http://schemas.openxmlformats.org/officeDocument/2006/relationships/diagramData" Target="../diagrams/data4.xml"/><Relationship Id="rId3" Type="http://schemas.openxmlformats.org/officeDocument/2006/relationships/diagramData" Target="../diagrams/data1.xml"/><Relationship Id="rId21" Type="http://schemas.openxmlformats.org/officeDocument/2006/relationships/diagramColors" Target="../diagrams/colors4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1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6" Type="http://schemas.openxmlformats.org/officeDocument/2006/relationships/diagramColors" Target="../diagrams/colors3.xml"/><Relationship Id="rId20" Type="http://schemas.openxmlformats.org/officeDocument/2006/relationships/diagramQuickStyle" Target="../diagrams/quickStyle4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2.xml"/><Relationship Id="rId19" Type="http://schemas.openxmlformats.org/officeDocument/2006/relationships/diagramLayout" Target="../diagrams/layout4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Relationship Id="rId14" Type="http://schemas.openxmlformats.org/officeDocument/2006/relationships/diagramLayout" Target="../diagrams/layout3.xml"/><Relationship Id="rId22" Type="http://schemas.microsoft.com/office/2007/relationships/diagramDrawing" Target="../diagrams/drawing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6.xml"/><Relationship Id="rId5" Type="http://schemas.openxmlformats.org/officeDocument/2006/relationships/image" Target="../media/image23.jpeg"/><Relationship Id="rId4" Type="http://schemas.openxmlformats.org/officeDocument/2006/relationships/image" Target="../media/image22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428596" y="4786322"/>
            <a:ext cx="8072494" cy="1214446"/>
          </a:xfrm>
        </p:spPr>
        <p:txBody>
          <a:bodyPr anchor="b"/>
          <a:lstStyle/>
          <a:p>
            <a:pPr algn="r"/>
            <a:r>
              <a:rPr lang="th-TH" sz="28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ณ ห้องประชุม ๑ สคร. </a:t>
            </a:r>
          </a:p>
          <a:p>
            <a:pPr algn="r"/>
            <a:r>
              <a:rPr lang="th-TH" sz="2800" dirty="0" smtClean="0">
                <a:solidFill>
                  <a:schemeClr val="tx2">
                    <a:lumMod val="50000"/>
                  </a:scheme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๒๗ มีนาคม ๒๕๕๖</a:t>
            </a:r>
            <a:endParaRPr lang="th-TH" sz="2800" dirty="0">
              <a:solidFill>
                <a:schemeClr val="tx2">
                  <a:lumMod val="50000"/>
                </a:schemeClr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142844" y="214290"/>
            <a:ext cx="8858312" cy="1919310"/>
          </a:xfrm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th-TH" sz="32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                        </a:t>
            </a: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การตรวจรับรองคุณภาพการบริหารจัดการภาครัฐ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                                                              ระดับพื้นฐาน (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Certified FL</a:t>
            </a: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                                         ของสำนักงานคณะกรรมการนโยบายรัฐวิสาหกิจ (สคร.) </a:t>
            </a:r>
            <a:br>
              <a:rPr lang="th-TH" sz="2400" dirty="0" smtClean="0">
                <a:solidFill>
                  <a:schemeClr val="accent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2400" dirty="0"/>
          </a:p>
        </p:txBody>
      </p:sp>
      <p:pic>
        <p:nvPicPr>
          <p:cNvPr id="8" name="Picture 7" descr="final2[1].jpg"/>
          <p:cNvPicPr>
            <a:picLocks noChangeAspect="1"/>
          </p:cNvPicPr>
          <p:nvPr/>
        </p:nvPicPr>
        <p:blipFill>
          <a:blip r:embed="rId3" cstate="print"/>
          <a:srcRect l="7812" t="15785" r="7031" b="29029"/>
          <a:stretch>
            <a:fillRect/>
          </a:stretch>
        </p:blipFill>
        <p:spPr>
          <a:xfrm rot="21132734">
            <a:off x="5817651" y="3159751"/>
            <a:ext cx="1873894" cy="7066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th-TH"/>
          </a:p>
        </p:txBody>
      </p:sp>
      <p:pic>
        <p:nvPicPr>
          <p:cNvPr id="43" name="Picture 42" descr="final2[1].jpg"/>
          <p:cNvPicPr>
            <a:picLocks noChangeAspect="1"/>
          </p:cNvPicPr>
          <p:nvPr/>
        </p:nvPicPr>
        <p:blipFill>
          <a:blip r:embed="rId3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327926" y="1157732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4214810" y="642918"/>
            <a:ext cx="4500594" cy="500066"/>
          </a:xfrm>
        </p:spPr>
        <p:txBody>
          <a:bodyPr/>
          <a:lstStyle/>
          <a:p>
            <a:pPr algn="r"/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วิสัยทัศน์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Flowchart: Punched Tape 14"/>
          <p:cNvSpPr/>
          <p:nvPr/>
        </p:nvSpPr>
        <p:spPr>
          <a:xfrm>
            <a:off x="1000100" y="2214554"/>
            <a:ext cx="7215238" cy="3357586"/>
          </a:xfrm>
          <a:prstGeom prst="flowChartPunchedTape">
            <a:avLst/>
          </a:prstGeom>
          <a:ln>
            <a:solidFill>
              <a:schemeClr val="tx2">
                <a:lumMod val="75000"/>
              </a:schemeClr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57150" dist="38100" dir="5400000" algn="ctr" rotWithShape="0">
              <a:schemeClr val="accent3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 smtClean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เป็นหน่วยงานหลักในการพัฒนาและเพิ่มมูลค่า</a:t>
            </a:r>
          </a:p>
          <a:p>
            <a:pPr algn="ctr"/>
            <a:r>
              <a:rPr lang="th-TH" sz="3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รัฐวิสาหกิจให้เป็นเครื่องมือของรัฐในการพัฒนาประเทศ</a:t>
            </a:r>
          </a:p>
          <a:p>
            <a:pPr algn="ctr"/>
            <a:r>
              <a:rPr lang="th-TH" sz="3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อย่างยั่งยืน</a:t>
            </a:r>
            <a:endParaRPr lang="th-TH" sz="3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th-TH"/>
          </a:p>
        </p:txBody>
      </p:sp>
      <p:pic>
        <p:nvPicPr>
          <p:cNvPr id="43" name="Picture 42" descr="final2[1].jpg"/>
          <p:cNvPicPr>
            <a:picLocks noChangeAspect="1"/>
          </p:cNvPicPr>
          <p:nvPr/>
        </p:nvPicPr>
        <p:blipFill>
          <a:blip r:embed="rId3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327926" y="1157732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2428860" y="428604"/>
            <a:ext cx="6491302" cy="635001"/>
          </a:xfrm>
        </p:spPr>
        <p:txBody>
          <a:bodyPr/>
          <a:lstStyle/>
          <a:p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                        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พันธกิจและหน้าที่ตามกฎหมาย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48" y="1857364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พันธกิจและหน้าที่ตามกฎหมายของ สคร. 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642910" y="2357430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571472" y="2285993"/>
            <a:ext cx="8286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457200">
              <a:spcBef>
                <a:spcPts val="1200"/>
              </a:spcBef>
              <a:tabLst>
                <a:tab pos="265113" algn="l"/>
              </a:tabLst>
            </a:pPr>
            <a:endParaRPr lang="th-TH" sz="24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28728" y="2571744"/>
            <a:ext cx="707236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๑. เสนอแนะนโยบายแผน กฎหมาย ระเบียบ และมาตรการที่เกี่ยวข้องกับการบริหารและพัฒนา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รัฐวิสาหกิจและหลักทรัพย์ของรัฐ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๒. กำกับ ดูแล ติดตาม ประเมินผล และพัฒนารัฐวิสาหกิจให้มีการดำเนินงานที่สอดคล้องกับ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นโยบาย แผน กฎหมาย และมาตรการเกี่ยวกับการบริหารและพัฒนารัฐวิสาหกิจ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๓. ให้คำปรึกษา เสนอแนะ และให้ความช่วยเหลือด้านวิชาการของการบริหารและพัฒนาองค์กร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แก่รัฐวิสาหกิจ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๔. ดำเนินการบริหารหลักทรัพย์ของรัฐในรัฐวิสาหกิจและกิจการที่รัฐถือหุ้นต่ำกว่าร้อยละห้าสิบ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ของทุนทั้งหมด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๕. ปฏิบัติการอื่นใดตามที่กฎหมายกำหนดให้เป็นอำนาจหน้าที่ของสำนักงานหรือตามที่กระทรวง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หรือคณะรัฐมนตรีมอบหมาย</a:t>
            </a:r>
            <a:endParaRPr lang="th-TH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th-TH"/>
          </a:p>
        </p:txBody>
      </p:sp>
      <p:pic>
        <p:nvPicPr>
          <p:cNvPr id="43" name="Picture 42" descr="final2[1].jpg"/>
          <p:cNvPicPr>
            <a:picLocks noChangeAspect="1"/>
          </p:cNvPicPr>
          <p:nvPr/>
        </p:nvPicPr>
        <p:blipFill>
          <a:blip r:embed="rId3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327926" y="1157732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2428860" y="428604"/>
            <a:ext cx="6491302" cy="635001"/>
          </a:xfrm>
        </p:spPr>
        <p:txBody>
          <a:bodyPr/>
          <a:lstStyle/>
          <a:p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                                    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เป้าประสงค์หลัก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4348" y="1857364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เป้าประสงค์หลัก 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642910" y="2357430"/>
            <a:ext cx="428628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571472" y="2285993"/>
            <a:ext cx="8286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5113" indent="-457200">
              <a:spcBef>
                <a:spcPts val="1200"/>
              </a:spcBef>
              <a:tabLst>
                <a:tab pos="265113" algn="l"/>
              </a:tabLst>
            </a:pPr>
            <a:endParaRPr lang="th-TH" sz="24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00100" y="2571744"/>
            <a:ext cx="75009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๑. รัฐวิสาหกิจมีรายได้และคุณภาพการให้บริการที่ดีขึ้น ตลอดจนเป็นกลไกสำคัญในการเพิ่มศักยภาพ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การแข่งขันของประเทศ 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๒. รัฐวิสาหกิจและหลักทรัพย์ของรัฐมีมูลค่าเพิ่มขึ้นและเป็นแหล่งรายได้สำคัญของประเทศ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๓. รัฐวิสาหกิจมี กฎ ระเบียบที่ส่งเสริมและสนับสนุนการดำเนินงานของรัฐวิสาหกิจ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๔. สคร. สามารถเพิ่มประสิทธิภาพการกำกับดูแลรัฐวิสาหกิจและบริหารจัดการหลักทรัพย์ของรัฐ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๕. กรรมการรัฐวิสาหกิจมีศักยภาพเพิ่มขึ้น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๖. รัฐวิสาหกิจเป็นกลไกสำคัญในการสร้างความเท่าเทียมทางเศรษฐกิจและสังคม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๗. รัฐวิสาหกิจมีส่วนร่วมในการรับผิดชอบต่อสังคมและสิ่งแวดล้อม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๘. บุคลากร สคร. มีคุณภาพในการปฏิบัติงานที่ดี</a:t>
            </a:r>
          </a:p>
          <a:p>
            <a:pPr marL="457200" indent="-457200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๙. บุคลากร สคร. มีคุณภาพชีวิตที่ดี </a:t>
            </a:r>
            <a:endParaRPr lang="th-TH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th-TH"/>
          </a:p>
        </p:txBody>
      </p:sp>
      <p:pic>
        <p:nvPicPr>
          <p:cNvPr id="43" name="Picture 42" descr="final2[1].jpg"/>
          <p:cNvPicPr>
            <a:picLocks noChangeAspect="1"/>
          </p:cNvPicPr>
          <p:nvPr/>
        </p:nvPicPr>
        <p:blipFill>
          <a:blip r:embed="rId3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285984" y="1142984"/>
            <a:ext cx="6643734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00364" y="571480"/>
            <a:ext cx="5929354" cy="563563"/>
          </a:xfrm>
        </p:spPr>
        <p:txBody>
          <a:bodyPr/>
          <a:lstStyle/>
          <a:p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                      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ค่านิยมและวัฒนธรรมของ สคร. 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571604" y="2285992"/>
            <a:ext cx="928694" cy="857256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/>
          <a:lstStyle/>
          <a:p>
            <a:pPr algn="ctr"/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ส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0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571604" y="3357562"/>
            <a:ext cx="928694" cy="85725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/>
          <a:lstStyle/>
          <a:p>
            <a:pPr algn="ctr"/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ค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0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571604" y="4429132"/>
            <a:ext cx="928694" cy="85725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0" tIns="0" rIns="0" bIns="0" rtlCol="0" anchor="ctr"/>
          <a:lstStyle/>
          <a:p>
            <a:pPr algn="ctr"/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ร</a:t>
            </a:r>
            <a:endParaRPr lang="en-US" sz="32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endParaRPr lang="en-US" sz="2000" b="1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43240" y="2143116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สัตย์ซื่อ ถือคุณธรรม</a:t>
            </a:r>
            <a:endParaRPr lang="en-US" sz="32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3071802" y="2857496"/>
            <a:ext cx="45720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143240" y="3143248"/>
            <a:ext cx="4643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ความสามารถแบบมืออาชีพ</a:t>
            </a:r>
            <a:endParaRPr lang="en-US" sz="32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143240" y="4214818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รักษาผลประโยชน์ของแผ่นดิน</a:t>
            </a:r>
            <a:endParaRPr lang="en-US" sz="32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3143240" y="3857628"/>
            <a:ext cx="45005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3143240" y="4929198"/>
            <a:ext cx="457203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th-TH"/>
          </a:p>
        </p:txBody>
      </p:sp>
      <p:pic>
        <p:nvPicPr>
          <p:cNvPr id="43" name="Picture 42" descr="final2[1].jpg"/>
          <p:cNvPicPr>
            <a:picLocks noChangeAspect="1"/>
          </p:cNvPicPr>
          <p:nvPr/>
        </p:nvPicPr>
        <p:blipFill>
          <a:blip r:embed="rId3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285984" y="1157732"/>
            <a:ext cx="6643734" cy="12812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2357422" y="571480"/>
            <a:ext cx="6553200" cy="563563"/>
          </a:xfrm>
        </p:spPr>
        <p:txBody>
          <a:bodyPr/>
          <a:lstStyle/>
          <a:p>
            <a:r>
              <a:rPr lang="th-TH" sz="3200" dirty="0" smtClean="0">
                <a:latin typeface="TH SarabunIT๙" pitchFamily="34" charset="-34"/>
                <a:cs typeface="TH SarabunIT๙" pitchFamily="34" charset="-34"/>
              </a:rPr>
              <a:t>                             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โครงสร้างองค์กรของ สคร.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786182" y="1500174"/>
            <a:ext cx="1928826" cy="523220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24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ผอ.สคร.</a:t>
            </a:r>
            <a:endParaRPr lang="en-US" sz="24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50" name="AutoShape 2" descr="data:image/jpeg;base64,/9j/4AAQSkZJRgABAQAAAQABAAD/2wCEAAkGBhQQEBQUEhQVFBIUFRQUFxUUFRQUFRUUFBUVFBQVFBQXHCYeFxklGRQVHy8gIycpLCwsFR4xNTAqNSYrLCkBCQoKDgwOGg8PFykcHxwpLCksKSksKSkpLCksLCwsKSksKSwsLCwpLCwpKSkpKSwpKSwpLCwsLCkpLCwsLCwsLP/AABEIAPkAyAMBIgACEQEDEQH/xAAcAAEAAAcBAAAAAAAAAAAAAAAAAQIDBAUGBwj/xABBEAABAwIDBAcGBQIDCQEAAAABAAIDBBEFITEGEkFRBxMiMmFxgRRykaGxwSNCUmLRgpI04fAIJDM1Q0RTorIV/8QAGQEBAAMBAQAAAAAAAAAAAAAAAAECAwQF/8QAIxEBAQACAgICAgMBAAAAAAAAAAECEQMhEjEEQVFxE0JhMv/aAAwDAQACEQMRAD8A7iiIgIiICIiAiLn23HS9BQl0UFp6gZEA/hsP7nDU+A+Si3SZNt/e8AXJAA4nILXsU6RKCnuH1LC4flZeQ/8ArdeeMf29q61xM0zt3gxp3WDyaPusF1pVfKreMeg6rpwommzGTP8AENDR8yrM9PVN/wCCX4tXChOUEvNRup1He4eniiPejnb47rT9CsxQ9LeHSm3XFh/exzfnay80OkUY6o3yyCndNR68oMYhnF4ZY5OPYcCfhqrxeRafEHAghxa4aOaS1wt4hdA2f6Xaql3Wyn2iPLJ57YH7ZP5Ty/KPH8O9IsLs5tfT17bwv7YALo3WD2+nEeIWaV97UEREBERAREQEREBERAREQERaf0o7Xf8A51C4sNp5bxxcwSO0/wBB8yEpO2m9LPSmWF9HRus4XbNM05g8Y4zz5n0XFXPz5lJpiSSTcnidSTqr7DMEdMRyWWVk7rbHG5dRjweSuoKFz9GkrcKHZANGYWdp8HA0C5svkT6dOPx5/aufs2eld4KaTZtwGufkulNw0clO3DhyWf8APk0/i43KX4a9ozB+CtHQFvBdgfhLSMwFZybOsv3R8FefIv3FbwY31XLusDeFyfkqgjNgSTnwWz7UYOxvdb2vDlz8FqIuF0YZ+c25uTDwq/w7GZKeVr4nFr2G7XDIg/wvRHR70gMxKPcfutqWC7mg5Pb+tg+o4LzcYsr6K5wjGXUk8c0JtJG64J482nwIuPVXnTO9vXSLH4BjLKyminj7srA63I8WnxBuPRZBaMxERAREQEREBERAREQF5z6acfNTiLowexTjqwP3avPxNvReh6qcRxvedGtc4+TQT9l5AxWuM0z3nN0j3PPiXuJH1VMl8VzgeEOnfa3ZC6PheENiaAAqGy+ECCFoI7RFz6rONC87lz8r/jv454zSAhVZrFKFUAWcXRDQoqO6o9Up0hBSuap91TBENQ2kpSQ7dFr6uOZt4fwucvG6865H/Xqu21VIHgrk20OEPhlNxbeJI8l0cGWrpTmnljv8LBw3hpYffxKtXa2+KuWx5E8ArZ2R+q63HXcOgjadvUvo5HAPDt+Jp/M1wu8N8QRe3iuuLx1RVz4pGPjcWvad4EagjQr1TsVtB7fQwznvObZ9v1tO675i/qrSq2M4iIrKiIiAiIgIiICIiDW+kfEOowuqeDY9UWDzfZn3XmPB6brKqJvAvb8BmvRHTP8A8om96L/7C4RsdBvVoP6QSseS6lv+NuObsdNaLKsxvNYyarO9YcFQaJHOuSQF58ju02GMDgqu6sfTPDRqrv2gZKdxGqqOarR8rgc1XkqMlj5qu6i5RMxXLKsngQqgeranYSrxkJUy7RZpPGsXj+BtnYbjO2qzUTLaqoWKdI243ieCugJDh2Rp4rX5IzndduxrBhKw3Hl5haJUYCHGxaQeJtcHkt8OSz2zz45fTR2PzXozoKrN/Cy3jHNIP7t1w+q874lS9VI5vI2Xc/8AZ4kJpakcBKw+pZn9AuqOSzXTrSIiuoIiICIiAiIgIiINS6VaTrMIqv2sEn9jg77Lh3R1T7z5n8rN+69K4jRCeGSJ3dkY5h8nAj7rgexWFOp/aY3CzmTlh/pFlz8//Lfg9s5DSgG6oV+LRQ99zWnkTn8FPidS5rLR26xx3W30HNx8lgqzZsPY0SEFwJJfq51+a4pJfbum/pnqfEGPyGdsjzHmNQrinkBdZYeko2t3c3EsJdvE5knXePHTisphrC57n8CclSyb6X112yFXFdhA1tktZqJHGw0vr4LaZAsPXURabt7v0SmF+mu1ramKe0RMjC24tkd4jifA8Fs2GYnNGG9c3eFhdw1BOotxVOkeRyV8W72pV7nL9aV8dXvtkRVtdYtKrsddWNNHZZCGNTLazs0qPjuFgK3DA4/JbQyNW/swLj5LXxU247JsLUVlTIWgMj3iA5/EDK4HLxXYuhvZmShpZmSWLnTZEaOaGNAI+JUssDWxuAGeXw4ratk2WpW+ZWvFlfLVZ82MmO4zCIi6nIIiICIiAiIgIiIC5XjFF1ddVZd+QP8A7mNXVFqe29ABuyjU9g+OpB+qw58d4/ptw5ay/bRpohfRWxgBPFZQsuhiAF15+nfjWLkj/KBa6y1HDutCxNJPvzkAZDU/RZ6IK2EWy66Q3VSmiVzNEeCs6txY2+qnKKztQFFmrmCl5pSzhwBGiv2NBUY4ymVqEcau4m6KgGq4gzWkZ1dgKxr5ixj3NFyBl/Kvbq1rHAMdfiLfFaZelcfa1piXttq4jXmVv+H0vVRMZ+loHrx+a0bZqImZlwR2gB6Z/ZdBWnx51tn8m9+IiIulyCIiAiIgIiICIiAsBtpHem8nt+4WfWM2lh3qWTwAd8DdUzm8athdZRz1iln0Pkile/Jeda9HFr1DiPVmS+pOWWVxzWZo8WL2g2z8Mwrb2MDhnqpoyGeCrNxrlrK9L2R7pB33N921/W6NYdHG/wDriraGbO/NXccrTxF1b2rZYs3wmJ283Np7zeXiFk6WouFRcbFQ6qxu3Q6j7qPSLfJlGvurmJY6J6v4CtMazsXQVCdgJFxexurkNVvUlXvpWMls5Sl0pedGg/E5D5XW0K2w5oETN0WBaD6kXVyuvDHxjjzy8rsREV1BERAREQEREBERAVOeLfa5p0cCPiLKoiDlc8RY4tOrSQfQ2VuVsO1+H9XNvDuyZ/1DUfdYBoXmZ46uno4Zbm1liVT1TN6xNuQufgsJDjW/pFI791rC/qtinZvKiyjA0NgoljfGyMXFUycIyPMhV+plI7Zb4AA3Hqsj1AHNXkLRy+KncXvJPqMPDhrx2i91+DeFllqGTeFjqqrmqk3J6z+2Vy8l4BZXtNqFZuKvaRa4+2VXzyrSqVYuuVSmF1pl3FY23B3Xgj923wyV6rDAzenZYg5HTPiVfrsx9RxZe6IiKyoiIgIiICIiAiIgIiIMfjmFiohLfzDNp5OH+rLmr2lri1wsRcEeI1XWlqm2Oz2+DPGO23N4H5gOPmFzc/HueUdHDyauq0prrGx9PFVArfrr6quxy4Y7NpgFWjUjVMx9lbSbVRQDbKHXBSPlvooqq5BV3DIsawq7icmNRWQiddRrJmxRPlfkxjS4+gUaGLePgNf4WgdLe1elHEeRltwGrWfcrs48d91hnlrqMl0LbbWe6klNmyOdJDc6OcSXR+uo8b812VeQqaqMZDmkhwIIIyIIzBBXoDo26SG4gwQzENqmjyEoH5m/u5j1XRHNl+W+oiKyoiIgIiICIiAiIgIiICgQoog5dtPg3UTuAHZd2m+R4ehWHDiNF0vbDDOtg3h3o+1/T+Yff0XPTGvM5cPDLp38WflikZVH9JUetceCWUQVntqiGnip2nkoNaSqrI7Konar7D6UynLJo1P8KfD8GMmb8m8uJ/gLMVlVHSwue8hkcbST4AfddXFw/eTDPk11GF2x2lZhtKXCxkddsTObv1HwGq4BPUuke57yXOcS5xPEnMlZPazaZ9fUulfk3RjeDGDQefErDLsctT76ucMxR9PNHLGS18bg4Ecwb/5KzupQVI9L0/TFhrg285BIF7xvyPHgr2LpRw13/dMHmHj7Ly80qYOTaNR67wzHIKkXgmjk9xwJHmNQr5ePqOukheHxvcx4zDmkgj1C3ii6bMQjADnRyAC3bjFz5uaQp2aeiUXI8D6fGOIbVwFlz34TvAebHZ/AqCbRp11ERSgREQEREBFr+0+3dJhw/HlG/bKJnblP9A08zYLk+0PTxUTEtpI2wMz7brPkI527rfmo2nTe+kHbDqaqkoo+0+d4dKBqIswB6nPyaVhZY91xB4Fah0aGSuxCarqHmR8bAN52Z3n9keVmg6LpOIYf1gu3J405HwK5+XDyb8eXiwoYpxEraon6o2f2TyP25rI4fCZWhw7p48/JckwtunTvU2t9zkszhWE/meM+A5K5pcPA4K/0XVhwzHuufPk31AuAC4x0p7a+0P8AZoT+FGe2R+d44eQ+q2/pJ2t9lgMcZ/Fku0eA4lcPcb+a3YoIoBCpQgUcMlFQcckEwKmClAUUSnul1LdLoJ2HMKKkZqPMIiHslERWVEUskgaCXEAAXJJsABxJ4Lme2XTXDT70dGBPLmDIb9S0+B1kPll4qNp06Bi+Nw0kZkqJGxsHFx18GjUnwC4vtr03yzb0VCDDHmOtP/Fd7v6B8/Jc9x3aGetkMlRI6R/C+jRya3Ro8linOUbT6VJJXPcXOJcSbkkklx8ScyoHIKcKhUOUDqnQwQ2mqnnIdY25PJrCStnO1bZGuMd2xg7olcO8RrujktZ2IaIMIbznfK53p2R8le4XTBobDYvJ3ntuMmE5581bDHdMrqKlRIZXbrmvc8XLXaMJtzW17I1PXUzC4WewljhyLT/CwwopC0Nc4B+o4BxCtOjvGG+11EO/v7/b8N9mTren0WmeM0pjldug2srLFK5sMbnuIAAJueAHFXsjrBch6Vtqt7/dmHXN9uXBvrqsGjR9pccdWVD5DfdvZg5NGnx1WJUSoKyBQPgoqCCkQ465KdkVlM59lFoQRUFFQQFFQUUEW6jzCI3UeaIPZSwe1+18OGU5mmNyeyyMd6R/6W/c8FmnvABJNgBcnkBqvL/SDtacSr3yA/gx3ZCOG4D3rc3a/BTURU2s6QqvESRK/ciJyhZkwDhvcXnxK1VzlFxVJyqlGygpiclBgUic6KFLDvvsoSlZDZxl5c+Ki9RM7re9n2k0bI/0yOA/qsVse86PdYNHWaC0Zs5G/ELHYPR3jewHdJsb20vkszQxl0RDSS9otvO1JHFbcU1N1nyXd1GOkoutkj6wvdNCbndJaxzb5X5HRWmCYYYKoz2DSHE2GljqFmsObuneLt98v/ELe61zBb0JGXorupaE5Mr6ThF1tXj7aenfITkG38ye60eZXnutq3SyOe83c4lx9VtvSPtB1sogYexD3uTpP8hl8Vpl1jFwqCIpQKVzrKJKptFzdBMxt8yp1FQQEREBERAvmPNFCPM+v3RSPS3S/tB7JhkgabSTnqW8wHd8/wBoPxXmyIWHnmurf7QWK71RBADkxheR+6Q2HyauVuUIQKlsprKUaokeVMwKTiqnBBSkzWx7OYY7rAVgKVt5G+d10/Z6laA1ztFW92RadTbOxR9x7HWYBYi2bjpdX++5ti0gD81/urKmDmPc15G649ho4BXT47hzXEbrvj6Ls9OZYRvZTzGNgcRLeXeJu3evmAqe1GOikp3yfnPYjHN54+QGas2Ylv1DYbFoh3jc8W2yK0PbPH/aqjsn8KO7WeP6nepXPyd5NsesWBe4kkk3JNyTqScyVKiKqREsqcjuAQQJ3jbgqoFkjZZRKIQRERIiIgKV5UykOZ8kE8Ytb0RRZqPNEQ2/pYrutxifO4Y4MHhuNAI+N1qWqvMar/aKueY/9SR7/wC5xP0Vq0IlAqUcVElQagAKL0aFCQoJqM9sLqmz7S+J1hdwHZH7uC5jh0NyF1HAA6OnY5oBJdmToG8zyU4TeSMrrFmKN5c0bxa6VuTrcDy81Ji1QGxlxHaYLho1v4qZgDDvMG8HneLr3F/BYHaDGGwvubkEEm2gC6WLV8c2kJ6wtuHyMDPFrb3cfXRaoq1bUmSRzz+Yk+Q4BUFzX22noRFB7rKBB77eahExQY2+ZVVAJUERAREQERESgVLHzSQ5KZoyRC7wykM08UbRd0kkcY83vDfuoLofQjsg6oq/a3t/Bpu6To6YiwA57oNz4lqKRzVnHxKqFTM4+8fqovUJUHKKmKmKCQKm9VwpOI8x9UGTp4d0tHE7rR5ldTpKYdV1WjXMF3aWyAt5rnUX+Ij977LoWI9yH32rXijPkqm2pG4+FrXN3AWhzuXNaDtFi/4fs7bmziXOPEA5Acs1vW0mrPeH1XN9pf8AFS+99lbO9IxnbE3UFUKLBqpkql3iq0uiixShKAiqKCCmiqIoEiKohRKmoKqVBBQ3S5zWi5JOQGZPkBmV0TYrodqq1zX1DXU1PqS8WleOTGHMe875rZehHvn3B9QuzqULPCcJipIWQwtDI2CzWj5kniScyeN0V4il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data:image/jpeg;base64,/9j/4AAQSkZJRgABAQAAAQABAAD/2wCEAAkGBhQQEBQUEhQVFBIUFRQUFxUUFRQUFRUUFBUVFBQVFBQXHCYeFxklGRQVHy8gIycpLCwsFR4xNTAqNSYrLCkBCQoKDgwOGg8PFykcHxwpLCksKSksKSkpLCksLCwsKSksKSwsLCwpLCwpKSkpKSwpKSwpLCwsLCkpLCwsLCwsLP/AABEIAPkAyAMBIgACEQEDEQH/xAAcAAEAAAcBAAAAAAAAAAAAAAAAAQIDBAUGBwj/xABBEAABAwIDBAcGBQIDCQEAAAABAAIDBBEFITEGEkFRBxMiMmFxgRRykaGxwSNCUmLRgpI04fAIJDM1Q0RTorIV/8QAGQEBAAMBAQAAAAAAAAAAAAAAAAECAwQF/8QAIxEBAQACAgICAgMBAAAAAAAAAAECEQMhEjEEQVFxE0JhMv/aAAwDAQACEQMRAD8A7iiIgIiICIiAiLn23HS9BQl0UFp6gZEA/hsP7nDU+A+Si3SZNt/e8AXJAA4nILXsU6RKCnuH1LC4flZeQ/8ArdeeMf29q61xM0zt3gxp3WDyaPusF1pVfKreMeg6rpwommzGTP8AENDR8yrM9PVN/wCCX4tXChOUEvNRup1He4eniiPejnb47rT9CsxQ9LeHSm3XFh/exzfnay80OkUY6o3yyCndNR68oMYhnF4ZY5OPYcCfhqrxeRafEHAghxa4aOaS1wt4hdA2f6Xaql3Wyn2iPLJ57YH7ZP5Ty/KPH8O9IsLs5tfT17bwv7YALo3WD2+nEeIWaV97UEREBERAREQEREBERAREQERaf0o7Xf8A51C4sNp5bxxcwSO0/wBB8yEpO2m9LPSmWF9HRus4XbNM05g8Y4zz5n0XFXPz5lJpiSSTcnidSTqr7DMEdMRyWWVk7rbHG5dRjweSuoKFz9GkrcKHZANGYWdp8HA0C5svkT6dOPx5/aufs2eld4KaTZtwGufkulNw0clO3DhyWf8APk0/i43KX4a9ozB+CtHQFvBdgfhLSMwFZybOsv3R8FefIv3FbwY31XLusDeFyfkqgjNgSTnwWz7UYOxvdb2vDlz8FqIuF0YZ+c25uTDwq/w7GZKeVr4nFr2G7XDIg/wvRHR70gMxKPcfutqWC7mg5Pb+tg+o4LzcYsr6K5wjGXUk8c0JtJG64J482nwIuPVXnTO9vXSLH4BjLKyminj7srA63I8WnxBuPRZBaMxERAREQEREBERAREQF5z6acfNTiLowexTjqwP3avPxNvReh6qcRxvedGtc4+TQT9l5AxWuM0z3nN0j3PPiXuJH1VMl8VzgeEOnfa3ZC6PheENiaAAqGy+ECCFoI7RFz6rONC87lz8r/jv454zSAhVZrFKFUAWcXRDQoqO6o9Up0hBSuap91TBENQ2kpSQ7dFr6uOZt4fwucvG6865H/Xqu21VIHgrk20OEPhlNxbeJI8l0cGWrpTmnljv8LBw3hpYffxKtXa2+KuWx5E8ArZ2R+q63HXcOgjadvUvo5HAPDt+Jp/M1wu8N8QRe3iuuLx1RVz4pGPjcWvad4EagjQr1TsVtB7fQwznvObZ9v1tO675i/qrSq2M4iIrKiIiAiIgIiICIiDW+kfEOowuqeDY9UWDzfZn3XmPB6brKqJvAvb8BmvRHTP8A8om96L/7C4RsdBvVoP6QSseS6lv+NuObsdNaLKsxvNYyarO9YcFQaJHOuSQF58ju02GMDgqu6sfTPDRqrv2gZKdxGqqOarR8rgc1XkqMlj5qu6i5RMxXLKsngQqgeranYSrxkJUy7RZpPGsXj+BtnYbjO2qzUTLaqoWKdI243ieCugJDh2Rp4rX5IzndduxrBhKw3Hl5haJUYCHGxaQeJtcHkt8OSz2zz45fTR2PzXozoKrN/Cy3jHNIP7t1w+q874lS9VI5vI2Xc/8AZ4kJpakcBKw+pZn9AuqOSzXTrSIiuoIiICIiAiIgIiINS6VaTrMIqv2sEn9jg77Lh3R1T7z5n8rN+69K4jRCeGSJ3dkY5h8nAj7rgexWFOp/aY3CzmTlh/pFlz8//Lfg9s5DSgG6oV+LRQ99zWnkTn8FPidS5rLR26xx3W30HNx8lgqzZsPY0SEFwJJfq51+a4pJfbum/pnqfEGPyGdsjzHmNQrinkBdZYeko2t3c3EsJdvE5knXePHTisphrC57n8CclSyb6X112yFXFdhA1tktZqJHGw0vr4LaZAsPXURabt7v0SmF+mu1ramKe0RMjC24tkd4jifA8Fs2GYnNGG9c3eFhdw1BOotxVOkeRyV8W72pV7nL9aV8dXvtkRVtdYtKrsddWNNHZZCGNTLazs0qPjuFgK3DA4/JbQyNW/swLj5LXxU247JsLUVlTIWgMj3iA5/EDK4HLxXYuhvZmShpZmSWLnTZEaOaGNAI+JUssDWxuAGeXw4ratk2WpW+ZWvFlfLVZ82MmO4zCIi6nIIiICIiAiIgIiIC5XjFF1ddVZd+QP8A7mNXVFqe29ABuyjU9g+OpB+qw58d4/ptw5ay/bRpohfRWxgBPFZQsuhiAF15+nfjWLkj/KBa6y1HDutCxNJPvzkAZDU/RZ6IK2EWy66Q3VSmiVzNEeCs6txY2+qnKKztQFFmrmCl5pSzhwBGiv2NBUY4ymVqEcau4m6KgGq4gzWkZ1dgKxr5ixj3NFyBl/Kvbq1rHAMdfiLfFaZelcfa1piXttq4jXmVv+H0vVRMZ+loHrx+a0bZqImZlwR2gB6Z/ZdBWnx51tn8m9+IiIulyCIiAiIgIiICIiAsBtpHem8nt+4WfWM2lh3qWTwAd8DdUzm8athdZRz1iln0Pkile/Jeda9HFr1DiPVmS+pOWWVxzWZo8WL2g2z8Mwrb2MDhnqpoyGeCrNxrlrK9L2R7pB33N921/W6NYdHG/wDriraGbO/NXccrTxF1b2rZYs3wmJ283Np7zeXiFk6WouFRcbFQ6qxu3Q6j7qPSLfJlGvurmJY6J6v4CtMazsXQVCdgJFxexurkNVvUlXvpWMls5Sl0pedGg/E5D5XW0K2w5oETN0WBaD6kXVyuvDHxjjzy8rsREV1BERAREQEREBERAVOeLfa5p0cCPiLKoiDlc8RY4tOrSQfQ2VuVsO1+H9XNvDuyZ/1DUfdYBoXmZ46uno4Zbm1liVT1TN6xNuQufgsJDjW/pFI791rC/qtinZvKiyjA0NgoljfGyMXFUycIyPMhV+plI7Zb4AA3Hqsj1AHNXkLRy+KncXvJPqMPDhrx2i91+DeFllqGTeFjqqrmqk3J6z+2Vy8l4BZXtNqFZuKvaRa4+2VXzyrSqVYuuVSmF1pl3FY23B3Xgj923wyV6rDAzenZYg5HTPiVfrsx9RxZe6IiKyoiIgIiICIiAiIgIiIMfjmFiohLfzDNp5OH+rLmr2lri1wsRcEeI1XWlqm2Oz2+DPGO23N4H5gOPmFzc/HueUdHDyauq0prrGx9PFVArfrr6quxy4Y7NpgFWjUjVMx9lbSbVRQDbKHXBSPlvooqq5BV3DIsawq7icmNRWQiddRrJmxRPlfkxjS4+gUaGLePgNf4WgdLe1elHEeRltwGrWfcrs48d91hnlrqMl0LbbWe6klNmyOdJDc6OcSXR+uo8b812VeQqaqMZDmkhwIIIyIIzBBXoDo26SG4gwQzENqmjyEoH5m/u5j1XRHNl+W+oiKyoiIgIiICIiAiIgIiICgQoog5dtPg3UTuAHZd2m+R4ehWHDiNF0vbDDOtg3h3o+1/T+Yff0XPTGvM5cPDLp38WflikZVH9JUetceCWUQVntqiGnip2nkoNaSqrI7Konar7D6UynLJo1P8KfD8GMmb8m8uJ/gLMVlVHSwue8hkcbST4AfddXFw/eTDPk11GF2x2lZhtKXCxkddsTObv1HwGq4BPUuke57yXOcS5xPEnMlZPazaZ9fUulfk3RjeDGDQefErDLsctT76ucMxR9PNHLGS18bg4Ecwb/5KzupQVI9L0/TFhrg285BIF7xvyPHgr2LpRw13/dMHmHj7Ly80qYOTaNR67wzHIKkXgmjk9xwJHmNQr5ePqOukheHxvcx4zDmkgj1C3ii6bMQjADnRyAC3bjFz5uaQp2aeiUXI8D6fGOIbVwFlz34TvAebHZ/AqCbRp11ERSgREQEREBFr+0+3dJhw/HlG/bKJnblP9A08zYLk+0PTxUTEtpI2wMz7brPkI527rfmo2nTe+kHbDqaqkoo+0+d4dKBqIswB6nPyaVhZY91xB4Fah0aGSuxCarqHmR8bAN52Z3n9keVmg6LpOIYf1gu3J405HwK5+XDyb8eXiwoYpxEraon6o2f2TyP25rI4fCZWhw7p48/JckwtunTvU2t9zkszhWE/meM+A5K5pcPA4K/0XVhwzHuufPk31AuAC4x0p7a+0P8AZoT+FGe2R+d44eQ+q2/pJ2t9lgMcZ/Fku0eA4lcPcb+a3YoIoBCpQgUcMlFQcckEwKmClAUUSnul1LdLoJ2HMKKkZqPMIiHslERWVEUskgaCXEAAXJJsABxJ4Lme2XTXDT70dGBPLmDIb9S0+B1kPll4qNp06Bi+Nw0kZkqJGxsHFx18GjUnwC4vtr03yzb0VCDDHmOtP/Fd7v6B8/Jc9x3aGetkMlRI6R/C+jRya3Ro8linOUbT6VJJXPcXOJcSbkkklx8ScyoHIKcKhUOUDqnQwQ2mqnnIdY25PJrCStnO1bZGuMd2xg7olcO8RrujktZ2IaIMIbznfK53p2R8le4XTBobDYvJ3ntuMmE5581bDHdMrqKlRIZXbrmvc8XLXaMJtzW17I1PXUzC4WewljhyLT/CwwopC0Nc4B+o4BxCtOjvGG+11EO/v7/b8N9mTren0WmeM0pjldug2srLFK5sMbnuIAAJueAHFXsjrBch6Vtqt7/dmHXN9uXBvrqsGjR9pccdWVD5DfdvZg5NGnx1WJUSoKyBQPgoqCCkQ465KdkVlM59lFoQRUFFQQFFQUUEW6jzCI3UeaIPZSwe1+18OGU5mmNyeyyMd6R/6W/c8FmnvABJNgBcnkBqvL/SDtacSr3yA/gx3ZCOG4D3rc3a/BTURU2s6QqvESRK/ciJyhZkwDhvcXnxK1VzlFxVJyqlGygpiclBgUic6KFLDvvsoSlZDZxl5c+Ki9RM7re9n2k0bI/0yOA/qsVse86PdYNHWaC0Zs5G/ELHYPR3jewHdJsb20vkszQxl0RDSS9otvO1JHFbcU1N1nyXd1GOkoutkj6wvdNCbndJaxzb5X5HRWmCYYYKoz2DSHE2GljqFmsObuneLt98v/ELe61zBb0JGXorupaE5Mr6ThF1tXj7aenfITkG38ye60eZXnutq3SyOe83c4lx9VtvSPtB1sogYexD3uTpP8hl8Vpl1jFwqCIpQKVzrKJKptFzdBMxt8yp1FQQEREBERAvmPNFCPM+v3RSPS3S/tB7JhkgabSTnqW8wHd8/wBoPxXmyIWHnmurf7QWK71RBADkxheR+6Q2HyauVuUIQKlsprKUaokeVMwKTiqnBBSkzWx7OYY7rAVgKVt5G+d10/Z6laA1ztFW92RadTbOxR9x7HWYBYi2bjpdX++5ti0gD81/urKmDmPc15G649ho4BXT47hzXEbrvj6Ls9OZYRvZTzGNgcRLeXeJu3evmAqe1GOikp3yfnPYjHN54+QGas2Ylv1DYbFoh3jc8W2yK0PbPH/aqjsn8KO7WeP6nepXPyd5NsesWBe4kkk3JNyTqScyVKiKqREsqcjuAQQJ3jbgqoFkjZZRKIQRERIiIgKV5UykOZ8kE8Ytb0RRZqPNEQ2/pYrutxifO4Y4MHhuNAI+N1qWqvMar/aKueY/9SR7/wC5xP0Vq0IlAqUcVElQagAKL0aFCQoJqM9sLqmz7S+J1hdwHZH7uC5jh0NyF1HAA6OnY5oBJdmToG8zyU4TeSMrrFmKN5c0bxa6VuTrcDy81Ji1QGxlxHaYLho1v4qZgDDvMG8HneLr3F/BYHaDGGwvubkEEm2gC6WLV8c2kJ6wtuHyMDPFrb3cfXRaoq1bUmSRzz+Yk+Q4BUFzX22noRFB7rKBB77eahExQY2+ZVVAJUERAREQERESgVLHzSQ5KZoyRC7wykM08UbRd0kkcY83vDfuoLofQjsg6oq/a3t/Bpu6To6YiwA57oNz4lqKRzVnHxKqFTM4+8fqovUJUHKKmKmKCQKm9VwpOI8x9UGTp4d0tHE7rR5ldTpKYdV1WjXMF3aWyAt5rnUX+Ij977LoWI9yH32rXijPkqm2pG4+FrXN3AWhzuXNaDtFi/4fs7bmziXOPEA5Acs1vW0mrPeH1XN9pf8AFS+99lbO9IxnbE3UFUKLBqpkql3iq0uiixShKAiqKCCmiqIoEiKohRKmoKqVBBQ3S5zWi5JOQGZPkBmV0TYrodqq1zX1DXU1PqS8WleOTGHMe875rZehHvn3B9QuzqULPCcJipIWQwtDI2CzWj5kniScyeN0V4il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4" name="AutoShape 6" descr="data:image/jpeg;base64,/9j/4AAQSkZJRgABAQAAAQABAAD/2wCEAAkGBhQQEBQUEhQVFBIUFRQUFxUUFRQUFRUUFBUVFBQVFBQXHCYeFxklGRQVHy8gIycpLCwsFR4xNTAqNSYrLCkBCQoKDgwOGg8PFykcHxwpLCksKSksKSkpLCksLCwsKSksKSwsLCwpLCwpKSkpKSwpKSwpLCwsLCkpLCwsLCwsLP/AABEIAPkAyAMBIgACEQEDEQH/xAAcAAEAAAcBAAAAAAAAAAAAAAAAAQIDBAUGBwj/xABBEAABAwIDBAcGBQIDCQEAAAABAAIDBBEFITEGEkFRBxMiMmFxgRRykaGxwSNCUmLRgpI04fAIJDM1Q0RTorIV/8QAGQEBAAMBAQAAAAAAAAAAAAAAAAECAwQF/8QAIxEBAQACAgICAgMBAAAAAAAAAAECEQMhEjEEQVFxE0JhMv/aAAwDAQACEQMRAD8A7iiIgIiICIiAiLn23HS9BQl0UFp6gZEA/hsP7nDU+A+Si3SZNt/e8AXJAA4nILXsU6RKCnuH1LC4flZeQ/8ArdeeMf29q61xM0zt3gxp3WDyaPusF1pVfKreMeg6rpwommzGTP8AENDR8yrM9PVN/wCCX4tXChOUEvNRup1He4eniiPejnb47rT9CsxQ9LeHSm3XFh/exzfnay80OkUY6o3yyCndNR68oMYhnF4ZY5OPYcCfhqrxeRafEHAghxa4aOaS1wt4hdA2f6Xaql3Wyn2iPLJ57YH7ZP5Ty/KPH8O9IsLs5tfT17bwv7YALo3WD2+nEeIWaV97UEREBERAREQEREBERAREQERaf0o7Xf8A51C4sNp5bxxcwSO0/wBB8yEpO2m9LPSmWF9HRus4XbNM05g8Y4zz5n0XFXPz5lJpiSSTcnidSTqr7DMEdMRyWWVk7rbHG5dRjweSuoKFz9GkrcKHZANGYWdp8HA0C5svkT6dOPx5/aufs2eld4KaTZtwGufkulNw0clO3DhyWf8APk0/i43KX4a9ozB+CtHQFvBdgfhLSMwFZybOsv3R8FefIv3FbwY31XLusDeFyfkqgjNgSTnwWz7UYOxvdb2vDlz8FqIuF0YZ+c25uTDwq/w7GZKeVr4nFr2G7XDIg/wvRHR70gMxKPcfutqWC7mg5Pb+tg+o4LzcYsr6K5wjGXUk8c0JtJG64J482nwIuPVXnTO9vXSLH4BjLKyminj7srA63I8WnxBuPRZBaMxERAREQEREBERAREQF5z6acfNTiLowexTjqwP3avPxNvReh6qcRxvedGtc4+TQT9l5AxWuM0z3nN0j3PPiXuJH1VMl8VzgeEOnfa3ZC6PheENiaAAqGy+ECCFoI7RFz6rONC87lz8r/jv454zSAhVZrFKFUAWcXRDQoqO6o9Up0hBSuap91TBENQ2kpSQ7dFr6uOZt4fwucvG6865H/Xqu21VIHgrk20OEPhlNxbeJI8l0cGWrpTmnljv8LBw3hpYffxKtXa2+KuWx5E8ArZ2R+q63HXcOgjadvUvo5HAPDt+Jp/M1wu8N8QRe3iuuLx1RVz4pGPjcWvad4EagjQr1TsVtB7fQwznvObZ9v1tO675i/qrSq2M4iIrKiIiAiIgIiICIiDW+kfEOowuqeDY9UWDzfZn3XmPB6brKqJvAvb8BmvRHTP8A8om96L/7C4RsdBvVoP6QSseS6lv+NuObsdNaLKsxvNYyarO9YcFQaJHOuSQF58ju02GMDgqu6sfTPDRqrv2gZKdxGqqOarR8rgc1XkqMlj5qu6i5RMxXLKsngQqgeranYSrxkJUy7RZpPGsXj+BtnYbjO2qzUTLaqoWKdI243ieCugJDh2Rp4rX5IzndduxrBhKw3Hl5haJUYCHGxaQeJtcHkt8OSz2zz45fTR2PzXozoKrN/Cy3jHNIP7t1w+q874lS9VI5vI2Xc/8AZ4kJpakcBKw+pZn9AuqOSzXTrSIiuoIiICIiAiIgIiINS6VaTrMIqv2sEn9jg77Lh3R1T7z5n8rN+69K4jRCeGSJ3dkY5h8nAj7rgexWFOp/aY3CzmTlh/pFlz8//Lfg9s5DSgG6oV+LRQ99zWnkTn8FPidS5rLR26xx3W30HNx8lgqzZsPY0SEFwJJfq51+a4pJfbum/pnqfEGPyGdsjzHmNQrinkBdZYeko2t3c3EsJdvE5knXePHTisphrC57n8CclSyb6X112yFXFdhA1tktZqJHGw0vr4LaZAsPXURabt7v0SmF+mu1ramKe0RMjC24tkd4jifA8Fs2GYnNGG9c3eFhdw1BOotxVOkeRyV8W72pV7nL9aV8dXvtkRVtdYtKrsddWNNHZZCGNTLazs0qPjuFgK3DA4/JbQyNW/swLj5LXxU247JsLUVlTIWgMj3iA5/EDK4HLxXYuhvZmShpZmSWLnTZEaOaGNAI+JUssDWxuAGeXw4ratk2WpW+ZWvFlfLVZ82MmO4zCIi6nIIiICIiAiIgIiIC5XjFF1ddVZd+QP8A7mNXVFqe29ABuyjU9g+OpB+qw58d4/ptw5ay/bRpohfRWxgBPFZQsuhiAF15+nfjWLkj/KBa6y1HDutCxNJPvzkAZDU/RZ6IK2EWy66Q3VSmiVzNEeCs6txY2+qnKKztQFFmrmCl5pSzhwBGiv2NBUY4ymVqEcau4m6KgGq4gzWkZ1dgKxr5ixj3NFyBl/Kvbq1rHAMdfiLfFaZelcfa1piXttq4jXmVv+H0vVRMZ+loHrx+a0bZqImZlwR2gB6Z/ZdBWnx51tn8m9+IiIulyCIiAiIgIiICIiAsBtpHem8nt+4WfWM2lh3qWTwAd8DdUzm8athdZRz1iln0Pkile/Jeda9HFr1DiPVmS+pOWWVxzWZo8WL2g2z8Mwrb2MDhnqpoyGeCrNxrlrK9L2R7pB33N921/W6NYdHG/wDriraGbO/NXccrTxF1b2rZYs3wmJ283Np7zeXiFk6WouFRcbFQ6qxu3Q6j7qPSLfJlGvurmJY6J6v4CtMazsXQVCdgJFxexurkNVvUlXvpWMls5Sl0pedGg/E5D5XW0K2w5oETN0WBaD6kXVyuvDHxjjzy8rsREV1BERAREQEREBERAVOeLfa5p0cCPiLKoiDlc8RY4tOrSQfQ2VuVsO1+H9XNvDuyZ/1DUfdYBoXmZ46uno4Zbm1liVT1TN6xNuQufgsJDjW/pFI791rC/qtinZvKiyjA0NgoljfGyMXFUycIyPMhV+plI7Zb4AA3Hqsj1AHNXkLRy+KncXvJPqMPDhrx2i91+DeFllqGTeFjqqrmqk3J6z+2Vy8l4BZXtNqFZuKvaRa4+2VXzyrSqVYuuVSmF1pl3FY23B3Xgj923wyV6rDAzenZYg5HTPiVfrsx9RxZe6IiKyoiIgIiICIiAiIgIiIMfjmFiohLfzDNp5OH+rLmr2lri1wsRcEeI1XWlqm2Oz2+DPGO23N4H5gOPmFzc/HueUdHDyauq0prrGx9PFVArfrr6quxy4Y7NpgFWjUjVMx9lbSbVRQDbKHXBSPlvooqq5BV3DIsawq7icmNRWQiddRrJmxRPlfkxjS4+gUaGLePgNf4WgdLe1elHEeRltwGrWfcrs48d91hnlrqMl0LbbWe6klNmyOdJDc6OcSXR+uo8b812VeQqaqMZDmkhwIIIyIIzBBXoDo26SG4gwQzENqmjyEoH5m/u5j1XRHNl+W+oiKyoiIgIiICIiAiIgIiICgQoog5dtPg3UTuAHZd2m+R4ehWHDiNF0vbDDOtg3h3o+1/T+Yff0XPTGvM5cPDLp38WflikZVH9JUetceCWUQVntqiGnip2nkoNaSqrI7Konar7D6UynLJo1P8KfD8GMmb8m8uJ/gLMVlVHSwue8hkcbST4AfddXFw/eTDPk11GF2x2lZhtKXCxkddsTObv1HwGq4BPUuke57yXOcS5xPEnMlZPazaZ9fUulfk3RjeDGDQefErDLsctT76ucMxR9PNHLGS18bg4Ecwb/5KzupQVI9L0/TFhrg285BIF7xvyPHgr2LpRw13/dMHmHj7Ly80qYOTaNR67wzHIKkXgmjk9xwJHmNQr5ePqOukheHxvcx4zDmkgj1C3ii6bMQjADnRyAC3bjFz5uaQp2aeiUXI8D6fGOIbVwFlz34TvAebHZ/AqCbRp11ERSgREQEREBFr+0+3dJhw/HlG/bKJnblP9A08zYLk+0PTxUTEtpI2wMz7brPkI527rfmo2nTe+kHbDqaqkoo+0+d4dKBqIswB6nPyaVhZY91xB4Fah0aGSuxCarqHmR8bAN52Z3n9keVmg6LpOIYf1gu3J405HwK5+XDyb8eXiwoYpxEraon6o2f2TyP25rI4fCZWhw7p48/JckwtunTvU2t9zkszhWE/meM+A5K5pcPA4K/0XVhwzHuufPk31AuAC4x0p7a+0P8AZoT+FGe2R+d44eQ+q2/pJ2t9lgMcZ/Fku0eA4lcPcb+a3YoIoBCpQgUcMlFQcckEwKmClAUUSnul1LdLoJ2HMKKkZqPMIiHslERWVEUskgaCXEAAXJJsABxJ4Lme2XTXDT70dGBPLmDIb9S0+B1kPll4qNp06Bi+Nw0kZkqJGxsHFx18GjUnwC4vtr03yzb0VCDDHmOtP/Fd7v6B8/Jc9x3aGetkMlRI6R/C+jRya3Ro8linOUbT6VJJXPcXOJcSbkkklx8ScyoHIKcKhUOUDqnQwQ2mqnnIdY25PJrCStnO1bZGuMd2xg7olcO8RrujktZ2IaIMIbznfK53p2R8le4XTBobDYvJ3ntuMmE5581bDHdMrqKlRIZXbrmvc8XLXaMJtzW17I1PXUzC4WewljhyLT/CwwopC0Nc4B+o4BxCtOjvGG+11EO/v7/b8N9mTren0WmeM0pjldug2srLFK5sMbnuIAAJueAHFXsjrBch6Vtqt7/dmHXN9uXBvrqsGjR9pccdWVD5DfdvZg5NGnx1WJUSoKyBQPgoqCCkQ465KdkVlM59lFoQRUFFQQFFQUUEW6jzCI3UeaIPZSwe1+18OGU5mmNyeyyMd6R/6W/c8FmnvABJNgBcnkBqvL/SDtacSr3yA/gx3ZCOG4D3rc3a/BTURU2s6QqvESRK/ciJyhZkwDhvcXnxK1VzlFxVJyqlGygpiclBgUic6KFLDvvsoSlZDZxl5c+Ki9RM7re9n2k0bI/0yOA/qsVse86PdYNHWaC0Zs5G/ELHYPR3jewHdJsb20vkszQxl0RDSS9otvO1JHFbcU1N1nyXd1GOkoutkj6wvdNCbndJaxzb5X5HRWmCYYYKoz2DSHE2GljqFmsObuneLt98v/ELe61zBb0JGXorupaE5Mr6ThF1tXj7aenfITkG38ye60eZXnutq3SyOe83c4lx9VtvSPtB1sogYexD3uTpP8hl8Vpl1jFwqCIpQKVzrKJKptFzdBMxt8yp1FQQEREBERAvmPNFCPM+v3RSPS3S/tB7JhkgabSTnqW8wHd8/wBoPxXmyIWHnmurf7QWK71RBADkxheR+6Q2HyauVuUIQKlsprKUaokeVMwKTiqnBBSkzWx7OYY7rAVgKVt5G+d10/Z6laA1ztFW92RadTbOxR9x7HWYBYi2bjpdX++5ti0gD81/urKmDmPc15G649ho4BXT47hzXEbrvj6Ls9OZYRvZTzGNgcRLeXeJu3evmAqe1GOikp3yfnPYjHN54+QGas2Ylv1DYbFoh3jc8W2yK0PbPH/aqjsn8KO7WeP6nepXPyd5NsesWBe4kkk3JNyTqScyVKiKqREsqcjuAQQJ3jbgqoFkjZZRKIQRERIiIgKV5UykOZ8kE8Ytb0RRZqPNEQ2/pYrutxifO4Y4MHhuNAI+N1qWqvMar/aKueY/9SR7/wC5xP0Vq0IlAqUcVElQagAKL0aFCQoJqM9sLqmz7S+J1hdwHZH7uC5jh0NyF1HAA6OnY5oBJdmToG8zyU4TeSMrrFmKN5c0bxa6VuTrcDy81Ji1QGxlxHaYLho1v4qZgDDvMG8HneLr3F/BYHaDGGwvubkEEm2gC6WLV8c2kJ6wtuHyMDPFrb3cfXRaoq1bUmSRzz+Yk+Q4BUFzX22noRFB7rKBB77eahExQY2+ZVVAJUERAREQERESgVLHzSQ5KZoyRC7wykM08UbRd0kkcY83vDfuoLofQjsg6oq/a3t/Bpu6To6YiwA57oNz4lqKRzVnHxKqFTM4+8fqovUJUHKKmKmKCQKm9VwpOI8x9UGTp4d0tHE7rR5ldTpKYdV1WjXMF3aWyAt5rnUX+Ij977LoWI9yH32rXijPkqm2pG4+FrXN3AWhzuXNaDtFi/4fs7bmziXOPEA5Acs1vW0mrPeH1XN9pf8AFS+99lbO9IxnbE3UFUKLBqpkql3iq0uiixShKAiqKCCmiqIoEiKohRKmoKqVBBQ3S5zWi5JOQGZPkBmV0TYrodqq1zX1DXU1PqS8WleOTGHMe875rZehHvn3B9QuzqULPCcJipIWQwtDI2CzWj5kniScyeN0V4il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928662" y="2143116"/>
            <a:ext cx="2500330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ที่ปรึกษาด้านพัฒนารัฐวิสาหกิจ</a:t>
            </a:r>
            <a:endParaRPr lang="en-US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929322" y="2714620"/>
            <a:ext cx="1857388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รอง ผอ.สคร.</a:t>
            </a:r>
            <a:endParaRPr lang="en-US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929322" y="2143116"/>
            <a:ext cx="1857388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รอง ผอ.สคร.</a:t>
            </a:r>
            <a:endParaRPr lang="en-US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62" name="AutoShape 14" descr="http://www.sepo.go.th/images/stories/pantip-v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http://www.sepo.go.th/images/stories/pantip-v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http://www.sepo.go.th/images/stories/pantip-v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8" name="Rounded Rectangle 57"/>
          <p:cNvSpPr/>
          <p:nvPr/>
        </p:nvSpPr>
        <p:spPr>
          <a:xfrm>
            <a:off x="214282" y="4357694"/>
            <a:ext cx="1000132" cy="1428760"/>
          </a:xfrm>
          <a:prstGeom prst="roundRect">
            <a:avLst/>
          </a:prstGeom>
          <a:solidFill>
            <a:srgbClr val="FFFF99"/>
          </a:solidFill>
          <a:ln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th-TH" sz="8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สำนักนโยบาย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และแผนรัฐวิสาหกิจ</a:t>
            </a:r>
            <a:endParaRPr lang="th-TH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2357422" y="4357694"/>
            <a:ext cx="928694" cy="1428760"/>
          </a:xfrm>
          <a:prstGeom prst="roundRect">
            <a:avLst/>
          </a:prstGeom>
          <a:solidFill>
            <a:srgbClr val="FFFF99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th-TH" sz="8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สำนักกฎหมาย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1285852" y="4357694"/>
            <a:ext cx="1000132" cy="1428760"/>
          </a:xfrm>
          <a:prstGeom prst="roundRect">
            <a:avLst/>
          </a:prstGeom>
          <a:solidFill>
            <a:srgbClr val="FFFF99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th-TH" sz="8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สำนัก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กำกับและประเมินผลรัฐวิสาหกิจ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3357554" y="4357694"/>
            <a:ext cx="1000132" cy="1428760"/>
          </a:xfrm>
          <a:prstGeom prst="roundRect">
            <a:avLst/>
          </a:prstGeom>
          <a:solidFill>
            <a:srgbClr val="FFFF99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th-TH" sz="8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สำนัก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บริหารหลักทรัพย์ของรั</a:t>
            </a:r>
            <a:r>
              <a:rPr lang="th-TH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ฐ</a:t>
            </a:r>
          </a:p>
        </p:txBody>
      </p:sp>
      <p:sp>
        <p:nvSpPr>
          <p:cNvPr id="66" name="Rounded Rectangle 65"/>
          <p:cNvSpPr/>
          <p:nvPr/>
        </p:nvSpPr>
        <p:spPr>
          <a:xfrm>
            <a:off x="4429124" y="4357694"/>
            <a:ext cx="1071570" cy="1428760"/>
          </a:xfrm>
          <a:prstGeom prst="roundRect">
            <a:avLst/>
          </a:prstGeom>
          <a:solidFill>
            <a:srgbClr val="FFFF99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th-TH" sz="800" b="1" dirty="0" smtClean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สำนัก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พัฒนารัฐวิสาหกิจ ๑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5572132" y="4357694"/>
            <a:ext cx="1071570" cy="1428760"/>
          </a:xfrm>
          <a:prstGeom prst="roundRect">
            <a:avLst/>
          </a:prstGeom>
          <a:solidFill>
            <a:srgbClr val="FFFF99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th-TH" sz="800" b="1" dirty="0" smtClean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สำนัก</a:t>
            </a: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พัฒนารัฐวิสาหกิจ ๒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6715140" y="4357694"/>
            <a:ext cx="1000132" cy="1428760"/>
          </a:xfrm>
          <a:prstGeom prst="roundRect">
            <a:avLst/>
          </a:prstGeom>
          <a:solidFill>
            <a:srgbClr val="FFFF99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th-TH" sz="8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ศูนย์เทคโนโลยีสารสนเทศ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7786710" y="4357694"/>
            <a:ext cx="928694" cy="1428760"/>
          </a:xfrm>
          <a:prstGeom prst="roundRect">
            <a:avLst/>
          </a:prstGeom>
          <a:solidFill>
            <a:srgbClr val="FFFF99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th-TH" sz="800" b="1" dirty="0" smtClean="0">
              <a:solidFill>
                <a:schemeClr val="tx2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สำนักงานเลขานุการกรม</a:t>
            </a:r>
          </a:p>
        </p:txBody>
      </p:sp>
      <p:cxnSp>
        <p:nvCxnSpPr>
          <p:cNvPr id="29" name="Straight Connector 28"/>
          <p:cNvCxnSpPr>
            <a:stCxn id="25" idx="3"/>
          </p:cNvCxnSpPr>
          <p:nvPr/>
        </p:nvCxnSpPr>
        <p:spPr>
          <a:xfrm>
            <a:off x="3428992" y="2343171"/>
            <a:ext cx="1285884" cy="1425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rot="5400000">
            <a:off x="3714746" y="3000370"/>
            <a:ext cx="2000263" cy="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642910" y="4000504"/>
            <a:ext cx="7643866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>
            <a:stCxn id="26" idx="2"/>
            <a:endCxn id="26" idx="2"/>
          </p:cNvCxnSpPr>
          <p:nvPr/>
        </p:nvCxnSpPr>
        <p:spPr>
          <a:xfrm rot="5400000">
            <a:off x="6858016" y="3114730"/>
            <a:ext cx="15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>
            <a:stCxn id="26" idx="2"/>
            <a:endCxn id="26" idx="2"/>
          </p:cNvCxnSpPr>
          <p:nvPr/>
        </p:nvCxnSpPr>
        <p:spPr>
          <a:xfrm rot="5400000">
            <a:off x="6858016" y="3114730"/>
            <a:ext cx="15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rot="5400000">
            <a:off x="464712" y="4178702"/>
            <a:ext cx="357190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>
            <a:off x="1536679" y="4178305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rot="5400000">
            <a:off x="2608249" y="4178305"/>
            <a:ext cx="356396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 rot="5400000">
            <a:off x="3608381" y="4178305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/>
          <p:cNvCxnSpPr/>
          <p:nvPr/>
        </p:nvCxnSpPr>
        <p:spPr>
          <a:xfrm rot="5400000" flipH="1" flipV="1">
            <a:off x="4714876" y="3643314"/>
            <a:ext cx="1588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/>
          <p:cNvCxnSpPr/>
          <p:nvPr/>
        </p:nvCxnSpPr>
        <p:spPr>
          <a:xfrm rot="5400000">
            <a:off x="4822827" y="4178305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/>
          <p:cNvCxnSpPr/>
          <p:nvPr/>
        </p:nvCxnSpPr>
        <p:spPr>
          <a:xfrm rot="5400000">
            <a:off x="7037005" y="4178705"/>
            <a:ext cx="357192" cy="7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/>
          <p:cNvCxnSpPr/>
          <p:nvPr/>
        </p:nvCxnSpPr>
        <p:spPr>
          <a:xfrm rot="5400000">
            <a:off x="8108975" y="4178305"/>
            <a:ext cx="356396" cy="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/>
          <p:cNvCxnSpPr/>
          <p:nvPr/>
        </p:nvCxnSpPr>
        <p:spPr>
          <a:xfrm rot="5400000">
            <a:off x="5965435" y="4178705"/>
            <a:ext cx="357192" cy="7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714876" y="2357430"/>
            <a:ext cx="128588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4714876" y="2928934"/>
            <a:ext cx="128588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/>
          <p:cNvSpPr/>
          <p:nvPr/>
        </p:nvSpPr>
        <p:spPr>
          <a:xfrm>
            <a:off x="1928794" y="2928934"/>
            <a:ext cx="1500198" cy="2857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กลุ่มพัฒนาระบบบริหาร</a:t>
            </a:r>
            <a:endParaRPr lang="th-TH" sz="1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928794" y="3286124"/>
            <a:ext cx="1500198" cy="2857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กลุ่มตรวจสอบภายใน</a:t>
            </a:r>
            <a:endParaRPr lang="th-TH" sz="1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3607587" y="3250405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>
            <a:stCxn id="50" idx="3"/>
          </p:cNvCxnSpPr>
          <p:nvPr/>
        </p:nvCxnSpPr>
        <p:spPr>
          <a:xfrm>
            <a:off x="3428992" y="3071810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51" idx="3"/>
          </p:cNvCxnSpPr>
          <p:nvPr/>
        </p:nvCxnSpPr>
        <p:spPr>
          <a:xfrm>
            <a:off x="3428992" y="3429000"/>
            <a:ext cx="3571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3786182" y="3286124"/>
            <a:ext cx="928694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th-TH"/>
          </a:p>
        </p:txBody>
      </p:sp>
      <p:pic>
        <p:nvPicPr>
          <p:cNvPr id="43" name="Picture 42" descr="final2[1].jpg"/>
          <p:cNvPicPr>
            <a:picLocks noChangeAspect="1"/>
          </p:cNvPicPr>
          <p:nvPr/>
        </p:nvPicPr>
        <p:blipFill>
          <a:blip r:embed="rId3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327926" y="1157732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2428860" y="571480"/>
            <a:ext cx="6553200" cy="563563"/>
          </a:xfrm>
        </p:spPr>
        <p:txBody>
          <a:bodyPr/>
          <a:lstStyle/>
          <a:p>
            <a:r>
              <a:rPr lang="th-TH" sz="4400" dirty="0" smtClean="0">
                <a:latin typeface="TH SarabunPSK" pitchFamily="34" charset="-34"/>
                <a:cs typeface="TH SarabunPSK" pitchFamily="34" charset="-34"/>
              </a:rPr>
              <a:t>                 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บุคลากรของ สคร. (จำแนกตามประเภท)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50" name="AutoShape 2" descr="data:image/jpeg;base64,/9j/4AAQSkZJRgABAQAAAQABAAD/2wCEAAkGBhQQEBQUEhQVFBIUFRQUFxUUFRQUFRUUFBUVFBQVFBQXHCYeFxklGRQVHy8gIycpLCwsFR4xNTAqNSYrLCkBCQoKDgwOGg8PFykcHxwpLCksKSksKSkpLCksLCwsKSksKSwsLCwpLCwpKSkpKSwpKSwpLCwsLCkpLCwsLCwsLP/AABEIAPkAyAMBIgACEQEDEQH/xAAcAAEAAAcBAAAAAAAAAAAAAAAAAQIDBAUGBwj/xABBEAABAwIDBAcGBQIDCQEAAAABAAIDBBEFITEGEkFRBxMiMmFxgRRykaGxwSNCUmLRgpI04fAIJDM1Q0RTorIV/8QAGQEBAAMBAQAAAAAAAAAAAAAAAAECAwQF/8QAIxEBAQACAgICAgMBAAAAAAAAAAECEQMhEjEEQVFxE0JhMv/aAAwDAQACEQMRAD8A7iiIgIiICIiAiLn23HS9BQl0UFp6gZEA/hsP7nDU+A+Si3SZNt/e8AXJAA4nILXsU6RKCnuH1LC4flZeQ/8ArdeeMf29q61xM0zt3gxp3WDyaPusF1pVfKreMeg6rpwommzGTP8AENDR8yrM9PVN/wCCX4tXChOUEvNRup1He4eniiPejnb47rT9CsxQ9LeHSm3XFh/exzfnay80OkUY6o3yyCndNR68oMYhnF4ZY5OPYcCfhqrxeRafEHAghxa4aOaS1wt4hdA2f6Xaql3Wyn2iPLJ57YH7ZP5Ty/KPH8O9IsLs5tfT17bwv7YALo3WD2+nEeIWaV97UEREBERAREQEREBERAREQERaf0o7Xf8A51C4sNp5bxxcwSO0/wBB8yEpO2m9LPSmWF9HRus4XbNM05g8Y4zz5n0XFXPz5lJpiSSTcnidSTqr7DMEdMRyWWVk7rbHG5dRjweSuoKFz9GkrcKHZANGYWdp8HA0C5svkT6dOPx5/aufs2eld4KaTZtwGufkulNw0clO3DhyWf8APk0/i43KX4a9ozB+CtHQFvBdgfhLSMwFZybOsv3R8FefIv3FbwY31XLusDeFyfkqgjNgSTnwWz7UYOxvdb2vDlz8FqIuF0YZ+c25uTDwq/w7GZKeVr4nFr2G7XDIg/wvRHR70gMxKPcfutqWC7mg5Pb+tg+o4LzcYsr6K5wjGXUk8c0JtJG64J482nwIuPVXnTO9vXSLH4BjLKyminj7srA63I8WnxBuPRZBaMxERAREQEREBERAREQF5z6acfNTiLowexTjqwP3avPxNvReh6qcRxvedGtc4+TQT9l5AxWuM0z3nN0j3PPiXuJH1VMl8VzgeEOnfa3ZC6PheENiaAAqGy+ECCFoI7RFz6rONC87lz8r/jv454zSAhVZrFKFUAWcXRDQoqO6o9Up0hBSuap91TBENQ2kpSQ7dFr6uOZt4fwucvG6865H/Xqu21VIHgrk20OEPhlNxbeJI8l0cGWrpTmnljv8LBw3hpYffxKtXa2+KuWx5E8ArZ2R+q63HXcOgjadvUvo5HAPDt+Jp/M1wu8N8QRe3iuuLx1RVz4pGPjcWvad4EagjQr1TsVtB7fQwznvObZ9v1tO675i/qrSq2M4iIrKiIiAiIgIiICIiDW+kfEOowuqeDY9UWDzfZn3XmPB6brKqJvAvb8BmvRHTP8A8om96L/7C4RsdBvVoP6QSseS6lv+NuObsdNaLKsxvNYyarO9YcFQaJHOuSQF58ju02GMDgqu6sfTPDRqrv2gZKdxGqqOarR8rgc1XkqMlj5qu6i5RMxXLKsngQqgeranYSrxkJUy7RZpPGsXj+BtnYbjO2qzUTLaqoWKdI243ieCugJDh2Rp4rX5IzndduxrBhKw3Hl5haJUYCHGxaQeJtcHkt8OSz2zz45fTR2PzXozoKrN/Cy3jHNIP7t1w+q874lS9VI5vI2Xc/8AZ4kJpakcBKw+pZn9AuqOSzXTrSIiuoIiICIiAiIgIiINS6VaTrMIqv2sEn9jg77Lh3R1T7z5n8rN+69K4jRCeGSJ3dkY5h8nAj7rgexWFOp/aY3CzmTlh/pFlz8//Lfg9s5DSgG6oV+LRQ99zWnkTn8FPidS5rLR26xx3W30HNx8lgqzZsPY0SEFwJJfq51+a4pJfbum/pnqfEGPyGdsjzHmNQrinkBdZYeko2t3c3EsJdvE5knXePHTisphrC57n8CclSyb6X112yFXFdhA1tktZqJHGw0vr4LaZAsPXURabt7v0SmF+mu1ramKe0RMjC24tkd4jifA8Fs2GYnNGG9c3eFhdw1BOotxVOkeRyV8W72pV7nL9aV8dXvtkRVtdYtKrsddWNNHZZCGNTLazs0qPjuFgK3DA4/JbQyNW/swLj5LXxU247JsLUVlTIWgMj3iA5/EDK4HLxXYuhvZmShpZmSWLnTZEaOaGNAI+JUssDWxuAGeXw4ratk2WpW+ZWvFlfLVZ82MmO4zCIi6nIIiICIiAiIgIiIC5XjFF1ddVZd+QP8A7mNXVFqe29ABuyjU9g+OpB+qw58d4/ptw5ay/bRpohfRWxgBPFZQsuhiAF15+nfjWLkj/KBa6y1HDutCxNJPvzkAZDU/RZ6IK2EWy66Q3VSmiVzNEeCs6txY2+qnKKztQFFmrmCl5pSzhwBGiv2NBUY4ymVqEcau4m6KgGq4gzWkZ1dgKxr5ixj3NFyBl/Kvbq1rHAMdfiLfFaZelcfa1piXttq4jXmVv+H0vVRMZ+loHrx+a0bZqImZlwR2gB6Z/ZdBWnx51tn8m9+IiIulyCIiAiIgIiICIiAsBtpHem8nt+4WfWM2lh3qWTwAd8DdUzm8athdZRz1iln0Pkile/Jeda9HFr1DiPVmS+pOWWVxzWZo8WL2g2z8Mwrb2MDhnqpoyGeCrNxrlrK9L2R7pB33N921/W6NYdHG/wDriraGbO/NXccrTxF1b2rZYs3wmJ283Np7zeXiFk6WouFRcbFQ6qxu3Q6j7qPSLfJlGvurmJY6J6v4CtMazsXQVCdgJFxexurkNVvUlXvpWMls5Sl0pedGg/E5D5XW0K2w5oETN0WBaD6kXVyuvDHxjjzy8rsREV1BERAREQEREBERAVOeLfa5p0cCPiLKoiDlc8RY4tOrSQfQ2VuVsO1+H9XNvDuyZ/1DUfdYBoXmZ46uno4Zbm1liVT1TN6xNuQufgsJDjW/pFI791rC/qtinZvKiyjA0NgoljfGyMXFUycIyPMhV+plI7Zb4AA3Hqsj1AHNXkLRy+KncXvJPqMPDhrx2i91+DeFllqGTeFjqqrmqk3J6z+2Vy8l4BZXtNqFZuKvaRa4+2VXzyrSqVYuuVSmF1pl3FY23B3Xgj923wyV6rDAzenZYg5HTPiVfrsx9RxZe6IiKyoiIgIiICIiAiIgIiIMfjmFiohLfzDNp5OH+rLmr2lri1wsRcEeI1XWlqm2Oz2+DPGO23N4H5gOPmFzc/HueUdHDyauq0prrGx9PFVArfrr6quxy4Y7NpgFWjUjVMx9lbSbVRQDbKHXBSPlvooqq5BV3DIsawq7icmNRWQiddRrJmxRPlfkxjS4+gUaGLePgNf4WgdLe1elHEeRltwGrWfcrs48d91hnlrqMl0LbbWe6klNmyOdJDc6OcSXR+uo8b812VeQqaqMZDmkhwIIIyIIzBBXoDo26SG4gwQzENqmjyEoH5m/u5j1XRHNl+W+oiKyoiIgIiICIiAiIgIiICgQoog5dtPg3UTuAHZd2m+R4ehWHDiNF0vbDDOtg3h3o+1/T+Yff0XPTGvM5cPDLp38WflikZVH9JUetceCWUQVntqiGnip2nkoNaSqrI7Konar7D6UynLJo1P8KfD8GMmb8m8uJ/gLMVlVHSwue8hkcbST4AfddXFw/eTDPk11GF2x2lZhtKXCxkddsTObv1HwGq4BPUuke57yXOcS5xPEnMlZPazaZ9fUulfk3RjeDGDQefErDLsctT76ucMxR9PNHLGS18bg4Ecwb/5KzupQVI9L0/TFhrg285BIF7xvyPHgr2LpRw13/dMHmHj7Ly80qYOTaNR67wzHIKkXgmjk9xwJHmNQr5ePqOukheHxvcx4zDmkgj1C3ii6bMQjADnRyAC3bjFz5uaQp2aeiUXI8D6fGOIbVwFlz34TvAebHZ/AqCbRp11ERSgREQEREBFr+0+3dJhw/HlG/bKJnblP9A08zYLk+0PTxUTEtpI2wMz7brPkI527rfmo2nTe+kHbDqaqkoo+0+d4dKBqIswB6nPyaVhZY91xB4Fah0aGSuxCarqHmR8bAN52Z3n9keVmg6LpOIYf1gu3J405HwK5+XDyb8eXiwoYpxEraon6o2f2TyP25rI4fCZWhw7p48/JckwtunTvU2t9zkszhWE/meM+A5K5pcPA4K/0XVhwzHuufPk31AuAC4x0p7a+0P8AZoT+FGe2R+d44eQ+q2/pJ2t9lgMcZ/Fku0eA4lcPcb+a3YoIoBCpQgUcMlFQcckEwKmClAUUSnul1LdLoJ2HMKKkZqPMIiHslERWVEUskgaCXEAAXJJsABxJ4Lme2XTXDT70dGBPLmDIb9S0+B1kPll4qNp06Bi+Nw0kZkqJGxsHFx18GjUnwC4vtr03yzb0VCDDHmOtP/Fd7v6B8/Jc9x3aGetkMlRI6R/C+jRya3Ro8linOUbT6VJJXPcXOJcSbkkklx8ScyoHIKcKhUOUDqnQwQ2mqnnIdY25PJrCStnO1bZGuMd2xg7olcO8RrujktZ2IaIMIbznfK53p2R8le4XTBobDYvJ3ntuMmE5581bDHdMrqKlRIZXbrmvc8XLXaMJtzW17I1PXUzC4WewljhyLT/CwwopC0Nc4B+o4BxCtOjvGG+11EO/v7/b8N9mTren0WmeM0pjldug2srLFK5sMbnuIAAJueAHFXsjrBch6Vtqt7/dmHXN9uXBvrqsGjR9pccdWVD5DfdvZg5NGnx1WJUSoKyBQPgoqCCkQ465KdkVlM59lFoQRUFFQQFFQUUEW6jzCI3UeaIPZSwe1+18OGU5mmNyeyyMd6R/6W/c8FmnvABJNgBcnkBqvL/SDtacSr3yA/gx3ZCOG4D3rc3a/BTURU2s6QqvESRK/ciJyhZkwDhvcXnxK1VzlFxVJyqlGygpiclBgUic6KFLDvvsoSlZDZxl5c+Ki9RM7re9n2k0bI/0yOA/qsVse86PdYNHWaC0Zs5G/ELHYPR3jewHdJsb20vkszQxl0RDSS9otvO1JHFbcU1N1nyXd1GOkoutkj6wvdNCbndJaxzb5X5HRWmCYYYKoz2DSHE2GljqFmsObuneLt98v/ELe61zBb0JGXorupaE5Mr6ThF1tXj7aenfITkG38ye60eZXnutq3SyOe83c4lx9VtvSPtB1sogYexD3uTpP8hl8Vpl1jFwqCIpQKVzrKJKptFzdBMxt8yp1FQQEREBERAvmPNFCPM+v3RSPS3S/tB7JhkgabSTnqW8wHd8/wBoPxXmyIWHnmurf7QWK71RBADkxheR+6Q2HyauVuUIQKlsprKUaokeVMwKTiqnBBSkzWx7OYY7rAVgKVt5G+d10/Z6laA1ztFW92RadTbOxR9x7HWYBYi2bjpdX++5ti0gD81/urKmDmPc15G649ho4BXT47hzXEbrvj6Ls9OZYRvZTzGNgcRLeXeJu3evmAqe1GOikp3yfnPYjHN54+QGas2Ylv1DYbFoh3jc8W2yK0PbPH/aqjsn8KO7WeP6nepXPyd5NsesWBe4kkk3JNyTqScyVKiKqREsqcjuAQQJ3jbgqoFkjZZRKIQRERIiIgKV5UykOZ8kE8Ytb0RRZqPNEQ2/pYrutxifO4Y4MHhuNAI+N1qWqvMar/aKueY/9SR7/wC5xP0Vq0IlAqUcVElQagAKL0aFCQoJqM9sLqmz7S+J1hdwHZH7uC5jh0NyF1HAA6OnY5oBJdmToG8zyU4TeSMrrFmKN5c0bxa6VuTrcDy81Ji1QGxlxHaYLho1v4qZgDDvMG8HneLr3F/BYHaDGGwvubkEEm2gC6WLV8c2kJ6wtuHyMDPFrb3cfXRaoq1bUmSRzz+Yk+Q4BUFzX22noRFB7rKBB77eahExQY2+ZVVAJUERAREQERESgVLHzSQ5KZoyRC7wykM08UbRd0kkcY83vDfuoLofQjsg6oq/a3t/Bpu6To6YiwA57oNz4lqKRzVnHxKqFTM4+8fqovUJUHKKmKmKCQKm9VwpOI8x9UGTp4d0tHE7rR5ldTpKYdV1WjXMF3aWyAt5rnUX+Ij977LoWI9yH32rXijPkqm2pG4+FrXN3AWhzuXNaDtFi/4fs7bmziXOPEA5Acs1vW0mrPeH1XN9pf8AFS+99lbO9IxnbE3UFUKLBqpkql3iq0uiixShKAiqKCCmiqIoEiKohRKmoKqVBBQ3S5zWi5JOQGZPkBmV0TYrodqq1zX1DXU1PqS8WleOTGHMe875rZehHvn3B9QuzqULPCcJipIWQwtDI2CzWj5kniScyeN0V4il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data:image/jpeg;base64,/9j/4AAQSkZJRgABAQAAAQABAAD/2wCEAAkGBhQQEBQUEhQVFBIUFRQUFxUUFRQUFRUUFBUVFBQVFBQXHCYeFxklGRQVHy8gIycpLCwsFR4xNTAqNSYrLCkBCQoKDgwOGg8PFykcHxwpLCksKSksKSkpLCksLCwsKSksKSwsLCwpLCwpKSkpKSwpKSwpLCwsLCkpLCwsLCwsLP/AABEIAPkAyAMBIgACEQEDEQH/xAAcAAEAAAcBAAAAAAAAAAAAAAAAAQIDBAUGBwj/xABBEAABAwIDBAcGBQIDCQEAAAABAAIDBBEFITEGEkFRBxMiMmFxgRRykaGxwSNCUmLRgpI04fAIJDM1Q0RTorIV/8QAGQEBAAMBAQAAAAAAAAAAAAAAAAECAwQF/8QAIxEBAQACAgICAgMBAAAAAAAAAAECEQMhEjEEQVFxE0JhMv/aAAwDAQACEQMRAD8A7iiIgIiICIiAiLn23HS9BQl0UFp6gZEA/hsP7nDU+A+Si3SZNt/e8AXJAA4nILXsU6RKCnuH1LC4flZeQ/8ArdeeMf29q61xM0zt3gxp3WDyaPusF1pVfKreMeg6rpwommzGTP8AENDR8yrM9PVN/wCCX4tXChOUEvNRup1He4eniiPejnb47rT9CsxQ9LeHSm3XFh/exzfnay80OkUY6o3yyCndNR68oMYhnF4ZY5OPYcCfhqrxeRafEHAghxa4aOaS1wt4hdA2f6Xaql3Wyn2iPLJ57YH7ZP5Ty/KPH8O9IsLs5tfT17bwv7YALo3WD2+nEeIWaV97UEREBERAREQEREBERAREQERaf0o7Xf8A51C4sNp5bxxcwSO0/wBB8yEpO2m9LPSmWF9HRus4XbNM05g8Y4zz5n0XFXPz5lJpiSSTcnidSTqr7DMEdMRyWWVk7rbHG5dRjweSuoKFz9GkrcKHZANGYWdp8HA0C5svkT6dOPx5/aufs2eld4KaTZtwGufkulNw0clO3DhyWf8APk0/i43KX4a9ozB+CtHQFvBdgfhLSMwFZybOsv3R8FefIv3FbwY31XLusDeFyfkqgjNgSTnwWz7UYOxvdb2vDlz8FqIuF0YZ+c25uTDwq/w7GZKeVr4nFr2G7XDIg/wvRHR70gMxKPcfutqWC7mg5Pb+tg+o4LzcYsr6K5wjGXUk8c0JtJG64J482nwIuPVXnTO9vXSLH4BjLKyminj7srA63I8WnxBuPRZBaMxERAREQEREBERAREQF5z6acfNTiLowexTjqwP3avPxNvReh6qcRxvedGtc4+TQT9l5AxWuM0z3nN0j3PPiXuJH1VMl8VzgeEOnfa3ZC6PheENiaAAqGy+ECCFoI7RFz6rONC87lz8r/jv454zSAhVZrFKFUAWcXRDQoqO6o9Up0hBSuap91TBENQ2kpSQ7dFr6uOZt4fwucvG6865H/Xqu21VIHgrk20OEPhlNxbeJI8l0cGWrpTmnljv8LBw3hpYffxKtXa2+KuWx5E8ArZ2R+q63HXcOgjadvUvo5HAPDt+Jp/M1wu8N8QRe3iuuLx1RVz4pGPjcWvad4EagjQr1TsVtB7fQwznvObZ9v1tO675i/qrSq2M4iIrKiIiAiIgIiICIiDW+kfEOowuqeDY9UWDzfZn3XmPB6brKqJvAvb8BmvRHTP8A8om96L/7C4RsdBvVoP6QSseS6lv+NuObsdNaLKsxvNYyarO9YcFQaJHOuSQF58ju02GMDgqu6sfTPDRqrv2gZKdxGqqOarR8rgc1XkqMlj5qu6i5RMxXLKsngQqgeranYSrxkJUy7RZpPGsXj+BtnYbjO2qzUTLaqoWKdI243ieCugJDh2Rp4rX5IzndduxrBhKw3Hl5haJUYCHGxaQeJtcHkt8OSz2zz45fTR2PzXozoKrN/Cy3jHNIP7t1w+q874lS9VI5vI2Xc/8AZ4kJpakcBKw+pZn9AuqOSzXTrSIiuoIiICIiAiIgIiINS6VaTrMIqv2sEn9jg77Lh3R1T7z5n8rN+69K4jRCeGSJ3dkY5h8nAj7rgexWFOp/aY3CzmTlh/pFlz8//Lfg9s5DSgG6oV+LRQ99zWnkTn8FPidS5rLR26xx3W30HNx8lgqzZsPY0SEFwJJfq51+a4pJfbum/pnqfEGPyGdsjzHmNQrinkBdZYeko2t3c3EsJdvE5knXePHTisphrC57n8CclSyb6X112yFXFdhA1tktZqJHGw0vr4LaZAsPXURabt7v0SmF+mu1ramKe0RMjC24tkd4jifA8Fs2GYnNGG9c3eFhdw1BOotxVOkeRyV8W72pV7nL9aV8dXvtkRVtdYtKrsddWNNHZZCGNTLazs0qPjuFgK3DA4/JbQyNW/swLj5LXxU247JsLUVlTIWgMj3iA5/EDK4HLxXYuhvZmShpZmSWLnTZEaOaGNAI+JUssDWxuAGeXw4ratk2WpW+ZWvFlfLVZ82MmO4zCIi6nIIiICIiAiIgIiIC5XjFF1ddVZd+QP8A7mNXVFqe29ABuyjU9g+OpB+qw58d4/ptw5ay/bRpohfRWxgBPFZQsuhiAF15+nfjWLkj/KBa6y1HDutCxNJPvzkAZDU/RZ6IK2EWy66Q3VSmiVzNEeCs6txY2+qnKKztQFFmrmCl5pSzhwBGiv2NBUY4ymVqEcau4m6KgGq4gzWkZ1dgKxr5ixj3NFyBl/Kvbq1rHAMdfiLfFaZelcfa1piXttq4jXmVv+H0vVRMZ+loHrx+a0bZqImZlwR2gB6Z/ZdBWnx51tn8m9+IiIulyCIiAiIgIiICIiAsBtpHem8nt+4WfWM2lh3qWTwAd8DdUzm8athdZRz1iln0Pkile/Jeda9HFr1DiPVmS+pOWWVxzWZo8WL2g2z8Mwrb2MDhnqpoyGeCrNxrlrK9L2R7pB33N921/W6NYdHG/wDriraGbO/NXccrTxF1b2rZYs3wmJ283Np7zeXiFk6WouFRcbFQ6qxu3Q6j7qPSLfJlGvurmJY6J6v4CtMazsXQVCdgJFxexurkNVvUlXvpWMls5Sl0pedGg/E5D5XW0K2w5oETN0WBaD6kXVyuvDHxjjzy8rsREV1BERAREQEREBERAVOeLfa5p0cCPiLKoiDlc8RY4tOrSQfQ2VuVsO1+H9XNvDuyZ/1DUfdYBoXmZ46uno4Zbm1liVT1TN6xNuQufgsJDjW/pFI791rC/qtinZvKiyjA0NgoljfGyMXFUycIyPMhV+plI7Zb4AA3Hqsj1AHNXkLRy+KncXvJPqMPDhrx2i91+DeFllqGTeFjqqrmqk3J6z+2Vy8l4BZXtNqFZuKvaRa4+2VXzyrSqVYuuVSmF1pl3FY23B3Xgj923wyV6rDAzenZYg5HTPiVfrsx9RxZe6IiKyoiIgIiICIiAiIgIiIMfjmFiohLfzDNp5OH+rLmr2lri1wsRcEeI1XWlqm2Oz2+DPGO23N4H5gOPmFzc/HueUdHDyauq0prrGx9PFVArfrr6quxy4Y7NpgFWjUjVMx9lbSbVRQDbKHXBSPlvooqq5BV3DIsawq7icmNRWQiddRrJmxRPlfkxjS4+gUaGLePgNf4WgdLe1elHEeRltwGrWfcrs48d91hnlrqMl0LbbWe6klNmyOdJDc6OcSXR+uo8b812VeQqaqMZDmkhwIIIyIIzBBXoDo26SG4gwQzENqmjyEoH5m/u5j1XRHNl+W+oiKyoiIgIiICIiAiIgIiICgQoog5dtPg3UTuAHZd2m+R4ehWHDiNF0vbDDOtg3h3o+1/T+Yff0XPTGvM5cPDLp38WflikZVH9JUetceCWUQVntqiGnip2nkoNaSqrI7Konar7D6UynLJo1P8KfD8GMmb8m8uJ/gLMVlVHSwue8hkcbST4AfddXFw/eTDPk11GF2x2lZhtKXCxkddsTObv1HwGq4BPUuke57yXOcS5xPEnMlZPazaZ9fUulfk3RjeDGDQefErDLsctT76ucMxR9PNHLGS18bg4Ecwb/5KzupQVI9L0/TFhrg285BIF7xvyPHgr2LpRw13/dMHmHj7Ly80qYOTaNR67wzHIKkXgmjk9xwJHmNQr5ePqOukheHxvcx4zDmkgj1C3ii6bMQjADnRyAC3bjFz5uaQp2aeiUXI8D6fGOIbVwFlz34TvAebHZ/AqCbRp11ERSgREQEREBFr+0+3dJhw/HlG/bKJnblP9A08zYLk+0PTxUTEtpI2wMz7brPkI527rfmo2nTe+kHbDqaqkoo+0+d4dKBqIswB6nPyaVhZY91xB4Fah0aGSuxCarqHmR8bAN52Z3n9keVmg6LpOIYf1gu3J405HwK5+XDyb8eXiwoYpxEraon6o2f2TyP25rI4fCZWhw7p48/JckwtunTvU2t9zkszhWE/meM+A5K5pcPA4K/0XVhwzHuufPk31AuAC4x0p7a+0P8AZoT+FGe2R+d44eQ+q2/pJ2t9lgMcZ/Fku0eA4lcPcb+a3YoIoBCpQgUcMlFQcckEwKmClAUUSnul1LdLoJ2HMKKkZqPMIiHslERWVEUskgaCXEAAXJJsABxJ4Lme2XTXDT70dGBPLmDIb9S0+B1kPll4qNp06Bi+Nw0kZkqJGxsHFx18GjUnwC4vtr03yzb0VCDDHmOtP/Fd7v6B8/Jc9x3aGetkMlRI6R/C+jRya3Ro8linOUbT6VJJXPcXOJcSbkkklx8ScyoHIKcKhUOUDqnQwQ2mqnnIdY25PJrCStnO1bZGuMd2xg7olcO8RrujktZ2IaIMIbznfK53p2R8le4XTBobDYvJ3ntuMmE5581bDHdMrqKlRIZXbrmvc8XLXaMJtzW17I1PXUzC4WewljhyLT/CwwopC0Nc4B+o4BxCtOjvGG+11EO/v7/b8N9mTren0WmeM0pjldug2srLFK5sMbnuIAAJueAHFXsjrBch6Vtqt7/dmHXN9uXBvrqsGjR9pccdWVD5DfdvZg5NGnx1WJUSoKyBQPgoqCCkQ465KdkVlM59lFoQRUFFQQFFQUUEW6jzCI3UeaIPZSwe1+18OGU5mmNyeyyMd6R/6W/c8FmnvABJNgBcnkBqvL/SDtacSr3yA/gx3ZCOG4D3rc3a/BTURU2s6QqvESRK/ciJyhZkwDhvcXnxK1VzlFxVJyqlGygpiclBgUic6KFLDvvsoSlZDZxl5c+Ki9RM7re9n2k0bI/0yOA/qsVse86PdYNHWaC0Zs5G/ELHYPR3jewHdJsb20vkszQxl0RDSS9otvO1JHFbcU1N1nyXd1GOkoutkj6wvdNCbndJaxzb5X5HRWmCYYYKoz2DSHE2GljqFmsObuneLt98v/ELe61zBb0JGXorupaE5Mr6ThF1tXj7aenfITkG38ye60eZXnutq3SyOe83c4lx9VtvSPtB1sogYexD3uTpP8hl8Vpl1jFwqCIpQKVzrKJKptFzdBMxt8yp1FQQEREBERAvmPNFCPM+v3RSPS3S/tB7JhkgabSTnqW8wHd8/wBoPxXmyIWHnmurf7QWK71RBADkxheR+6Q2HyauVuUIQKlsprKUaokeVMwKTiqnBBSkzWx7OYY7rAVgKVt5G+d10/Z6laA1ztFW92RadTbOxR9x7HWYBYi2bjpdX++5ti0gD81/urKmDmPc15G649ho4BXT47hzXEbrvj6Ls9OZYRvZTzGNgcRLeXeJu3evmAqe1GOikp3yfnPYjHN54+QGas2Ylv1DYbFoh3jc8W2yK0PbPH/aqjsn8KO7WeP6nepXPyd5NsesWBe4kkk3JNyTqScyVKiKqREsqcjuAQQJ3jbgqoFkjZZRKIQRERIiIgKV5UykOZ8kE8Ytb0RRZqPNEQ2/pYrutxifO4Y4MHhuNAI+N1qWqvMar/aKueY/9SR7/wC5xP0Vq0IlAqUcVElQagAKL0aFCQoJqM9sLqmz7S+J1hdwHZH7uC5jh0NyF1HAA6OnY5oBJdmToG8zyU4TeSMrrFmKN5c0bxa6VuTrcDy81Ji1QGxlxHaYLho1v4qZgDDvMG8HneLr3F/BYHaDGGwvubkEEm2gC6WLV8c2kJ6wtuHyMDPFrb3cfXRaoq1bUmSRzz+Yk+Q4BUFzX22noRFB7rKBB77eahExQY2+ZVVAJUERAREQERESgVLHzSQ5KZoyRC7wykM08UbRd0kkcY83vDfuoLofQjsg6oq/a3t/Bpu6To6YiwA57oNz4lqKRzVnHxKqFTM4+8fqovUJUHKKmKmKCQKm9VwpOI8x9UGTp4d0tHE7rR5ldTpKYdV1WjXMF3aWyAt5rnUX+Ij977LoWI9yH32rXijPkqm2pG4+FrXN3AWhzuXNaDtFi/4fs7bmziXOPEA5Acs1vW0mrPeH1XN9pf8AFS+99lbO9IxnbE3UFUKLBqpkql3iq0uiixShKAiqKCCmiqIoEiKohRKmoKqVBBQ3S5zWi5JOQGZPkBmV0TYrodqq1zX1DXU1PqS8WleOTGHMe875rZehHvn3B9QuzqULPCcJipIWQwtDI2CzWj5kniScyeN0V4il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4" name="AutoShape 6" descr="data:image/jpeg;base64,/9j/4AAQSkZJRgABAQAAAQABAAD/2wCEAAkGBhQQEBQUEhQVFBIUFRQUFxUUFRQUFRUUFBUVFBQVFBQXHCYeFxklGRQVHy8gIycpLCwsFR4xNTAqNSYrLCkBCQoKDgwOGg8PFykcHxwpLCksKSksKSkpLCksLCwsKSksKSwsLCwpLCwpKSkpKSwpKSwpLCwsLCkpLCwsLCwsLP/AABEIAPkAyAMBIgACEQEDEQH/xAAcAAEAAAcBAAAAAAAAAAAAAAAAAQIDBAUGBwj/xABBEAABAwIDBAcGBQIDCQEAAAABAAIDBBEFITEGEkFRBxMiMmFxgRRykaGxwSNCUmLRgpI04fAIJDM1Q0RTorIV/8QAGQEBAAMBAQAAAAAAAAAAAAAAAAECAwQF/8QAIxEBAQACAgICAgMBAAAAAAAAAAECEQMhEjEEQVFxE0JhMv/aAAwDAQACEQMRAD8A7iiIgIiICIiAiLn23HS9BQl0UFp6gZEA/hsP7nDU+A+Si3SZNt/e8AXJAA4nILXsU6RKCnuH1LC4flZeQ/8ArdeeMf29q61xM0zt3gxp3WDyaPusF1pVfKreMeg6rpwommzGTP8AENDR8yrM9PVN/wCCX4tXChOUEvNRup1He4eniiPejnb47rT9CsxQ9LeHSm3XFh/exzfnay80OkUY6o3yyCndNR68oMYhnF4ZY5OPYcCfhqrxeRafEHAghxa4aOaS1wt4hdA2f6Xaql3Wyn2iPLJ57YH7ZP5Ty/KPH8O9IsLs5tfT17bwv7YALo3WD2+nEeIWaV97UEREBERAREQEREBERAREQERaf0o7Xf8A51C4sNp5bxxcwSO0/wBB8yEpO2m9LPSmWF9HRus4XbNM05g8Y4zz5n0XFXPz5lJpiSSTcnidSTqr7DMEdMRyWWVk7rbHG5dRjweSuoKFz9GkrcKHZANGYWdp8HA0C5svkT6dOPx5/aufs2eld4KaTZtwGufkulNw0clO3DhyWf8APk0/i43KX4a9ozB+CtHQFvBdgfhLSMwFZybOsv3R8FefIv3FbwY31XLusDeFyfkqgjNgSTnwWz7UYOxvdb2vDlz8FqIuF0YZ+c25uTDwq/w7GZKeVr4nFr2G7XDIg/wvRHR70gMxKPcfutqWC7mg5Pb+tg+o4LzcYsr6K5wjGXUk8c0JtJG64J482nwIuPVXnTO9vXSLH4BjLKyminj7srA63I8WnxBuPRZBaMxERAREQEREBERAREQF5z6acfNTiLowexTjqwP3avPxNvReh6qcRxvedGtc4+TQT9l5AxWuM0z3nN0j3PPiXuJH1VMl8VzgeEOnfa3ZC6PheENiaAAqGy+ECCFoI7RFz6rONC87lz8r/jv454zSAhVZrFKFUAWcXRDQoqO6o9Up0hBSuap91TBENQ2kpSQ7dFr6uOZt4fwucvG6865H/Xqu21VIHgrk20OEPhlNxbeJI8l0cGWrpTmnljv8LBw3hpYffxKtXa2+KuWx5E8ArZ2R+q63HXcOgjadvUvo5HAPDt+Jp/M1wu8N8QRe3iuuLx1RVz4pGPjcWvad4EagjQr1TsVtB7fQwznvObZ9v1tO675i/qrSq2M4iIrKiIiAiIgIiICIiDW+kfEOowuqeDY9UWDzfZn3XmPB6brKqJvAvb8BmvRHTP8A8om96L/7C4RsdBvVoP6QSseS6lv+NuObsdNaLKsxvNYyarO9YcFQaJHOuSQF58ju02GMDgqu6sfTPDRqrv2gZKdxGqqOarR8rgc1XkqMlj5qu6i5RMxXLKsngQqgeranYSrxkJUy7RZpPGsXj+BtnYbjO2qzUTLaqoWKdI243ieCugJDh2Rp4rX5IzndduxrBhKw3Hl5haJUYCHGxaQeJtcHkt8OSz2zz45fTR2PzXozoKrN/Cy3jHNIP7t1w+q874lS9VI5vI2Xc/8AZ4kJpakcBKw+pZn9AuqOSzXTrSIiuoIiICIiAiIgIiINS6VaTrMIqv2sEn9jg77Lh3R1T7z5n8rN+69K4jRCeGSJ3dkY5h8nAj7rgexWFOp/aY3CzmTlh/pFlz8//Lfg9s5DSgG6oV+LRQ99zWnkTn8FPidS5rLR26xx3W30HNx8lgqzZsPY0SEFwJJfq51+a4pJfbum/pnqfEGPyGdsjzHmNQrinkBdZYeko2t3c3EsJdvE5knXePHTisphrC57n8CclSyb6X112yFXFdhA1tktZqJHGw0vr4LaZAsPXURabt7v0SmF+mu1ramKe0RMjC24tkd4jifA8Fs2GYnNGG9c3eFhdw1BOotxVOkeRyV8W72pV7nL9aV8dXvtkRVtdYtKrsddWNNHZZCGNTLazs0qPjuFgK3DA4/JbQyNW/swLj5LXxU247JsLUVlTIWgMj3iA5/EDK4HLxXYuhvZmShpZmSWLnTZEaOaGNAI+JUssDWxuAGeXw4ratk2WpW+ZWvFlfLVZ82MmO4zCIi6nIIiICIiAiIgIiIC5XjFF1ddVZd+QP8A7mNXVFqe29ABuyjU9g+OpB+qw58d4/ptw5ay/bRpohfRWxgBPFZQsuhiAF15+nfjWLkj/KBa6y1HDutCxNJPvzkAZDU/RZ6IK2EWy66Q3VSmiVzNEeCs6txY2+qnKKztQFFmrmCl5pSzhwBGiv2NBUY4ymVqEcau4m6KgGq4gzWkZ1dgKxr5ixj3NFyBl/Kvbq1rHAMdfiLfFaZelcfa1piXttq4jXmVv+H0vVRMZ+loHrx+a0bZqImZlwR2gB6Z/ZdBWnx51tn8m9+IiIulyCIiAiIgIiICIiAsBtpHem8nt+4WfWM2lh3qWTwAd8DdUzm8athdZRz1iln0Pkile/Jeda9HFr1DiPVmS+pOWWVxzWZo8WL2g2z8Mwrb2MDhnqpoyGeCrNxrlrK9L2R7pB33N921/W6NYdHG/wDriraGbO/NXccrTxF1b2rZYs3wmJ283Np7zeXiFk6WouFRcbFQ6qxu3Q6j7qPSLfJlGvurmJY6J6v4CtMazsXQVCdgJFxexurkNVvUlXvpWMls5Sl0pedGg/E5D5XW0K2w5oETN0WBaD6kXVyuvDHxjjzy8rsREV1BERAREQEREBERAVOeLfa5p0cCPiLKoiDlc8RY4tOrSQfQ2VuVsO1+H9XNvDuyZ/1DUfdYBoXmZ46uno4Zbm1liVT1TN6xNuQufgsJDjW/pFI791rC/qtinZvKiyjA0NgoljfGyMXFUycIyPMhV+plI7Zb4AA3Hqsj1AHNXkLRy+KncXvJPqMPDhrx2i91+DeFllqGTeFjqqrmqk3J6z+2Vy8l4BZXtNqFZuKvaRa4+2VXzyrSqVYuuVSmF1pl3FY23B3Xgj923wyV6rDAzenZYg5HTPiVfrsx9RxZe6IiKyoiIgIiICIiAiIgIiIMfjmFiohLfzDNp5OH+rLmr2lri1wsRcEeI1XWlqm2Oz2+DPGO23N4H5gOPmFzc/HueUdHDyauq0prrGx9PFVArfrr6quxy4Y7NpgFWjUjVMx9lbSbVRQDbKHXBSPlvooqq5BV3DIsawq7icmNRWQiddRrJmxRPlfkxjS4+gUaGLePgNf4WgdLe1elHEeRltwGrWfcrs48d91hnlrqMl0LbbWe6klNmyOdJDc6OcSXR+uo8b812VeQqaqMZDmkhwIIIyIIzBBXoDo26SG4gwQzENqmjyEoH5m/u5j1XRHNl+W+oiKyoiIgIiICIiAiIgIiICgQoog5dtPg3UTuAHZd2m+R4ehWHDiNF0vbDDOtg3h3o+1/T+Yff0XPTGvM5cPDLp38WflikZVH9JUetceCWUQVntqiGnip2nkoNaSqrI7Konar7D6UynLJo1P8KfD8GMmb8m8uJ/gLMVlVHSwue8hkcbST4AfddXFw/eTDPk11GF2x2lZhtKXCxkddsTObv1HwGq4BPUuke57yXOcS5xPEnMlZPazaZ9fUulfk3RjeDGDQefErDLsctT76ucMxR9PNHLGS18bg4Ecwb/5KzupQVI9L0/TFhrg285BIF7xvyPHgr2LpRw13/dMHmHj7Ly80qYOTaNR67wzHIKkXgmjk9xwJHmNQr5ePqOukheHxvcx4zDmkgj1C3ii6bMQjADnRyAC3bjFz5uaQp2aeiUXI8D6fGOIbVwFlz34TvAebHZ/AqCbRp11ERSgREQEREBFr+0+3dJhw/HlG/bKJnblP9A08zYLk+0PTxUTEtpI2wMz7brPkI527rfmo2nTe+kHbDqaqkoo+0+d4dKBqIswB6nPyaVhZY91xB4Fah0aGSuxCarqHmR8bAN52Z3n9keVmg6LpOIYf1gu3J405HwK5+XDyb8eXiwoYpxEraon6o2f2TyP25rI4fCZWhw7p48/JckwtunTvU2t9zkszhWE/meM+A5K5pcPA4K/0XVhwzHuufPk31AuAC4x0p7a+0P8AZoT+FGe2R+d44eQ+q2/pJ2t9lgMcZ/Fku0eA4lcPcb+a3YoIoBCpQgUcMlFQcckEwKmClAUUSnul1LdLoJ2HMKKkZqPMIiHslERWVEUskgaCXEAAXJJsABxJ4Lme2XTXDT70dGBPLmDIb9S0+B1kPll4qNp06Bi+Nw0kZkqJGxsHFx18GjUnwC4vtr03yzb0VCDDHmOtP/Fd7v6B8/Jc9x3aGetkMlRI6R/C+jRya3Ro8linOUbT6VJJXPcXOJcSbkkklx8ScyoHIKcKhUOUDqnQwQ2mqnnIdY25PJrCStnO1bZGuMd2xg7olcO8RrujktZ2IaIMIbznfK53p2R8le4XTBobDYvJ3ntuMmE5581bDHdMrqKlRIZXbrmvc8XLXaMJtzW17I1PXUzC4WewljhyLT/CwwopC0Nc4B+o4BxCtOjvGG+11EO/v7/b8N9mTren0WmeM0pjldug2srLFK5sMbnuIAAJueAHFXsjrBch6Vtqt7/dmHXN9uXBvrqsGjR9pccdWVD5DfdvZg5NGnx1WJUSoKyBQPgoqCCkQ465KdkVlM59lFoQRUFFQQFFQUUEW6jzCI3UeaIPZSwe1+18OGU5mmNyeyyMd6R/6W/c8FmnvABJNgBcnkBqvL/SDtacSr3yA/gx3ZCOG4D3rc3a/BTURU2s6QqvESRK/ciJyhZkwDhvcXnxK1VzlFxVJyqlGygpiclBgUic6KFLDvvsoSlZDZxl5c+Ki9RM7re9n2k0bI/0yOA/qsVse86PdYNHWaC0Zs5G/ELHYPR3jewHdJsb20vkszQxl0RDSS9otvO1JHFbcU1N1nyXd1GOkoutkj6wvdNCbndJaxzb5X5HRWmCYYYKoz2DSHE2GljqFmsObuneLt98v/ELe61zBb0JGXorupaE5Mr6ThF1tXj7aenfITkG38ye60eZXnutq3SyOe83c4lx9VtvSPtB1sogYexD3uTpP8hl8Vpl1jFwqCIpQKVzrKJKptFzdBMxt8yp1FQQEREBERAvmPNFCPM+v3RSPS3S/tB7JhkgabSTnqW8wHd8/wBoPxXmyIWHnmurf7QWK71RBADkxheR+6Q2HyauVuUIQKlsprKUaokeVMwKTiqnBBSkzWx7OYY7rAVgKVt5G+d10/Z6laA1ztFW92RadTbOxR9x7HWYBYi2bjpdX++5ti0gD81/urKmDmPc15G649ho4BXT47hzXEbrvj6Ls9OZYRvZTzGNgcRLeXeJu3evmAqe1GOikp3yfnPYjHN54+QGas2Ylv1DYbFoh3jc8W2yK0PbPH/aqjsn8KO7WeP6nepXPyd5NsesWBe4kkk3JNyTqScyVKiKqREsqcjuAQQJ3jbgqoFkjZZRKIQRERIiIgKV5UykOZ8kE8Ytb0RRZqPNEQ2/pYrutxifO4Y4MHhuNAI+N1qWqvMar/aKueY/9SR7/wC5xP0Vq0IlAqUcVElQagAKL0aFCQoJqM9sLqmz7S+J1hdwHZH7uC5jh0NyF1HAA6OnY5oBJdmToG8zyU4TeSMrrFmKN5c0bxa6VuTrcDy81Ji1QGxlxHaYLho1v4qZgDDvMG8HneLr3F/BYHaDGGwvubkEEm2gC6WLV8c2kJ6wtuHyMDPFrb3cfXRaoq1bUmSRzz+Yk+Q4BUFzX22noRFB7rKBB77eahExQY2+ZVVAJUERAREQERESgVLHzSQ5KZoyRC7wykM08UbRd0kkcY83vDfuoLofQjsg6oq/a3t/Bpu6To6YiwA57oNz4lqKRzVnHxKqFTM4+8fqovUJUHKKmKmKCQKm9VwpOI8x9UGTp4d0tHE7rR5ldTpKYdV1WjXMF3aWyAt5rnUX+Ij977LoWI9yH32rXijPkqm2pG4+FrXN3AWhzuXNaDtFi/4fs7bmziXOPEA5Acs1vW0mrPeH1XN9pf8AFS+99lbO9IxnbE3UFUKLBqpkql3iq0uiixShKAiqKCCmiqIoEiKohRKmoKqVBBQ3S5zWi5JOQGZPkBmV0TYrodqq1zX1DXU1PqS8WleOTGHMe875rZehHvn3B9QuzqULPCcJipIWQwtDI2CzWj5kniScyeN0V4ilD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2" name="AutoShape 14" descr="http://www.sepo.go.th/images/stories/pantip-v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4" name="AutoShape 16" descr="http://www.sepo.go.th/images/stories/pantip-v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66" name="AutoShape 18" descr="http://www.sepo.go.th/images/stories/pantip-v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4714876" y="1571612"/>
            <a:ext cx="4143404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24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สัดส่วนประเภทบุคลากรของ สคร.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 rot="10800000">
            <a:off x="5143504" y="2000240"/>
            <a:ext cx="3500462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500034" y="5429264"/>
            <a:ext cx="2572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* </a:t>
            </a:r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ข้อมูล ณ วันที่ ๑ มกราคม ๒๕๕๖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428596" y="2428868"/>
          <a:ext cx="4143404" cy="285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81137"/>
                <a:gridCol w="1562267"/>
              </a:tblGrid>
              <a:tr h="652045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ประเภท</a:t>
                      </a:r>
                      <a:endParaRPr lang="en-US" sz="2000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 (คน)</a:t>
                      </a:r>
                      <a:endParaRPr lang="th-TH" sz="200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562401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ข้าราชการ</a:t>
                      </a:r>
                      <a:endParaRPr lang="en-US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๑๓๘</a:t>
                      </a:r>
                      <a:endParaRPr lang="en-US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38984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พนักงานราชการ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๒๐</a:t>
                      </a:r>
                      <a:endParaRPr lang="en-US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38984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ลูกจ้างประจำ</a:t>
                      </a:r>
                      <a:endParaRPr lang="en-US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</a:t>
                      </a:r>
                      <a:endParaRPr lang="en-US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338984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ลูกจ้างชั่วคราว</a:t>
                      </a:r>
                      <a:endParaRPr lang="en-US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๒๖</a:t>
                      </a:r>
                      <a:endParaRPr lang="en-US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  <a:tr h="545794">
                <a:tc>
                  <a:txBody>
                    <a:bodyPr/>
                    <a:lstStyle/>
                    <a:p>
                      <a:pPr algn="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en-US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๑๘๔</a:t>
                      </a:r>
                      <a:endParaRPr lang="en-US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0" name="Chart 19"/>
          <p:cNvGraphicFramePr/>
          <p:nvPr/>
        </p:nvGraphicFramePr>
        <p:xfrm>
          <a:off x="5214942" y="2428868"/>
          <a:ext cx="3643338" cy="30718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643438" y="3357562"/>
            <a:ext cx="1714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    พนักงานราชการ  ๑๑ </a:t>
            </a:r>
            <a:r>
              <a:rPr lang="en-US" sz="14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th-TH" sz="14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 rot="16200000" flipH="1">
            <a:off x="6536545" y="2964653"/>
            <a:ext cx="214314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143504" y="2928934"/>
            <a:ext cx="7858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 smtClean="0">
                <a:latin typeface="TH SarabunPSK" pitchFamily="34" charset="-34"/>
                <a:cs typeface="TH SarabunPSK" pitchFamily="34" charset="-34"/>
              </a:rPr>
              <a:t>ลูกจ้างประจำ</a:t>
            </a:r>
            <a:endParaRPr lang="th-TH" sz="12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5786446" y="3143248"/>
            <a:ext cx="214314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IT๙" pitchFamily="34" charset="-34"/>
              <a:ea typeface="+mj-ea"/>
              <a:cs typeface="TH SarabunIT๙" pitchFamily="34" charset="-34"/>
            </a:endParaRPr>
          </a:p>
        </p:txBody>
      </p:sp>
      <p:pic>
        <p:nvPicPr>
          <p:cNvPr id="6" name="Picture 5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428860" y="571481"/>
            <a:ext cx="6572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                    </a:t>
            </a:r>
            <a:r>
              <a:rPr lang="th-TH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ข้าราชการ สคร. (จำแนกตามสายงาน)</a:t>
            </a:r>
          </a:p>
          <a:p>
            <a:endParaRPr lang="th-TH" sz="32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1428728" y="1928802"/>
          <a:ext cx="6286544" cy="3771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4842"/>
                <a:gridCol w="2071702"/>
              </a:tblGrid>
              <a:tr h="406549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ประเภท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จำนวน</a:t>
                      </a:r>
                      <a:r>
                        <a:rPr lang="en-US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dirty="0" smtClean="0">
                          <a:latin typeface="TH SarabunPSK" pitchFamily="34" charset="-34"/>
                          <a:cs typeface="TH SarabunPSK" pitchFamily="34" charset="-34"/>
                        </a:rPr>
                        <a:t>(คน)</a:t>
                      </a:r>
                      <a:endParaRPr lang="th-TH" sz="18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46919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สายงานบริหาร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๓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46919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สายงานอำนวยการ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๗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1745454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สายงานวิชาการ </a:t>
                      </a:r>
                    </a:p>
                    <a:p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- ปฏิบัติการ             ๗๗</a:t>
                      </a:r>
                      <a:r>
                        <a:rPr lang="en-US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คน</a:t>
                      </a:r>
                    </a:p>
                    <a:p>
                      <a:r>
                        <a:rPr lang="th-TH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- ชำนาญการ            ๓๔</a:t>
                      </a:r>
                      <a:r>
                        <a:rPr lang="en-US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คน</a:t>
                      </a:r>
                    </a:p>
                    <a:p>
                      <a:r>
                        <a:rPr lang="th-TH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- ชำนาญการพิเศษ     ๑๒</a:t>
                      </a:r>
                      <a:r>
                        <a:rPr lang="en-US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คน</a:t>
                      </a:r>
                    </a:p>
                    <a:p>
                      <a:r>
                        <a:rPr lang="th-TH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- เชี่ยวชาญ                ๓</a:t>
                      </a:r>
                      <a:r>
                        <a:rPr lang="en-US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คน</a:t>
                      </a:r>
                    </a:p>
                    <a:p>
                      <a:r>
                        <a:rPr lang="th-TH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- ทรงคุณวุฒิ               ๑</a:t>
                      </a:r>
                      <a:r>
                        <a:rPr lang="en-US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คน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๑๒๗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46919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สายงานทั่วไป (ระดับชำนาญงาน)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522017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๑๓๘</a:t>
                      </a:r>
                      <a:endParaRPr lang="th-TH" sz="1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929190" y="1571612"/>
            <a:ext cx="371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สัดส่วนวุฒิการศึกษาของข้าราชการ สคร.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10800000">
            <a:off x="4857752" y="2000240"/>
            <a:ext cx="3929090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IT๙" pitchFamily="34" charset="-34"/>
              <a:ea typeface="+mj-ea"/>
              <a:cs typeface="TH SarabunIT๙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428861" y="571480"/>
            <a:ext cx="65008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dirty="0" smtClean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                 </a:t>
            </a:r>
            <a:r>
              <a:rPr lang="th-TH" sz="2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ข้าราชการ สคร. (จำแนกตามวุฒิการศึกษา)</a:t>
            </a:r>
            <a:endParaRPr lang="th-TH" sz="2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642910" y="2571744"/>
          <a:ext cx="4000528" cy="271464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2645509"/>
                <a:gridCol w="1355019"/>
              </a:tblGrid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วุฒิการศึกษา</a:t>
                      </a:r>
                      <a:endParaRPr lang="th-TH" sz="18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จำนวน (คน)</a:t>
                      </a:r>
                      <a:endParaRPr lang="th-TH" sz="18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16722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ต่ำกว่าปริญญาตรี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ปริญญาตรี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๔๑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ปริญญาโท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๙๔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428628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ปริญญาเอก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583410"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รวม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๑๓๘</a:t>
                      </a:r>
                      <a:endParaRPr lang="th-TH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7" name="Chart 16"/>
          <p:cNvGraphicFramePr/>
          <p:nvPr/>
        </p:nvGraphicFramePr>
        <p:xfrm>
          <a:off x="4929190" y="2571744"/>
          <a:ext cx="3857652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5286380" y="2643182"/>
            <a:ext cx="11737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ปริญญาเอก ๑ </a:t>
            </a:r>
            <a:r>
              <a:rPr lang="en-US" sz="16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86578" y="2643182"/>
            <a:ext cx="13356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ต่ำกว่าปริญญาตรี ๑ </a:t>
            </a:r>
            <a:r>
              <a:rPr lang="en-US" sz="1400" b="1" dirty="0" smtClean="0">
                <a:latin typeface="TH SarabunPSK" pitchFamily="34" charset="-34"/>
                <a:cs typeface="TH SarabunPSK" pitchFamily="34" charset="-34"/>
              </a:rPr>
              <a:t>%</a:t>
            </a:r>
            <a:endParaRPr lang="th-TH" sz="14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357950" y="2928934"/>
            <a:ext cx="357190" cy="2857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rot="5400000">
            <a:off x="6750859" y="2964653"/>
            <a:ext cx="285752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8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                                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เทคโนโลยีในการปฏิบัติงาน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1714488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ระบบงานที่ใช้ภายในองค์กร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 rot="10800000">
            <a:off x="642910" y="2214554"/>
            <a:ext cx="3143272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000628" y="1714488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ระบบงานที่ใช้กับรัฐวิสาหกิจ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rot="10800000">
            <a:off x="4929190" y="2214554"/>
            <a:ext cx="3500462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42910" y="2285992"/>
            <a:ext cx="371477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6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ระบบงานเอกสารอิเล็กทรอนิกส์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(E-Filing)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ระบบสำนักงานอัตโนมัติ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(E-Office)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E-</a:t>
            </a:r>
            <a:r>
              <a:rPr lang="en-US" sz="2000" b="1" dirty="0" err="1" smtClean="0">
                <a:latin typeface="TH SarabunPSK" pitchFamily="34" charset="-34"/>
                <a:cs typeface="TH SarabunPSK" pitchFamily="34" charset="-34"/>
              </a:rPr>
              <a:t>Saraban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Web Site : SEPO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Web Site : KM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ระบบประชุมทางไกล</a:t>
            </a:r>
          </a:p>
          <a:p>
            <a:pPr>
              <a:buFont typeface="Wingdings" pitchFamily="2" charset="2"/>
              <a:buChar char="§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ระบบจัดการผู้ใช้งาน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(Active Directory)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Proxy Server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ระบบจัดเก็บ/รักษา และระบบป้องกัน</a:t>
            </a:r>
            <a:endParaRPr lang="en-US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ระบบทรัพยากรบุคคลของ กพ.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(D-PIS)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ระบบควบคุมการใช้งานระบบเครือข่าย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แบบ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Post Connect NAC 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เป็นต้น 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29190" y="2285992"/>
            <a:ext cx="3929090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700" b="1" dirty="0" smtClean="0">
              <a:solidFill>
                <a:schemeClr val="accent1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ระบบฐานข้อมูลกรรมการรัฐวิสาหกิจ 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(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Director Pool)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ระบบศูนย์ประสานงานและบริการข้อมูล</a:t>
            </a:r>
          </a:p>
          <a:p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   กรรมการรัฐวิสาหกิจ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(MOF Board Center)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GFMIS-SOE</a:t>
            </a:r>
          </a:p>
          <a:p>
            <a:pPr>
              <a:buFont typeface="Wingdings" pitchFamily="2" charset="2"/>
              <a:buChar char="§"/>
            </a:pP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ระบบ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Web Site : GFMIS-SOE</a:t>
            </a:r>
          </a:p>
          <a:p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เป็นต้น</a:t>
            </a:r>
            <a:endParaRPr lang="th-TH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ounded Rectangle 25"/>
          <p:cNvSpPr/>
          <p:nvPr/>
        </p:nvSpPr>
        <p:spPr>
          <a:xfrm>
            <a:off x="4929190" y="5429264"/>
            <a:ext cx="3571900" cy="500066"/>
          </a:xfrm>
          <a:prstGeom prst="roundRect">
            <a:avLst/>
          </a:prstGeom>
          <a:solidFill>
            <a:srgbClr val="99FF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Web site </a:t>
            </a:r>
            <a:r>
              <a:rPr lang="th-TH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สคร.</a:t>
            </a:r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: 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http://www.sepo.go.th </a:t>
            </a:r>
            <a:endParaRPr lang="th-TH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7" name="Title 13"/>
          <p:cNvSpPr txBox="1">
            <a:spLocks/>
          </p:cNvSpPr>
          <p:nvPr/>
        </p:nvSpPr>
        <p:spPr>
          <a:xfrm>
            <a:off x="2428860" y="500042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3200" b="1" kern="0" dirty="0" smtClean="0">
                <a:solidFill>
                  <a:schemeClr val="bg1"/>
                </a:solidFill>
                <a:latin typeface="TH SarabunIT๙" pitchFamily="34" charset="-34"/>
                <a:ea typeface="+mj-ea"/>
                <a:cs typeface="TH SarabunIT๙" pitchFamily="34" charset="-34"/>
              </a:rPr>
              <a:t>                               </a:t>
            </a:r>
            <a:r>
              <a:rPr lang="th-TH" sz="2800" b="1" kern="0" dirty="0" smtClean="0">
                <a:solidFill>
                  <a:schemeClr val="bg1"/>
                </a:solidFill>
                <a:latin typeface="TH SarabunPSK" pitchFamily="34" charset="-34"/>
                <a:ea typeface="+mj-ea"/>
                <a:cs typeface="TH SarabunPSK" pitchFamily="34" charset="-34"/>
              </a:rPr>
              <a:t>อุปกรณ์ในการปฏิบัติงาน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2285984" y="2500306"/>
            <a:ext cx="58579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Wireless LAN, Switch, Router, Server,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อุปกรณ์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Firewall</a:t>
            </a:r>
          </a:p>
          <a:p>
            <a:pPr>
              <a:buFont typeface="Wingdings" pitchFamily="2" charset="2"/>
              <a:buChar char="q"/>
            </a:pPr>
            <a:r>
              <a:rPr lang="en-US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อุปกรณ์สำรองข้อมูล (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San Storage)</a:t>
            </a:r>
          </a:p>
          <a:p>
            <a:pPr>
              <a:buFont typeface="Wingdings" pitchFamily="2" charset="2"/>
              <a:buChar char="q"/>
            </a:pPr>
            <a:r>
              <a:rPr lang="en-US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เครื่องสำรองไฟฟ้า</a:t>
            </a:r>
          </a:p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อุปกรณ์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Tape back up</a:t>
            </a:r>
          </a:p>
          <a:p>
            <a:pPr>
              <a:buFont typeface="Wingdings" pitchFamily="2" charset="2"/>
              <a:buChar char="q"/>
            </a:pPr>
            <a:r>
              <a:rPr lang="en-US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PC, Laptop (Notebook), Fax, Scanner, Printer, VDO Conference</a:t>
            </a:r>
          </a:p>
          <a:p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LCD TV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endParaRPr lang="th-TH" sz="2400" b="1" dirty="0" smtClean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7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                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สิ่งอำนวยความสะดวก/สถานที่ให้บริการ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285984" y="2143116"/>
            <a:ext cx="535785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ห้องปฏิบัติการ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(Server Room)</a:t>
            </a:r>
            <a:endParaRPr lang="th-TH" sz="2000" b="1" dirty="0" smtClean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ห้องประชุม ๓ ห้อง </a:t>
            </a:r>
          </a:p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สถานที่รับรอง ๑ แห่ง</a:t>
            </a:r>
          </a:p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ห้องสมุด ๑ แห่ง</a:t>
            </a:r>
            <a:endParaRPr lang="en-US" sz="2000" b="1" dirty="0" smtClean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ห้องถ่ายเอกสาร ๒ แห่ง</a:t>
            </a:r>
          </a:p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ห้องพักผ่อนรับประทานอาหาร/เครื่องดื่ม ๒ ห้อง</a:t>
            </a:r>
          </a:p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รถส่วนกลาง </a:t>
            </a:r>
          </a:p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อุปกรณ์สำนักงาน โต๊ะทำงาน โทรศัพท์ คอมพิวเตอร์ เสียงตามสาย</a:t>
            </a:r>
          </a:p>
          <a:p>
            <a:pPr>
              <a:buFont typeface="Wingdings" pitchFamily="2" charset="2"/>
              <a:buChar char="q"/>
            </a:pPr>
            <a:r>
              <a:rPr lang="th-TH" sz="2000" b="1" dirty="0" smtClean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ถังดับเพลิง ยาสามัญประจำบ้าน เครื่องฟอกอากาศ </a:t>
            </a:r>
          </a:p>
          <a:p>
            <a:r>
              <a:rPr lang="th-TH" sz="2000" b="1" dirty="0" smtClean="0">
                <a:solidFill>
                  <a:schemeClr val="accent5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   เป็นต้น</a:t>
            </a:r>
            <a:endParaRPr lang="en-US" sz="2000" b="1" dirty="0" smtClean="0">
              <a:solidFill>
                <a:schemeClr val="accent5">
                  <a:lumMod val="5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8" name="Title 13"/>
          <p:cNvSpPr txBox="1">
            <a:spLocks/>
          </p:cNvSpPr>
          <p:nvPr/>
        </p:nvSpPr>
        <p:spPr>
          <a:xfrm>
            <a:off x="2428860" y="500042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                     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กฎหมาย กฎ </a:t>
            </a:r>
            <a:r>
              <a:rPr kumimoji="0" lang="th-TH" sz="28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ระเบียบ ที่เกี่ยวข้อง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71670" y="1571612"/>
            <a:ext cx="6572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sz="24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สคร. ดำเนินการภายใต้กฎหมาย กฎ ระเบียบ และข้อบังคับที่สำคัญ ดังนี้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rot="10800000">
            <a:off x="2143108" y="2071678"/>
            <a:ext cx="6500858" cy="1588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1071538" y="2214554"/>
            <a:ext cx="750099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๑. พ.ร.บ. คุณสมบัติมาตรฐานสำหรับกรรมการและพนักงานรัฐวิสาหกิจ พ.ศ. ๒๕๑๘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    และที่แก้ไขเพิ่มเติม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๒. พ.ร.บ. ว่าด้วยการให้เอกชนเข้าร่วมงานหรือดำเนินการในกิจการของรัฐ พ.ศ. ๒๕๓๕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๓. พ.ร.บ. ทุนรัฐวิสาหกิจ พ.ศ. ๒๕๔๒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๔. ระเบียบกระทรวงการคลังว่าด้วยการจำหน่ายหุ้นและซื้อหุ้นของส่วนราชการ พ.ศ. ๒๕๓๕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๕. ระเบียบคณะกรรมการนโยบายทุนรัฐวิสาหกิจว่าด้วยการรับฟังความคิดเห็นของประชาชน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    พ.ศ. ๒๕๔๓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๖. ระเบียบสำนักนายกรัฐมนตรีว่าด้วยการติดตามการดำเนินงานตามนโยบายการพัฒนา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    รัฐวิสาหกิจ พ.ศ. ๒๕๔๖ และที่แก้ไขเพิ่มเติม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๗. ระเบียบกระทรวงการคลังว่าด้วยการบัญชีและการเงินของรัฐวิสาหกิจ พ.ศ. ๒๕๔๘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๘. ระเบียบสำนักนายกรัฐมนตรีว่าด้วยการประเมินผลการดำเนินงานรัฐวิสาหกิจ พ.ศ. ๒๕๔๘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๙. ระเบียบกระทรวงการคลังว่าด้วยการตรวจสอบภายใน พ.ศ. ๒๕๕๕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๑๐. ระเบียบสำนักนายกรัฐมนตรีว่าด้วยการให้เงินอุดหนุนบริการสาธารณะของรัฐวิสาหกิจ พ.ศ. ๒๕๕๑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๑๑. ระเบียบสำนักนายกรัฐมนตรีว่าด้วยการจำหน่ายกิจการหรือหุ้นที่ส่วนราชการหรือรัฐวิสาหกิจเป็นเจ้าของ</a:t>
            </a:r>
          </a:p>
          <a:p>
            <a:pPr marL="514350" indent="-514350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          พ.ศ. ๒๕๐๔ และที่แก้ไขเพิ่มเติม </a:t>
            </a:r>
            <a:endParaRPr lang="th-TH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5" name="Title 13"/>
          <p:cNvSpPr txBox="1">
            <a:spLocks/>
          </p:cNvSpPr>
          <p:nvPr/>
        </p:nvSpPr>
        <p:spPr>
          <a:xfrm>
            <a:off x="2357422" y="642918"/>
            <a:ext cx="6553200" cy="500066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                                  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บริการที่ส่งมอบผู้รับบริการ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14348" y="2071679"/>
          <a:ext cx="8072494" cy="3519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6000792"/>
              </a:tblGrid>
              <a:tr h="37704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บริการที่ส่งมอบผู้รับบริการ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123422">
                <a:tc>
                  <a:txBody>
                    <a:bodyPr/>
                    <a:lstStyle/>
                    <a:p>
                      <a:pPr lvl="0" algn="l"/>
                      <a:r>
                        <a:rPr lang="th-TH" sz="20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กลุ่มผู้รับบริการ </a:t>
                      </a:r>
                      <a:r>
                        <a:rPr lang="en-US" sz="20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</a:p>
                    <a:p>
                      <a:pPr lvl="0" algn="l"/>
                      <a:r>
                        <a:rPr lang="th-TH" sz="2000" b="1" i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๑. รัฐวิสาหกิจ</a:t>
                      </a:r>
                    </a:p>
                    <a:p>
                      <a:pPr lvl="0" algn="l"/>
                      <a:r>
                        <a:rPr lang="th-TH" sz="2000" b="1" i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endParaRPr lang="en-US" sz="2000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th-TH" sz="2600" b="1" i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บริการที่ให้  </a:t>
                      </a:r>
                      <a:r>
                        <a:rPr lang="en-US" sz="18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</a:p>
                    <a:p>
                      <a:pPr marL="273050" lvl="0" indent="-273050" algn="l">
                        <a:buClr>
                          <a:srgbClr val="00B050"/>
                        </a:buClr>
                        <a:buFont typeface="Wingdings" pitchFamily="2" charset="2"/>
                        <a:buChar char="§"/>
                        <a:tabLst>
                          <a:tab pos="273050" algn="l"/>
                        </a:tabLst>
                      </a:pPr>
                      <a:r>
                        <a:rPr lang="th-TH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นโยบายที่ชัดเจน</a:t>
                      </a:r>
                    </a:p>
                    <a:p>
                      <a:pPr marL="273050" lvl="0" indent="-273050" algn="l">
                        <a:buClr>
                          <a:srgbClr val="00B050"/>
                        </a:buClr>
                        <a:buFont typeface="Wingdings" pitchFamily="2" charset="2"/>
                        <a:buChar char="§"/>
                        <a:tabLst>
                          <a:tab pos="273050" algn="l"/>
                        </a:tabLst>
                      </a:pPr>
                      <a:r>
                        <a:rPr lang="th-TH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การจัดทำแนวนโยบายผู้ถือหุ้นภาครัฐเพื่อใช้เป็นกรอบ</a:t>
                      </a:r>
                    </a:p>
                    <a:p>
                      <a:pPr marL="273050" lvl="0" indent="-273050" algn="l">
                        <a:buClr>
                          <a:srgbClr val="00B050"/>
                        </a:buClr>
                        <a:buFont typeface="Wingdings" pitchFamily="2" charset="2"/>
                        <a:buNone/>
                        <a:tabLst>
                          <a:tab pos="273050" algn="l"/>
                        </a:tabLst>
                      </a:pPr>
                      <a:r>
                        <a:rPr lang="th-TH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ในการพัฒนารัฐวิสาหกิจและการจัดทำบันทึกข้อตกลงฯ</a:t>
                      </a:r>
                    </a:p>
                    <a:p>
                      <a:pPr marL="273050" lvl="0" indent="-273050" algn="l">
                        <a:buClr>
                          <a:srgbClr val="00B050"/>
                        </a:buClr>
                        <a:buFont typeface="Wingdings" pitchFamily="2" charset="2"/>
                        <a:buChar char="§"/>
                        <a:tabLst>
                          <a:tab pos="273050" algn="l"/>
                        </a:tabLst>
                      </a:pPr>
                      <a:r>
                        <a:rPr lang="th-TH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การจัดทำบันทึกข้อตกลงประจำปี เพื่อเพิ่มประสิทธิภาพ</a:t>
                      </a:r>
                    </a:p>
                    <a:p>
                      <a:pPr marL="273050" lvl="0" indent="-273050" algn="l">
                        <a:buClr>
                          <a:srgbClr val="00B050"/>
                        </a:buClr>
                        <a:buFont typeface="Wingdings" pitchFamily="2" charset="2"/>
                        <a:buNone/>
                        <a:tabLst>
                          <a:tab pos="273050" algn="l"/>
                        </a:tabLst>
                      </a:pPr>
                      <a:r>
                        <a:rPr lang="th-TH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และยกระดับการบริหารจัดการองค์กร</a:t>
                      </a:r>
                    </a:p>
                    <a:p>
                      <a:pPr marL="273050" lvl="0" indent="-273050" algn="l">
                        <a:buClr>
                          <a:srgbClr val="00B050"/>
                        </a:buClr>
                        <a:buFont typeface="Wingdings" pitchFamily="2" charset="2"/>
                        <a:buChar char="§"/>
                        <a:tabLst>
                          <a:tab pos="273050" algn="l"/>
                        </a:tabLst>
                      </a:pPr>
                      <a:r>
                        <a:rPr lang="th-TH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การพิจารณาแรงจูงใจทั้งที่เป็นตัวเงินและไม่เป็นตัวเงินแก่รัฐวิสาหกิจ</a:t>
                      </a:r>
                    </a:p>
                    <a:p>
                      <a:pPr marL="273050" lvl="0" indent="-273050" algn="l">
                        <a:buClr>
                          <a:srgbClr val="00B050"/>
                        </a:buClr>
                        <a:buFont typeface="Wingdings" pitchFamily="2" charset="2"/>
                        <a:buChar char="§"/>
                        <a:tabLst>
                          <a:tab pos="273050" algn="l"/>
                        </a:tabLst>
                      </a:pPr>
                      <a:r>
                        <a:rPr lang="th-TH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การแต่งตั้งกรรมการรัฐวิสาหกิจ</a:t>
                      </a:r>
                    </a:p>
                    <a:p>
                      <a:pPr marL="273050" lvl="0" indent="-273050" algn="l">
                        <a:buClr>
                          <a:srgbClr val="00B050"/>
                        </a:buClr>
                        <a:buFont typeface="Wingdings" pitchFamily="2" charset="2"/>
                        <a:buChar char="§"/>
                        <a:tabLst>
                          <a:tab pos="273050" algn="l"/>
                        </a:tabLst>
                      </a:pPr>
                      <a:r>
                        <a:rPr lang="th-TH" sz="1800" b="1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การผลักดันนโยบายและแก้ไขปัญหาที่เหมาะสมกับลักษณะของรัฐวิสาหกิจ</a:t>
                      </a:r>
                      <a:endParaRPr lang="en-US" sz="1800" b="1" dirty="0">
                        <a:solidFill>
                          <a:schemeClr val="accent5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6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              </a:t>
            </a:r>
            <a:r>
              <a:rPr kumimoji="0" lang="th-TH" sz="32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                  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บริการที่ส่งมอบผู้รับบริการ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57224" y="2214554"/>
          <a:ext cx="7858180" cy="285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700"/>
                <a:gridCol w="5841480"/>
              </a:tblGrid>
              <a:tr h="43195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บริการที่ส่งมอบผู้รับบริการ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425569">
                <a:tc>
                  <a:txBody>
                    <a:bodyPr/>
                    <a:lstStyle/>
                    <a:p>
                      <a:pPr lvl="0" algn="l"/>
                      <a:r>
                        <a:rPr lang="th-TH" sz="20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กลุ่มผู้รับบริการ </a:t>
                      </a:r>
                      <a:r>
                        <a:rPr lang="en-US" sz="20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</a:p>
                    <a:p>
                      <a:pPr lvl="0" algn="l"/>
                      <a:r>
                        <a:rPr lang="th-TH" sz="2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๒. กระทรวงเจ้าสังกัดและหน่วยงานที่เกี่ยวข้อง</a:t>
                      </a:r>
                    </a:p>
                    <a:p>
                      <a:pPr lvl="0" algn="l"/>
                      <a:r>
                        <a:rPr lang="th-TH" sz="2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อื่นๆ เช่น สศช.</a:t>
                      </a:r>
                    </a:p>
                    <a:p>
                      <a:pPr lvl="0" algn="l"/>
                      <a:r>
                        <a:rPr lang="th-TH" sz="2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สงป.</a:t>
                      </a:r>
                    </a:p>
                    <a:p>
                      <a:pPr lvl="0" algn="l"/>
                      <a:r>
                        <a:rPr lang="th-TH" sz="2000" b="1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     สตง.</a:t>
                      </a:r>
                    </a:p>
                    <a:p>
                      <a:endParaRPr lang="en-US" sz="20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th-TH" sz="18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บริการที่ให้  </a:t>
                      </a:r>
                      <a:r>
                        <a:rPr lang="en-US" sz="18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</a:p>
                    <a:p>
                      <a:pPr lvl="0" algn="l">
                        <a:buFont typeface="Wingdings" pitchFamily="2" charset="2"/>
                        <a:buChar char="§"/>
                      </a:pPr>
                      <a:r>
                        <a:rPr lang="en-US" sz="1800" b="1" i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ข้อมูลและการตอบข้อหารือเกี่ยวกับรัฐวิสาหกิจ</a:t>
                      </a:r>
                    </a:p>
                    <a:p>
                      <a:pPr lvl="0" algn="l">
                        <a:buFont typeface="Wingdings" pitchFamily="2" charset="2"/>
                        <a:buChar char="§"/>
                      </a:pPr>
                      <a:r>
                        <a:rPr lang="th-TH" sz="1800" b="1" i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ความร่วมมือในการทำงาน</a:t>
                      </a:r>
                    </a:p>
                    <a:p>
                      <a:pPr lvl="0" algn="l">
                        <a:buFont typeface="Wingdings" pitchFamily="2" charset="2"/>
                        <a:buChar char="§"/>
                      </a:pPr>
                      <a:r>
                        <a:rPr lang="th-TH" sz="1800" b="1" i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การร่วมจัดทำแนวนโยบายผู้ถือหุ้นภาครัฐ</a:t>
                      </a:r>
                    </a:p>
                    <a:p>
                      <a:pPr lvl="0" algn="l">
                        <a:buFont typeface="Wingdings" pitchFamily="2" charset="2"/>
                        <a:buChar char="§"/>
                      </a:pPr>
                      <a:r>
                        <a:rPr lang="th-TH" sz="1800" b="1" i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การร่วมพิจารณานโยบายที่เกี่ยวข้อง</a:t>
                      </a:r>
                      <a:endParaRPr lang="en-US" sz="1800" b="1" i="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lvl="0" algn="l"/>
                      <a:r>
                        <a:rPr lang="en-US" sz="1800" b="1" i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</a:p>
                    <a:p>
                      <a:pPr lvl="0" algn="l"/>
                      <a:endParaRPr lang="en-US" sz="26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6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                     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บริการที่ส่งมอบผู้มีส่วนได้ส่วนเสีย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785786" y="1928802"/>
          <a:ext cx="7786742" cy="3169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2552"/>
                <a:gridCol w="5534190"/>
              </a:tblGrid>
              <a:tr h="376948">
                <a:tc gridSpan="2">
                  <a:txBody>
                    <a:bodyPr/>
                    <a:lstStyle/>
                    <a:p>
                      <a:pPr lvl="0"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บริการที่ส่งมอบผู้มีส่วนได้ส่วนเสีย</a:t>
                      </a:r>
                      <a:endParaRPr lang="th-TH" sz="2000" b="1" dirty="0">
                        <a:solidFill>
                          <a:schemeClr val="bg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623448">
                <a:tc>
                  <a:txBody>
                    <a:bodyPr/>
                    <a:lstStyle/>
                    <a:p>
                      <a:pPr lvl="0" algn="l"/>
                      <a:r>
                        <a:rPr lang="th-TH" sz="20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กลุ่มผู้มีส่วนได้ส่วนเสีย </a:t>
                      </a:r>
                      <a:r>
                        <a:rPr lang="en-US" sz="20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</a:p>
                    <a:p>
                      <a:pPr lvl="0" algn="l"/>
                      <a:r>
                        <a:rPr lang="en-US" sz="20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๑. ประชาชนทั่วไป</a:t>
                      </a:r>
                    </a:p>
                    <a:p>
                      <a:pPr lvl="0" algn="l"/>
                      <a:r>
                        <a:rPr lang="th-TH" sz="20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๒. นักวิชาการและ</a:t>
                      </a:r>
                    </a:p>
                    <a:p>
                      <a:pPr lvl="0" algn="l"/>
                      <a:r>
                        <a:rPr lang="th-TH" sz="20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ผู้ทรงคุณวุฒิอื่นๆ  </a:t>
                      </a:r>
                    </a:p>
                    <a:p>
                      <a:pPr lvl="0" algn="l"/>
                      <a:r>
                        <a:rPr lang="th-TH" sz="20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endParaRPr lang="en-US" sz="2000" b="1" i="0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lvl="0" algn="l"/>
                      <a:r>
                        <a:rPr lang="th-TH" sz="1800" b="1" i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</a:p>
                    <a:p>
                      <a:endParaRPr lang="en-US" sz="2600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th-TH" sz="18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บริการที่ให้  </a:t>
                      </a:r>
                      <a:r>
                        <a:rPr lang="en-US" sz="18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:</a:t>
                      </a:r>
                    </a:p>
                    <a:p>
                      <a:pPr lvl="0" algn="l">
                        <a:buFont typeface="Wingdings" pitchFamily="2" charset="2"/>
                        <a:buChar char="§"/>
                      </a:pPr>
                      <a:r>
                        <a:rPr lang="en-US" sz="1800" b="1" i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การเปิดเผยข้อมูลและให้ประชาชนมีส่วนร่วม</a:t>
                      </a:r>
                    </a:p>
                    <a:p>
                      <a:pPr lvl="0" algn="l">
                        <a:buFont typeface="Wingdings" pitchFamily="2" charset="2"/>
                        <a:buChar char="§"/>
                      </a:pPr>
                      <a:r>
                        <a:rPr lang="th-TH" sz="1800" b="1" i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กำกับการดำเนินงานรัฐวิสาหกิจให้ผลิตสินค้าและบริการ</a:t>
                      </a:r>
                    </a:p>
                    <a:p>
                      <a:pPr lvl="0" algn="l">
                        <a:buFont typeface="Wingdings" pitchFamily="2" charset="2"/>
                        <a:buNone/>
                      </a:pPr>
                      <a:r>
                        <a:rPr lang="th-TH" sz="1800" b="1" i="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ที่มีคุณภาพและราคาที่เหมาะสม</a:t>
                      </a:r>
                    </a:p>
                    <a:p>
                      <a:pPr lvl="0" algn="l">
                        <a:buFont typeface="Wingdings" pitchFamily="2" charset="2"/>
                        <a:buChar char="§"/>
                      </a:pPr>
                      <a:r>
                        <a:rPr lang="th-TH" sz="1800" b="1" i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ยกระดับการบริหารจัดการของรัฐวิสาหกิจ</a:t>
                      </a:r>
                    </a:p>
                    <a:p>
                      <a:pPr lvl="0" algn="l">
                        <a:buFont typeface="Wingdings" pitchFamily="2" charset="2"/>
                        <a:buChar char="§"/>
                      </a:pPr>
                      <a:r>
                        <a:rPr lang="th-TH" sz="1800" b="1" i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กลไกการกำกับดูแลและเพิ่มมูลค่ารัฐวิสาหกิจและหลักทรัพย์</a:t>
                      </a:r>
                    </a:p>
                    <a:p>
                      <a:pPr lvl="0" algn="l">
                        <a:buFont typeface="Wingdings" pitchFamily="2" charset="2"/>
                        <a:buNone/>
                      </a:pPr>
                      <a:r>
                        <a:rPr lang="th-TH" sz="1800" b="1" i="0" baseline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</a:t>
                      </a:r>
                      <a:r>
                        <a:rPr lang="th-TH" sz="1800" b="1" i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ของรัฐในฐานะผู้ถือหุ้น</a:t>
                      </a:r>
                    </a:p>
                    <a:p>
                      <a:pPr lvl="0" algn="l">
                        <a:buFont typeface="Wingdings" pitchFamily="2" charset="2"/>
                        <a:buChar char="§"/>
                      </a:pPr>
                      <a:endParaRPr lang="en-US" sz="2400" b="0" i="0" dirty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lvl="0" algn="l"/>
                      <a:endParaRPr lang="en-US" sz="2600" b="1" dirty="0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6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                                 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สภาพการแข่งขัน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357290" y="1857364"/>
          <a:ext cx="7286676" cy="417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2643206"/>
                <a:gridCol w="24288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ประเภทการแข่งขัน</a:t>
                      </a:r>
                    </a:p>
                    <a:p>
                      <a:pPr algn="ctr"/>
                      <a:endParaRPr lang="th-TH" sz="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คู่แข่ง</a:t>
                      </a:r>
                      <a:r>
                        <a:rPr lang="th-TH" sz="2400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(คู่เทียบ)</a:t>
                      </a:r>
                      <a:endParaRPr lang="th-TH" sz="24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latin typeface="TH SarabunPSK" pitchFamily="34" charset="-34"/>
                          <a:cs typeface="TH SarabunPSK" pitchFamily="34" charset="-34"/>
                        </a:rPr>
                        <a:t>ประเด็นการแข่งขัน</a:t>
                      </a:r>
                      <a:endParaRPr lang="th-TH" sz="24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57200" indent="-457200">
                        <a:buNone/>
                      </a:pPr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๑. การแข่งขัน</a:t>
                      </a:r>
                    </a:p>
                    <a:p>
                      <a:pPr marL="457200" indent="-457200">
                        <a:buNone/>
                      </a:pPr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   ภายในประเทศ</a:t>
                      </a:r>
                      <a:endParaRPr lang="th-TH" sz="1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๑. สำนักงานคณะกรรมการ</a:t>
                      </a:r>
                    </a:p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พัฒนาการเศรษฐกิจและสังคม</a:t>
                      </a:r>
                    </a:p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แห่งชาติ</a:t>
                      </a:r>
                      <a:r>
                        <a:rPr lang="th-TH" sz="18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(สศช.)</a:t>
                      </a:r>
                    </a:p>
                    <a:p>
                      <a:endParaRPr lang="th-TH" sz="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การกำหนดนโยบาย</a:t>
                      </a:r>
                    </a:p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สำหรับรัฐวิสาหกิจ</a:t>
                      </a:r>
                      <a:endParaRPr lang="th-TH" sz="1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h-TH" sz="1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๒. สำนักงานคณะกรรมการ</a:t>
                      </a:r>
                    </a:p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พัฒนาระบบราชการ</a:t>
                      </a:r>
                      <a:r>
                        <a:rPr lang="th-TH" sz="18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</a:p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(สำนักงาน ก.พ.ร.)</a:t>
                      </a:r>
                    </a:p>
                    <a:p>
                      <a:endParaRPr lang="th-TH" sz="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การประเมินผลหน่วยงานต่างๆ</a:t>
                      </a:r>
                      <a:endParaRPr lang="th-TH" sz="1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h-TH" sz="1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๓. สำนักงานรางวัลคุณภาพแห่งชาติ</a:t>
                      </a:r>
                    </a:p>
                    <a:p>
                      <a:r>
                        <a:rPr lang="en-US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(TQA)</a:t>
                      </a:r>
                      <a:endParaRPr lang="th-TH" sz="1800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การพัฒนาประสิทธิภาพ</a:t>
                      </a:r>
                    </a:p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การดำเนินงาน</a:t>
                      </a:r>
                      <a:endParaRPr lang="th-TH" sz="1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๒. การแข่งขัน</a:t>
                      </a:r>
                    </a:p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   ภายนอกประเทศ</a:t>
                      </a:r>
                      <a:endParaRPr lang="th-TH" sz="1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dirty="0" err="1" smtClean="0">
                          <a:latin typeface="TH SarabunPSK" pitchFamily="34" charset="-34"/>
                          <a:cs typeface="TH SarabunPSK" pitchFamily="34" charset="-34"/>
                        </a:rPr>
                        <a:t>Khazanah</a:t>
                      </a:r>
                      <a:r>
                        <a:rPr lang="en-US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dirty="0" err="1" smtClean="0">
                          <a:latin typeface="TH SarabunPSK" pitchFamily="34" charset="-34"/>
                          <a:cs typeface="TH SarabunPSK" pitchFamily="34" charset="-34"/>
                        </a:rPr>
                        <a:t>Nasional</a:t>
                      </a:r>
                      <a:r>
                        <a:rPr lang="en-US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dirty="0" err="1" smtClean="0">
                          <a:latin typeface="TH SarabunPSK" pitchFamily="34" charset="-34"/>
                          <a:cs typeface="TH SarabunPSK" pitchFamily="34" charset="-34"/>
                        </a:rPr>
                        <a:t>Berhad</a:t>
                      </a:r>
                      <a:endParaRPr lang="en-US" sz="1800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r>
                        <a:rPr lang="en-US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(Malaysia)</a:t>
                      </a:r>
                      <a:endParaRPr lang="th-TH" sz="1800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th-TH" sz="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การบริหารจัดการรัฐวิสาหกิจ</a:t>
                      </a:r>
                    </a:p>
                    <a:p>
                      <a:r>
                        <a:rPr lang="th-TH" sz="18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ในฐานะผู้ถือหุ้น</a:t>
                      </a:r>
                      <a:endParaRPr lang="th-TH" sz="18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7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                         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ความท้าทายเชิงยุทธศาสตร์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857224" y="2000240"/>
          <a:ext cx="7643866" cy="3082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1700"/>
                <a:gridCol w="5682166"/>
              </a:tblGrid>
              <a:tr h="50006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ความท้าทายเชิงยุทธศาสตร์</a:t>
                      </a:r>
                    </a:p>
                  </a:txBody>
                  <a:tcPr anchor="ctr">
                    <a:solidFill>
                      <a:srgbClr val="99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58232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200" b="1" dirty="0" smtClean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ด้านพันธกิจ</a:t>
                      </a:r>
                    </a:p>
                    <a:p>
                      <a:pPr algn="ctr"/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endParaRPr lang="th-TH" sz="1100" b="1" dirty="0" smtClean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lvl="0" algn="l"/>
                      <a:r>
                        <a:rPr lang="th-TH" sz="2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800" b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๑. การเปลี่ยนแปลงนโยบายของรัฐบาลที่มีต่อรัฐวิสาหกิจ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๒. การพัฒนาระบบการกำกับดูแล การประเมินผล </a:t>
                      </a:r>
                    </a:p>
                    <a:p>
                      <a:pPr lvl="0" algn="l"/>
                      <a:r>
                        <a:rPr lang="th-TH" sz="1800" b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</a:t>
                      </a:r>
                      <a:r>
                        <a:rPr lang="th-TH" sz="1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และระบบแรงจูงใจให้เหมาะสมกับปัจจุบัน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 และมีประสิทธิภาพ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๓. การบริหารหลักทรัพย์ที่มีอยู่อย่างมีประสิทธิภาพ</a:t>
                      </a:r>
                      <a:endParaRPr lang="en-US" sz="1800" b="1" dirty="0" smtClean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7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                        </a:t>
            </a:r>
            <a:r>
              <a:rPr kumimoji="0" lang="th-TH" sz="32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 </a:t>
            </a: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IT๙" pitchFamily="34" charset="-34"/>
                <a:ea typeface="+mj-ea"/>
                <a:cs typeface="TH SarabunIT๙" pitchFamily="34" charset="-34"/>
              </a:rPr>
              <a:t>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ความท้าทายเชิงยุทธศาสตร์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928662" y="2071678"/>
          <a:ext cx="7572428" cy="33930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8365"/>
                <a:gridCol w="5684063"/>
              </a:tblGrid>
              <a:tr h="50006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ความท้าทายเชิงยุทธศาสตร์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(</a:t>
                      </a:r>
                      <a:r>
                        <a:rPr lang="th-TH" sz="20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ต่อ)</a:t>
                      </a:r>
                    </a:p>
                  </a:txBody>
                  <a:tcPr anchor="ctr">
                    <a:solidFill>
                      <a:srgbClr val="99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892941">
                <a:tc>
                  <a:txBody>
                    <a:bodyPr/>
                    <a:lstStyle/>
                    <a:p>
                      <a:pPr lvl="0" algn="ctr"/>
                      <a:endParaRPr lang="th-TH" sz="1100" b="1" i="0" dirty="0" smtClean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lvl="0" algn="ctr"/>
                      <a:r>
                        <a:rPr lang="th-TH" sz="2000" b="1" i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ด้านปฏิบัติการ</a:t>
                      </a:r>
                      <a:endParaRPr lang="en-US" sz="2000" i="0" dirty="0" smtClean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en-US" sz="240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0850" indent="-273050" algn="l">
                        <a:tabLst>
                          <a:tab pos="450850" algn="l"/>
                        </a:tabLst>
                      </a:pPr>
                      <a:endParaRPr lang="th-TH" sz="1100" b="1" dirty="0" smtClean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lvl="0" algn="l"/>
                      <a:r>
                        <a:rPr lang="th-TH" sz="24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๑. การพัฒนาระบบฐานข้อมูลและเชื่อมโยงเครือข่าย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เพื่อเป็นศูนย์กลางข้อมูลขององค์กรและของรัฐวิสาหกิจ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๒. การผลักดันให้รัฐวิสาหกิจทุกแห่งจัดส่งข้อมูลที่มีความถูกต้อง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ครบถ้วน เข้าสู่ระบบ </a:t>
                      </a:r>
                      <a:r>
                        <a:rPr lang="en-US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GF-MIS</a:t>
                      </a:r>
                      <a:r>
                        <a:rPr lang="en-US" sz="1800" b="1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ตามระยะเวลาที่กำหนด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๓. สื่อสารและประชาสัมพันธ์ให้เจ้าหน้าที่และหน่วยงานของรัฐ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ที่เกี่ยวข้องใช้ข้อมูลจากระบบฐานข้อมูลเดียวกัน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๔. การรักษามาตรฐาน ระยะเวลาการปฏิบัติงานตามขั้นตอนของ</a:t>
                      </a: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กระบวนการที่ทำการปรับปรุง</a:t>
                      </a:r>
                      <a:endParaRPr lang="en-US" sz="1800" b="1" dirty="0" smtClean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5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                                   </a:t>
            </a:r>
            <a:r>
              <a:rPr kumimoji="0" lang="th-TH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ความท้าทายเชิงยุทธศาสตร์</a:t>
            </a:r>
            <a:r>
              <a:rPr kumimoji="0" lang="th-TH" sz="2800" b="1" i="0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928662" y="2071678"/>
          <a:ext cx="7643866" cy="3116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5786478"/>
              </a:tblGrid>
              <a:tr h="57150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ความท้าทายเชิงยุทธศาสตร์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(</a:t>
                      </a:r>
                      <a:r>
                        <a:rPr lang="th-TH" sz="20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ต่อ)</a:t>
                      </a:r>
                    </a:p>
                  </a:txBody>
                  <a:tcPr anchor="ctr">
                    <a:solidFill>
                      <a:srgbClr val="9999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2544554">
                <a:tc>
                  <a:txBody>
                    <a:bodyPr/>
                    <a:lstStyle/>
                    <a:p>
                      <a:pPr lvl="0" algn="l"/>
                      <a:endParaRPr lang="th-TH" sz="1100" b="1" i="0" dirty="0" smtClean="0">
                        <a:solidFill>
                          <a:schemeClr val="tx2">
                            <a:lumMod val="10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lvl="0" algn="l"/>
                      <a:r>
                        <a:rPr lang="th-TH" sz="2800" b="1" i="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i="0" dirty="0" smtClean="0">
                          <a:solidFill>
                            <a:schemeClr val="tx2">
                              <a:lumMod val="10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ด้านทรัพยากรบุคคล</a:t>
                      </a:r>
                      <a:endParaRPr lang="en-US" sz="2000" i="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endParaRPr lang="en-US" sz="28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th-TH" sz="110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l"/>
                      <a:r>
                        <a:rPr lang="th-TH" sz="2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๑.</a:t>
                      </a:r>
                      <a:r>
                        <a:rPr lang="th-TH" sz="1800" b="1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การสร้าง</a:t>
                      </a:r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ความโปร่งใส ตรวจสอบได้ ไม่เลือกปฏิบัติ</a:t>
                      </a:r>
                    </a:p>
                    <a:p>
                      <a:pPr marL="531813" indent="-531813"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๒. การจัดทำ </a:t>
                      </a:r>
                      <a:r>
                        <a:rPr lang="en-US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Competency </a:t>
                      </a:r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และ การจัดทำ</a:t>
                      </a:r>
                      <a:r>
                        <a:rPr lang="en-US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IDP</a:t>
                      </a:r>
                      <a:r>
                        <a:rPr lang="en-US" sz="1800" b="1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en-US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(Individual Development Plan)</a:t>
                      </a:r>
                    </a:p>
                    <a:p>
                      <a:pPr algn="l"/>
                      <a:r>
                        <a:rPr lang="en-US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๓. การสร้างวัฒนธรรมองค์กรแห่งธรรมาภิบาล</a:t>
                      </a:r>
                    </a:p>
                    <a:p>
                      <a:pPr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๔. การจัดทำแผนกลยุทธ์การบริหารงานบุคคลตามแนวทาง</a:t>
                      </a:r>
                    </a:p>
                    <a:p>
                      <a:pPr algn="l"/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    </a:t>
                      </a:r>
                      <a:r>
                        <a:rPr lang="en-US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HR – Scorecard</a:t>
                      </a:r>
                    </a:p>
                    <a:p>
                      <a:pPr algn="l"/>
                      <a:r>
                        <a:rPr lang="en-US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๕. การรักษาไว้ซึ่งบุคลากร</a:t>
                      </a:r>
                      <a:endParaRPr lang="en-US" sz="180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marL="692150" lvl="0" indent="-514350" algn="l">
                        <a:buNone/>
                      </a:pPr>
                      <a:endParaRPr lang="en-US" sz="2800" b="1" dirty="0" smtClean="0">
                        <a:solidFill>
                          <a:schemeClr val="bg2">
                            <a:lumMod val="2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logo_blue.jpg"/>
          <p:cNvPicPr>
            <a:picLocks noChangeAspect="1"/>
          </p:cNvPicPr>
          <p:nvPr/>
        </p:nvPicPr>
        <p:blipFill>
          <a:blip r:embed="rId2" cstate="print">
            <a:lum bright="75000" contrast="37000"/>
          </a:blip>
          <a:stretch>
            <a:fillRect/>
          </a:stretch>
        </p:blipFill>
        <p:spPr>
          <a:xfrm>
            <a:off x="4429124" y="2071678"/>
            <a:ext cx="3571900" cy="3429024"/>
          </a:xfrm>
          <a:prstGeom prst="ellipse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</p:pic>
      <p:pic>
        <p:nvPicPr>
          <p:cNvPr id="4" name="Picture 3" descr="final2[1].jpg"/>
          <p:cNvPicPr>
            <a:picLocks noChangeAspect="1"/>
          </p:cNvPicPr>
          <p:nvPr/>
        </p:nvPicPr>
        <p:blipFill>
          <a:blip r:embed="rId3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642910" y="3214686"/>
            <a:ext cx="6286544" cy="178595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การดำเนินการพัฒนาคุณภาพ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การบริหารจัดการภาครัฐ</a:t>
            </a:r>
            <a:r>
              <a:rPr lang="en-US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(PMQA) 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ของ สคร.</a:t>
            </a:r>
            <a:endParaRPr lang="th-TH" sz="32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3428992" y="1785926"/>
            <a:ext cx="2071702" cy="928694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Steering Committee</a:t>
            </a:r>
            <a:endParaRPr lang="th-TH" sz="20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4071934" y="2857496"/>
            <a:ext cx="857256" cy="428628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rapezoid 4"/>
          <p:cNvSpPr/>
          <p:nvPr/>
        </p:nvSpPr>
        <p:spPr>
          <a:xfrm>
            <a:off x="1142976" y="3429000"/>
            <a:ext cx="6643734" cy="500066"/>
          </a:xfrm>
          <a:prstGeom prst="trapezoid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2">
                    <a:lumMod val="10000"/>
                  </a:schemeClr>
                </a:solidFill>
                <a:latin typeface="TH SarabunPSK" pitchFamily="34" charset="-34"/>
                <a:cs typeface="TH SarabunPSK" pitchFamily="34" charset="-34"/>
              </a:rPr>
              <a:t>Working Team</a:t>
            </a:r>
            <a:endParaRPr lang="th-TH" sz="2000" b="1" dirty="0">
              <a:solidFill>
                <a:schemeClr val="tx2">
                  <a:lumMod val="10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4929190" y="4143380"/>
            <a:ext cx="484632" cy="428628"/>
          </a:xfrm>
          <a:prstGeom prst="downArrow">
            <a:avLst/>
          </a:prstGeom>
          <a:solidFill>
            <a:srgbClr val="FAA906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Down Arrow 9"/>
          <p:cNvSpPr/>
          <p:nvPr/>
        </p:nvSpPr>
        <p:spPr>
          <a:xfrm>
            <a:off x="1428728" y="4143380"/>
            <a:ext cx="484632" cy="428628"/>
          </a:xfrm>
          <a:prstGeom prst="downArrow">
            <a:avLst/>
          </a:prstGeom>
          <a:solidFill>
            <a:srgbClr val="FAA906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Down Arrow 10"/>
          <p:cNvSpPr/>
          <p:nvPr/>
        </p:nvSpPr>
        <p:spPr>
          <a:xfrm>
            <a:off x="2643174" y="4143380"/>
            <a:ext cx="484632" cy="428628"/>
          </a:xfrm>
          <a:prstGeom prst="downArrow">
            <a:avLst/>
          </a:prstGeom>
          <a:solidFill>
            <a:srgbClr val="FAA906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Down Arrow 11"/>
          <p:cNvSpPr/>
          <p:nvPr/>
        </p:nvSpPr>
        <p:spPr>
          <a:xfrm>
            <a:off x="3714744" y="4143380"/>
            <a:ext cx="484632" cy="428628"/>
          </a:xfrm>
          <a:prstGeom prst="downArrow">
            <a:avLst/>
          </a:prstGeom>
          <a:solidFill>
            <a:srgbClr val="FAA906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Down Arrow 12"/>
          <p:cNvSpPr/>
          <p:nvPr/>
        </p:nvSpPr>
        <p:spPr>
          <a:xfrm>
            <a:off x="6000760" y="4143380"/>
            <a:ext cx="484632" cy="428628"/>
          </a:xfrm>
          <a:prstGeom prst="downArrow">
            <a:avLst/>
          </a:prstGeom>
          <a:solidFill>
            <a:srgbClr val="FAA906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Down Arrow 13"/>
          <p:cNvSpPr/>
          <p:nvPr/>
        </p:nvSpPr>
        <p:spPr>
          <a:xfrm>
            <a:off x="7072330" y="4143380"/>
            <a:ext cx="484632" cy="428628"/>
          </a:xfrm>
          <a:prstGeom prst="downArrow">
            <a:avLst/>
          </a:prstGeom>
          <a:solidFill>
            <a:srgbClr val="FAA906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Rounded Rectangle 16"/>
          <p:cNvSpPr/>
          <p:nvPr/>
        </p:nvSpPr>
        <p:spPr>
          <a:xfrm>
            <a:off x="3571868" y="4786322"/>
            <a:ext cx="785818" cy="77152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CS</a:t>
            </a:r>
            <a:endParaRPr lang="th-TH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285852" y="4786322"/>
            <a:ext cx="771524" cy="77152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LD</a:t>
            </a:r>
            <a:endParaRPr lang="th-TH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500298" y="4786322"/>
            <a:ext cx="771524" cy="77152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SP</a:t>
            </a:r>
            <a:endParaRPr lang="th-TH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786314" y="4786322"/>
            <a:ext cx="785818" cy="785818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IT</a:t>
            </a:r>
            <a:endParaRPr lang="th-TH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857884" y="4786322"/>
            <a:ext cx="785818" cy="785818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HR</a:t>
            </a:r>
            <a:endParaRPr lang="th-TH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6929454" y="4786322"/>
            <a:ext cx="771524" cy="785818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 w="19050">
            <a:solidFill>
              <a:schemeClr val="accent1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PM</a:t>
            </a:r>
            <a:endParaRPr lang="th-TH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5" name="Picture 24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81375"/>
            <a:ext cx="997923" cy="376307"/>
          </a:xfrm>
          <a:prstGeom prst="rect">
            <a:avLst/>
          </a:prstGeom>
        </p:spPr>
      </p:pic>
      <p:sp>
        <p:nvSpPr>
          <p:cNvPr id="26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3200" b="1" kern="0" dirty="0" smtClean="0">
                <a:solidFill>
                  <a:schemeClr val="bg1"/>
                </a:solidFill>
                <a:latin typeface="TH SarabunPSK" pitchFamily="34" charset="-34"/>
                <a:ea typeface="+mj-ea"/>
                <a:cs typeface="TH SarabunPSK" pitchFamily="34" charset="-34"/>
              </a:rPr>
              <a:t>                      </a:t>
            </a:r>
            <a:r>
              <a:rPr lang="th-TH" sz="2800" b="1" kern="0" dirty="0" smtClean="0">
                <a:solidFill>
                  <a:schemeClr val="bg1"/>
                </a:solidFill>
                <a:latin typeface="TH SarabunPSK" pitchFamily="34" charset="-34"/>
                <a:ea typeface="+mj-ea"/>
                <a:cs typeface="TH SarabunPSK" pitchFamily="34" charset="-34"/>
              </a:rPr>
              <a:t>โครงสร้างการขับเคลื่อน </a:t>
            </a:r>
            <a:r>
              <a:rPr lang="en-US" sz="2800" b="1" kern="0" dirty="0" smtClean="0">
                <a:solidFill>
                  <a:schemeClr val="bg1"/>
                </a:solidFill>
                <a:latin typeface="TH SarabunPSK" pitchFamily="34" charset="-34"/>
                <a:ea typeface="+mj-ea"/>
                <a:cs typeface="TH SarabunPSK" pitchFamily="34" charset="-34"/>
              </a:rPr>
              <a:t>PMQA </a:t>
            </a:r>
            <a:r>
              <a:rPr lang="th-TH" sz="2800" b="1" kern="0" dirty="0" smtClean="0">
                <a:solidFill>
                  <a:schemeClr val="bg1"/>
                </a:solidFill>
                <a:latin typeface="TH SarabunPSK" pitchFamily="34" charset="-34"/>
                <a:ea typeface="+mj-ea"/>
                <a:cs typeface="TH SarabunPSK" pitchFamily="34" charset="-34"/>
              </a:rPr>
              <a:t>ของ สคร.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1785918" y="4714884"/>
            <a:ext cx="357190" cy="357190"/>
          </a:xfrm>
          <a:prstGeom prst="ellipse">
            <a:avLst/>
          </a:prstGeom>
          <a:solidFill>
            <a:srgbClr val="0070C0"/>
          </a:solidFill>
          <a:ln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๑</a:t>
            </a:r>
            <a:endParaRPr lang="en-US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3071802" y="4643446"/>
            <a:ext cx="357190" cy="357190"/>
          </a:xfrm>
          <a:prstGeom prst="ellipse">
            <a:avLst/>
          </a:prstGeom>
          <a:solidFill>
            <a:srgbClr val="0070C0"/>
          </a:solidFill>
          <a:ln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๒</a:t>
            </a:r>
            <a:endParaRPr lang="en-US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143372" y="4643446"/>
            <a:ext cx="357190" cy="357190"/>
          </a:xfrm>
          <a:prstGeom prst="ellipse">
            <a:avLst/>
          </a:prstGeom>
          <a:solidFill>
            <a:srgbClr val="0070C0"/>
          </a:solidFill>
          <a:ln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๓</a:t>
            </a:r>
            <a:endParaRPr lang="en-US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357818" y="4643446"/>
            <a:ext cx="357190" cy="357190"/>
          </a:xfrm>
          <a:prstGeom prst="ellipse">
            <a:avLst/>
          </a:prstGeom>
          <a:solidFill>
            <a:srgbClr val="0070C0"/>
          </a:solidFill>
          <a:ln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๔</a:t>
            </a:r>
            <a:endParaRPr lang="en-US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6357950" y="4643446"/>
            <a:ext cx="357190" cy="357190"/>
          </a:xfrm>
          <a:prstGeom prst="ellipse">
            <a:avLst/>
          </a:prstGeom>
          <a:solidFill>
            <a:srgbClr val="0070C0"/>
          </a:solidFill>
          <a:ln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๕</a:t>
            </a:r>
            <a:endParaRPr lang="en-US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7500958" y="4643446"/>
            <a:ext cx="357190" cy="357190"/>
          </a:xfrm>
          <a:prstGeom prst="ellipse">
            <a:avLst/>
          </a:prstGeom>
          <a:solidFill>
            <a:srgbClr val="0070C0"/>
          </a:solidFill>
          <a:ln>
            <a:solidFill>
              <a:srgbClr val="99FF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๖</a:t>
            </a:r>
            <a:endParaRPr lang="en-US" sz="16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2"/>
          <p:cNvSpPr/>
          <p:nvPr/>
        </p:nvSpPr>
        <p:spPr>
          <a:xfrm>
            <a:off x="1000100" y="2786058"/>
            <a:ext cx="1785949" cy="1428760"/>
          </a:xfrm>
          <a:prstGeom prst="homePlate">
            <a:avLst>
              <a:gd name="adj" fmla="val 39698"/>
            </a:avLst>
          </a:prstGeom>
          <a:solidFill>
            <a:srgbClr val="FFCCFF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๒๕๕๒</a:t>
            </a:r>
          </a:p>
          <a:p>
            <a:pPr algn="ctr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หมวด ๑,๒</a:t>
            </a:r>
            <a:endParaRPr lang="th-TH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hevron 3"/>
          <p:cNvSpPr/>
          <p:nvPr/>
        </p:nvSpPr>
        <p:spPr>
          <a:xfrm>
            <a:off x="2500298" y="2786058"/>
            <a:ext cx="2143140" cy="1428760"/>
          </a:xfrm>
          <a:prstGeom prst="chevron">
            <a:avLst>
              <a:gd name="adj" fmla="val 32094"/>
            </a:avLst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๒๕๕๓ หมวด ๓,๔</a:t>
            </a:r>
            <a:endParaRPr lang="th-TH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Chevron 5"/>
          <p:cNvSpPr/>
          <p:nvPr/>
        </p:nvSpPr>
        <p:spPr>
          <a:xfrm>
            <a:off x="4357686" y="2786058"/>
            <a:ext cx="2071702" cy="1428760"/>
          </a:xfrm>
          <a:prstGeom prst="chevron">
            <a:avLst>
              <a:gd name="adj" fmla="val 3743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๒๕๕๔ หมวด ๕,๖ </a:t>
            </a:r>
            <a:endParaRPr lang="th-TH" sz="2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Hexagon 6"/>
          <p:cNvSpPr/>
          <p:nvPr/>
        </p:nvSpPr>
        <p:spPr>
          <a:xfrm>
            <a:off x="6500826" y="2714620"/>
            <a:ext cx="2000264" cy="1571636"/>
          </a:xfrm>
          <a:prstGeom prst="hexagon">
            <a:avLst/>
          </a:prstGeom>
          <a:solidFill>
            <a:srgbClr val="00B0F0"/>
          </a:solidFill>
          <a:ln w="38100">
            <a:solidFill>
              <a:srgbClr val="99FF9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PMQA</a:t>
            </a:r>
          </a:p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ครบทุก </a:t>
            </a:r>
          </a:p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หมวด</a:t>
            </a:r>
            <a:endParaRPr lang="th-TH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9" name="Picture 8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10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2800" b="1" kern="0" dirty="0" smtClean="0">
                <a:solidFill>
                  <a:schemeClr val="bg1"/>
                </a:solidFill>
                <a:latin typeface="TH SarabunPSK" pitchFamily="34" charset="-34"/>
                <a:ea typeface="+mj-ea"/>
                <a:cs typeface="TH SarabunPSK" pitchFamily="34" charset="-34"/>
              </a:rPr>
              <a:t>แนวทางการดำเนินการ พ.ศ. ๒๕๕๒ - ๒๕๕๕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50" y="3286124"/>
            <a:ext cx="3357586" cy="1857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le 13"/>
          <p:cNvSpPr txBox="1">
            <a:spLocks/>
          </p:cNvSpPr>
          <p:nvPr/>
        </p:nvSpPr>
        <p:spPr>
          <a:xfrm>
            <a:off x="2285984" y="571480"/>
            <a:ext cx="6553200" cy="563563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800" b="1" kern="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Title 13"/>
          <p:cNvSpPr txBox="1">
            <a:spLocks/>
          </p:cNvSpPr>
          <p:nvPr/>
        </p:nvSpPr>
        <p:spPr>
          <a:xfrm>
            <a:off x="2590800" y="1643050"/>
            <a:ext cx="6553200" cy="563563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b="1" kern="0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Oval 26"/>
          <p:cNvSpPr>
            <a:spLocks noChangeArrowheads="1"/>
          </p:cNvSpPr>
          <p:nvPr/>
        </p:nvSpPr>
        <p:spPr bwMode="auto">
          <a:xfrm>
            <a:off x="684213" y="1357298"/>
            <a:ext cx="8102629" cy="521497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rgbClr val="B2B2B2"/>
            </a:solidFill>
            <a:prstDash val="sys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sz="36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5143504" y="2357430"/>
            <a:ext cx="322235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สร้างบรรยากาศการทำงาน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การกระจายอำนาจ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กิจกรรมการเรียนรู้ขององค์กร</a:t>
            </a:r>
            <a:endParaRPr lang="th-TH" sz="1600" b="1" dirty="0">
              <a:solidFill>
                <a:srgbClr val="000000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6143636" y="4286256"/>
            <a:ext cx="246734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ทบทวนผลการ</a:t>
            </a: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ดำเนินงาน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กำหนดตัวชี้วัดที่สำคัญ</a:t>
            </a:r>
            <a:endParaRPr lang="th-TH" sz="1600" b="1" dirty="0">
              <a:solidFill>
                <a:srgbClr val="000000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3357554" y="5500702"/>
            <a:ext cx="239039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การกำกับดูแลองค์กรที่ดี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การควบคุมภายใน</a:t>
            </a:r>
            <a:endParaRPr lang="th-TH" sz="1600" b="1" dirty="0">
              <a:solidFill>
                <a:srgbClr val="000000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000100" y="4071942"/>
            <a:ext cx="164019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ความรับผิดชอบ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ต่อสังคม</a:t>
            </a:r>
            <a:endParaRPr lang="th-TH" sz="1600" b="1" dirty="0">
              <a:solidFill>
                <a:srgbClr val="000000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35" name="Text Box 8"/>
          <p:cNvSpPr txBox="1">
            <a:spLocks noChangeArrowheads="1"/>
          </p:cNvSpPr>
          <p:nvPr/>
        </p:nvSpPr>
        <p:spPr bwMode="auto">
          <a:xfrm>
            <a:off x="1785918" y="2071678"/>
            <a:ext cx="278608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กำหนดทิศทางองค์กร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b="1" dirty="0" smtClean="0">
                <a:solidFill>
                  <a:srgbClr val="000000"/>
                </a:solidFill>
                <a:latin typeface="Arial" charset="0"/>
                <a:cs typeface="Tahoma" pitchFamily="34" charset="0"/>
              </a:rPr>
              <a:t>และสื่อสารทิศทางองค์กร</a:t>
            </a:r>
            <a:endParaRPr lang="th-TH" sz="1600" b="1" dirty="0">
              <a:solidFill>
                <a:srgbClr val="000000"/>
              </a:solidFill>
              <a:latin typeface="Arial" charset="0"/>
              <a:cs typeface="Tahoma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 rot="5059050">
            <a:off x="6802149" y="3335930"/>
            <a:ext cx="871259" cy="757238"/>
            <a:chOff x="2064" y="572"/>
            <a:chExt cx="1224" cy="544"/>
          </a:xfrm>
        </p:grpSpPr>
        <p:sp>
          <p:nvSpPr>
            <p:cNvPr id="37" name="AutoShape 10"/>
            <p:cNvSpPr>
              <a:spLocks noChangeArrowheads="1"/>
            </p:cNvSpPr>
            <p:nvPr/>
          </p:nvSpPr>
          <p:spPr bwMode="auto">
            <a:xfrm>
              <a:off x="2064" y="572"/>
              <a:ext cx="1180" cy="544"/>
            </a:xfrm>
            <a:custGeom>
              <a:avLst/>
              <a:gdLst>
                <a:gd name="G0" fmla="+- 5400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5400"/>
                <a:gd name="G18" fmla="*/ 5400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5400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5400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700 w 21600"/>
                <a:gd name="T15" fmla="*/ 10800 h 21600"/>
                <a:gd name="T16" fmla="*/ 10800 w 21600"/>
                <a:gd name="T17" fmla="*/ 5400 h 21600"/>
                <a:gd name="T18" fmla="*/ 18900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38" name="AutoShape 11"/>
            <p:cNvSpPr>
              <a:spLocks noChangeArrowheads="1"/>
            </p:cNvSpPr>
            <p:nvPr/>
          </p:nvSpPr>
          <p:spPr bwMode="auto">
            <a:xfrm rot="-3257824">
              <a:off x="2949" y="641"/>
              <a:ext cx="362" cy="317"/>
            </a:xfrm>
            <a:prstGeom prst="rtTriangle">
              <a:avLst/>
            </a:pr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 rot="6964033">
            <a:off x="5720776" y="5136038"/>
            <a:ext cx="1190471" cy="914815"/>
            <a:chOff x="2064" y="572"/>
            <a:chExt cx="1224" cy="544"/>
          </a:xfrm>
        </p:grpSpPr>
        <p:sp>
          <p:nvSpPr>
            <p:cNvPr id="40" name="AutoShape 13"/>
            <p:cNvSpPr>
              <a:spLocks noChangeArrowheads="1"/>
            </p:cNvSpPr>
            <p:nvPr/>
          </p:nvSpPr>
          <p:spPr bwMode="auto">
            <a:xfrm>
              <a:off x="2064" y="572"/>
              <a:ext cx="1180" cy="544"/>
            </a:xfrm>
            <a:custGeom>
              <a:avLst/>
              <a:gdLst>
                <a:gd name="G0" fmla="+- 5400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5400"/>
                <a:gd name="G18" fmla="*/ 5400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5400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5400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700 w 21600"/>
                <a:gd name="T15" fmla="*/ 10800 h 21600"/>
                <a:gd name="T16" fmla="*/ 10800 w 21600"/>
                <a:gd name="T17" fmla="*/ 5400 h 21600"/>
                <a:gd name="T18" fmla="*/ 18900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1" name="AutoShape 14"/>
            <p:cNvSpPr>
              <a:spLocks noChangeArrowheads="1"/>
            </p:cNvSpPr>
            <p:nvPr/>
          </p:nvSpPr>
          <p:spPr bwMode="auto">
            <a:xfrm rot="-3257824">
              <a:off x="2949" y="641"/>
              <a:ext cx="362" cy="317"/>
            </a:xfrm>
            <a:prstGeom prst="rtTriangle">
              <a:avLst/>
            </a:pr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 rot="13219365">
            <a:off x="2044767" y="5222130"/>
            <a:ext cx="1198563" cy="798513"/>
            <a:chOff x="2064" y="572"/>
            <a:chExt cx="1224" cy="544"/>
          </a:xfrm>
        </p:grpSpPr>
        <p:sp>
          <p:nvSpPr>
            <p:cNvPr id="43" name="AutoShape 16"/>
            <p:cNvSpPr>
              <a:spLocks noChangeArrowheads="1"/>
            </p:cNvSpPr>
            <p:nvPr/>
          </p:nvSpPr>
          <p:spPr bwMode="auto">
            <a:xfrm>
              <a:off x="2064" y="572"/>
              <a:ext cx="1180" cy="544"/>
            </a:xfrm>
            <a:custGeom>
              <a:avLst/>
              <a:gdLst>
                <a:gd name="G0" fmla="+- 5400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5400"/>
                <a:gd name="G18" fmla="*/ 5400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5400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5400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700 w 21600"/>
                <a:gd name="T15" fmla="*/ 10800 h 21600"/>
                <a:gd name="T16" fmla="*/ 10800 w 21600"/>
                <a:gd name="T17" fmla="*/ 5400 h 21600"/>
                <a:gd name="T18" fmla="*/ 18900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4" name="AutoShape 17"/>
            <p:cNvSpPr>
              <a:spLocks noChangeArrowheads="1"/>
            </p:cNvSpPr>
            <p:nvPr/>
          </p:nvSpPr>
          <p:spPr bwMode="auto">
            <a:xfrm rot="-3257824">
              <a:off x="2949" y="641"/>
              <a:ext cx="362" cy="317"/>
            </a:xfrm>
            <a:prstGeom prst="rtTriangle">
              <a:avLst/>
            </a:pr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 rot="16396371">
            <a:off x="1552743" y="2939220"/>
            <a:ext cx="1258888" cy="1008063"/>
            <a:chOff x="2064" y="572"/>
            <a:chExt cx="1224" cy="544"/>
          </a:xfrm>
        </p:grpSpPr>
        <p:sp>
          <p:nvSpPr>
            <p:cNvPr id="46" name="AutoShape 19"/>
            <p:cNvSpPr>
              <a:spLocks noChangeArrowheads="1"/>
            </p:cNvSpPr>
            <p:nvPr/>
          </p:nvSpPr>
          <p:spPr bwMode="auto">
            <a:xfrm>
              <a:off x="2064" y="572"/>
              <a:ext cx="1180" cy="544"/>
            </a:xfrm>
            <a:custGeom>
              <a:avLst/>
              <a:gdLst>
                <a:gd name="G0" fmla="+- 5400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5400"/>
                <a:gd name="G18" fmla="*/ 5400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5400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5400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700 w 21600"/>
                <a:gd name="T15" fmla="*/ 10800 h 21600"/>
                <a:gd name="T16" fmla="*/ 10800 w 21600"/>
                <a:gd name="T17" fmla="*/ 5400 h 21600"/>
                <a:gd name="T18" fmla="*/ 18900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47" name="AutoShape 20"/>
            <p:cNvSpPr>
              <a:spLocks noChangeArrowheads="1"/>
            </p:cNvSpPr>
            <p:nvPr/>
          </p:nvSpPr>
          <p:spPr bwMode="auto">
            <a:xfrm rot="-3257824">
              <a:off x="2949" y="641"/>
              <a:ext cx="362" cy="317"/>
            </a:xfrm>
            <a:prstGeom prst="rtTriangle">
              <a:avLst/>
            </a:pr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4143372" y="1571612"/>
            <a:ext cx="1650840" cy="886957"/>
            <a:chOff x="2064" y="572"/>
            <a:chExt cx="1224" cy="544"/>
          </a:xfrm>
        </p:grpSpPr>
        <p:sp>
          <p:nvSpPr>
            <p:cNvPr id="49" name="AutoShape 22"/>
            <p:cNvSpPr>
              <a:spLocks noChangeArrowheads="1"/>
            </p:cNvSpPr>
            <p:nvPr/>
          </p:nvSpPr>
          <p:spPr bwMode="auto">
            <a:xfrm>
              <a:off x="2064" y="572"/>
              <a:ext cx="1180" cy="544"/>
            </a:xfrm>
            <a:custGeom>
              <a:avLst/>
              <a:gdLst>
                <a:gd name="G0" fmla="+- 5400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5400"/>
                <a:gd name="G18" fmla="*/ 5400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5400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5400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2700 w 21600"/>
                <a:gd name="T15" fmla="*/ 10800 h 21600"/>
                <a:gd name="T16" fmla="*/ 10800 w 21600"/>
                <a:gd name="T17" fmla="*/ 5400 h 21600"/>
                <a:gd name="T18" fmla="*/ 18900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5400" y="10800"/>
                  </a:moveTo>
                  <a:cubicBezTo>
                    <a:pt x="5400" y="7817"/>
                    <a:pt x="7817" y="5400"/>
                    <a:pt x="10800" y="5400"/>
                  </a:cubicBezTo>
                  <a:cubicBezTo>
                    <a:pt x="13782" y="5399"/>
                    <a:pt x="16199" y="7817"/>
                    <a:pt x="16200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50" name="AutoShape 23"/>
            <p:cNvSpPr>
              <a:spLocks noChangeArrowheads="1"/>
            </p:cNvSpPr>
            <p:nvPr/>
          </p:nvSpPr>
          <p:spPr bwMode="auto">
            <a:xfrm rot="-3257824">
              <a:off x="2949" y="641"/>
              <a:ext cx="362" cy="317"/>
            </a:xfrm>
            <a:prstGeom prst="rtTriangle">
              <a:avLst/>
            </a:prstGeom>
            <a:solidFill>
              <a:schemeClr val="accent1"/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th-TH" sz="3600" b="1">
                <a:solidFill>
                  <a:srgbClr val="000000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88" y="2714620"/>
            <a:ext cx="517525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Rectangle 24"/>
          <p:cNvSpPr>
            <a:spLocks noChangeArrowheads="1"/>
          </p:cNvSpPr>
          <p:nvPr/>
        </p:nvSpPr>
        <p:spPr bwMode="auto">
          <a:xfrm>
            <a:off x="7286644" y="2643182"/>
            <a:ext cx="504825" cy="215900"/>
          </a:xfrm>
          <a:prstGeom prst="rect">
            <a:avLst/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LD 2</a:t>
            </a:r>
            <a:endParaRPr kumimoji="0" lang="th-TH" sz="1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76" y="2857496"/>
            <a:ext cx="517525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Rectangle 34"/>
          <p:cNvSpPr>
            <a:spLocks noChangeArrowheads="1"/>
          </p:cNvSpPr>
          <p:nvPr/>
        </p:nvSpPr>
        <p:spPr bwMode="auto">
          <a:xfrm>
            <a:off x="7143768" y="4929198"/>
            <a:ext cx="504825" cy="217488"/>
          </a:xfrm>
          <a:prstGeom prst="rect">
            <a:avLst/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LD 4</a:t>
            </a:r>
            <a:endParaRPr kumimoji="0" lang="th-TH" sz="1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55" name="Rectangle 28"/>
          <p:cNvSpPr>
            <a:spLocks noChangeArrowheads="1"/>
          </p:cNvSpPr>
          <p:nvPr/>
        </p:nvSpPr>
        <p:spPr bwMode="auto">
          <a:xfrm>
            <a:off x="4286248" y="6143644"/>
            <a:ext cx="504825" cy="273050"/>
          </a:xfrm>
          <a:prstGeom prst="rect">
            <a:avLst/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LD </a:t>
            </a:r>
            <a:r>
              <a:rPr kumimoji="0" 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5,6</a:t>
            </a:r>
            <a:endParaRPr kumimoji="0" lang="th-TH" sz="1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sp>
        <p:nvSpPr>
          <p:cNvPr id="56" name="Rectangle 28"/>
          <p:cNvSpPr>
            <a:spLocks noChangeArrowheads="1"/>
          </p:cNvSpPr>
          <p:nvPr/>
        </p:nvSpPr>
        <p:spPr bwMode="auto">
          <a:xfrm>
            <a:off x="1571604" y="4714884"/>
            <a:ext cx="504825" cy="273050"/>
          </a:xfrm>
          <a:prstGeom prst="rect">
            <a:avLst/>
          </a:prstGeom>
          <a:solidFill>
            <a:srgbClr val="FF99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LD </a:t>
            </a:r>
            <a:r>
              <a:rPr kumimoji="0" 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cs typeface="Tahoma" pitchFamily="34" charset="0"/>
              </a:rPr>
              <a:t>7</a:t>
            </a:r>
            <a:endParaRPr kumimoji="0" lang="th-TH" sz="1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7" name="กลุ่ม 30"/>
          <p:cNvGrpSpPr/>
          <p:nvPr/>
        </p:nvGrpSpPr>
        <p:grpSpPr>
          <a:xfrm>
            <a:off x="285720" y="2714620"/>
            <a:ext cx="1214446" cy="1181018"/>
            <a:chOff x="1654405" y="714356"/>
            <a:chExt cx="1093002" cy="1181018"/>
          </a:xfrm>
        </p:grpSpPr>
        <p:sp>
          <p:nvSpPr>
            <p:cNvPr id="58" name="สี่เหลี่ยมมุมมน 37"/>
            <p:cNvSpPr/>
            <p:nvPr/>
          </p:nvSpPr>
          <p:spPr>
            <a:xfrm>
              <a:off x="1668692" y="714356"/>
              <a:ext cx="1071570" cy="323762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solidFill>
                <a:srgbClr val="35C9C2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9426B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Vision</a:t>
              </a:r>
              <a:endPara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59" name="สี่เหลี่ยมมุมมน 38"/>
            <p:cNvSpPr/>
            <p:nvPr/>
          </p:nvSpPr>
          <p:spPr>
            <a:xfrm>
              <a:off x="1668692" y="1109556"/>
              <a:ext cx="1071570" cy="357190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solidFill>
                <a:srgbClr val="35C9C2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9426B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Mission</a:t>
              </a:r>
              <a:endPara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  <p:sp>
          <p:nvSpPr>
            <p:cNvPr id="60" name="สี่เหลี่ยมมุมมน 39"/>
            <p:cNvSpPr/>
            <p:nvPr/>
          </p:nvSpPr>
          <p:spPr>
            <a:xfrm>
              <a:off x="1654405" y="1538184"/>
              <a:ext cx="1093002" cy="357190"/>
            </a:xfrm>
            <a:prstGeom prst="roundRect">
              <a:avLst/>
            </a:prstGeom>
            <a:solidFill>
              <a:srgbClr val="FFFFFF"/>
            </a:solidFill>
            <a:ln w="25400" cap="flat" cmpd="sng" algn="ctr">
              <a:solidFill>
                <a:srgbClr val="35C9C2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19426B"/>
                  </a:solidFill>
                  <a:effectLst/>
                  <a:uLnTx/>
                  <a:uFillTx/>
                  <a:latin typeface="TH SarabunPSK" pitchFamily="34" charset="-34"/>
                  <a:ea typeface="+mn-ea"/>
                  <a:cs typeface="TH SarabunPSK" pitchFamily="34" charset="-34"/>
                </a:rPr>
                <a:t>Strategy</a:t>
              </a:r>
              <a:endPara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19426B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endParaRPr>
            </a:p>
          </p:txBody>
        </p:sp>
      </p:grpSp>
      <p:sp>
        <p:nvSpPr>
          <p:cNvPr id="39" name="Rectangle 38"/>
          <p:cNvSpPr/>
          <p:nvPr/>
        </p:nvSpPr>
        <p:spPr>
          <a:xfrm>
            <a:off x="714348" y="500042"/>
            <a:ext cx="7858180" cy="64294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หมวด ๑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88" y="3286124"/>
            <a:ext cx="3357586" cy="1857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12621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lowchart: Process 32"/>
          <p:cNvSpPr/>
          <p:nvPr/>
        </p:nvSpPr>
        <p:spPr>
          <a:xfrm>
            <a:off x="4069374" y="5238750"/>
            <a:ext cx="2870688" cy="1428750"/>
          </a:xfrm>
          <a:prstGeom prst="flowChartProcess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 rot="19548952">
            <a:off x="123093" y="933451"/>
            <a:ext cx="2412023" cy="2016125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Vertical Scroll 3"/>
          <p:cNvSpPr/>
          <p:nvPr/>
        </p:nvSpPr>
        <p:spPr>
          <a:xfrm>
            <a:off x="4658459" y="2838450"/>
            <a:ext cx="2499946" cy="928688"/>
          </a:xfrm>
          <a:prstGeom prst="verticalScroll">
            <a:avLst>
              <a:gd name="adj" fmla="val 23159"/>
            </a:avLst>
          </a:prstGeom>
          <a:solidFill>
            <a:srgbClr val="99FF99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82550" indent="-8255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20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แผนปฏิบัติราชการของ สคร.</a:t>
            </a:r>
            <a:endParaRPr lang="en-US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Flowchart: Document 5"/>
          <p:cNvSpPr/>
          <p:nvPr/>
        </p:nvSpPr>
        <p:spPr>
          <a:xfrm>
            <a:off x="214282" y="2285992"/>
            <a:ext cx="1581150" cy="928688"/>
          </a:xfrm>
          <a:prstGeom prst="flowChartDocument">
            <a:avLst/>
          </a:prstGeom>
          <a:solidFill>
            <a:srgbClr val="FFFF99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นโยบายรัฐบาล</a:t>
            </a: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แผนพัฒนาฯ ฉบับที่ </a:t>
            </a:r>
            <a:r>
              <a:rPr lang="en-US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11 </a:t>
            </a: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พ.ร.บ. ปรับปรุงกระทรวงทบวงกรม</a:t>
            </a: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กฎกระทรวงแบ่งส่วนราชการ</a:t>
            </a:r>
            <a:endParaRPr lang="en-US" sz="7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แผนกระทรวงการคลัง</a:t>
            </a:r>
            <a:endParaRPr lang="en-US" sz="7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ยุทธศาสตร์การจัดสรรงบประมาณ</a:t>
            </a:r>
          </a:p>
        </p:txBody>
      </p:sp>
      <p:sp>
        <p:nvSpPr>
          <p:cNvPr id="9" name="Striped Right Arrow 8"/>
          <p:cNvSpPr/>
          <p:nvPr/>
        </p:nvSpPr>
        <p:spPr>
          <a:xfrm>
            <a:off x="4270173" y="3123921"/>
            <a:ext cx="357190" cy="357190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Down Arrow Callout 10"/>
          <p:cNvSpPr/>
          <p:nvPr/>
        </p:nvSpPr>
        <p:spPr>
          <a:xfrm rot="965353">
            <a:off x="3936024" y="2286000"/>
            <a:ext cx="578827" cy="395288"/>
          </a:xfrm>
          <a:prstGeom prst="downArrowCallout">
            <a:avLst>
              <a:gd name="adj1" fmla="val 16698"/>
              <a:gd name="adj2" fmla="val 21767"/>
              <a:gd name="adj3" fmla="val 25000"/>
              <a:gd name="adj4" fmla="val 64977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LD 1</a:t>
            </a:r>
          </a:p>
        </p:txBody>
      </p:sp>
      <p:sp>
        <p:nvSpPr>
          <p:cNvPr id="12" name="Down Arrow Callout 11"/>
          <p:cNvSpPr/>
          <p:nvPr/>
        </p:nvSpPr>
        <p:spPr>
          <a:xfrm rot="941499">
            <a:off x="2719754" y="2381250"/>
            <a:ext cx="759069" cy="414338"/>
          </a:xfrm>
          <a:prstGeom prst="downArrowCallout">
            <a:avLst>
              <a:gd name="adj1" fmla="val 16698"/>
              <a:gd name="adj2" fmla="val 21767"/>
              <a:gd name="adj3" fmla="val 25000"/>
              <a:gd name="adj4" fmla="val 64977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CS 1-6</a:t>
            </a:r>
          </a:p>
        </p:txBody>
      </p:sp>
      <p:sp>
        <p:nvSpPr>
          <p:cNvPr id="13" name="Striped Right Arrow 12"/>
          <p:cNvSpPr/>
          <p:nvPr/>
        </p:nvSpPr>
        <p:spPr>
          <a:xfrm rot="18668358">
            <a:off x="6266997" y="2343075"/>
            <a:ext cx="348332" cy="232736"/>
          </a:xfrm>
          <a:prstGeom prst="stripedRightArrow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Flowchart: Multidocument 13"/>
          <p:cNvSpPr/>
          <p:nvPr/>
        </p:nvSpPr>
        <p:spPr>
          <a:xfrm>
            <a:off x="6667500" y="1524000"/>
            <a:ext cx="1266092" cy="820738"/>
          </a:xfrm>
          <a:prstGeom prst="flowChartMultidocumen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แผนกลยุทธ</a:t>
            </a:r>
            <a:br>
              <a:rPr lang="th-TH" sz="10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ด้านการบริหารทรัพยากรบุคคล</a:t>
            </a:r>
            <a:endParaRPr lang="en-US" sz="1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Striped Right Arrow 14"/>
          <p:cNvSpPr/>
          <p:nvPr/>
        </p:nvSpPr>
        <p:spPr>
          <a:xfrm>
            <a:off x="7170266" y="3123921"/>
            <a:ext cx="357190" cy="357190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Flowchart: Internal Storage 15"/>
          <p:cNvSpPr/>
          <p:nvPr/>
        </p:nvSpPr>
        <p:spPr>
          <a:xfrm>
            <a:off x="7665428" y="2776539"/>
            <a:ext cx="1286608" cy="1042987"/>
          </a:xfrm>
          <a:prstGeom prst="flowChartInternalStorag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สื่อสารทำความเข้าใจเกี่ยวกับแผนฯ</a:t>
            </a:r>
            <a:endParaRPr lang="en-US" sz="12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Down Arrow Callout 16"/>
          <p:cNvSpPr/>
          <p:nvPr/>
        </p:nvSpPr>
        <p:spPr>
          <a:xfrm rot="5400000">
            <a:off x="8241499" y="1468380"/>
            <a:ext cx="388151" cy="785818"/>
          </a:xfrm>
          <a:prstGeom prst="downArrowCallout">
            <a:avLst>
              <a:gd name="adj1" fmla="val 22819"/>
              <a:gd name="adj2" fmla="val 30945"/>
              <a:gd name="adj3" fmla="val 25000"/>
              <a:gd name="adj4" fmla="val 73928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HR 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18" name="Flowchart: Process 17"/>
          <p:cNvSpPr/>
          <p:nvPr/>
        </p:nvSpPr>
        <p:spPr>
          <a:xfrm>
            <a:off x="7413381" y="5357813"/>
            <a:ext cx="1465385" cy="1155700"/>
          </a:xfrm>
          <a:prstGeom prst="flowChartProcess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ถ่ายทอดตัวชี้วัดและเป้าหมาย</a:t>
            </a: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สำนัก</a:t>
            </a:r>
            <a:r>
              <a:rPr lang="en-US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กอง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th-TH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บุคคล</a:t>
            </a:r>
            <a:endParaRPr lang="en-US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Flowchart: Process 18"/>
          <p:cNvSpPr/>
          <p:nvPr/>
        </p:nvSpPr>
        <p:spPr>
          <a:xfrm>
            <a:off x="5678366" y="5381626"/>
            <a:ext cx="1143000" cy="500063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กำหนดกรอบ</a:t>
            </a:r>
            <a:b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การประเมินผล</a:t>
            </a:r>
            <a:endParaRPr lang="en-US" sz="11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Flowchart: Process 19"/>
          <p:cNvSpPr/>
          <p:nvPr/>
        </p:nvSpPr>
        <p:spPr>
          <a:xfrm>
            <a:off x="4415204" y="5381626"/>
            <a:ext cx="1000857" cy="500063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</a:t>
            </a:r>
            <a:b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ตามแผนฯ</a:t>
            </a:r>
            <a:endParaRPr lang="en-US" sz="11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Flowchart: Process 20"/>
          <p:cNvSpPr/>
          <p:nvPr/>
        </p:nvSpPr>
        <p:spPr>
          <a:xfrm>
            <a:off x="4415204" y="6024563"/>
            <a:ext cx="1000857" cy="500062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ติดตาม</a:t>
            </a:r>
            <a:b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รายงานผล</a:t>
            </a:r>
            <a:endParaRPr lang="en-US" sz="11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2" name="Flowchart: Process 21"/>
          <p:cNvSpPr/>
          <p:nvPr/>
        </p:nvSpPr>
        <p:spPr>
          <a:xfrm>
            <a:off x="5701812" y="6024563"/>
            <a:ext cx="1143000" cy="500062"/>
          </a:xfrm>
          <a:prstGeom prst="flowChartProcess">
            <a:avLst/>
          </a:prstGeom>
          <a:solidFill>
            <a:schemeClr val="bg1"/>
          </a:solidFill>
          <a:ln>
            <a:solidFill>
              <a:schemeClr val="tx1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สรุปผล</a:t>
            </a:r>
            <a:endParaRPr lang="en-US" sz="11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4" name="Striped Right Arrow 23"/>
          <p:cNvSpPr/>
          <p:nvPr/>
        </p:nvSpPr>
        <p:spPr>
          <a:xfrm rot="10800000">
            <a:off x="7011418" y="5501114"/>
            <a:ext cx="285752" cy="285752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" name="Striped Right Arrow 24"/>
          <p:cNvSpPr/>
          <p:nvPr/>
        </p:nvSpPr>
        <p:spPr>
          <a:xfrm>
            <a:off x="7080766" y="6120118"/>
            <a:ext cx="285752" cy="285752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27" name="Straight Arrow Connector 26"/>
          <p:cNvCxnSpPr>
            <a:stCxn id="19" idx="1"/>
            <a:endCxn id="20" idx="3"/>
          </p:cNvCxnSpPr>
          <p:nvPr/>
        </p:nvCxnSpPr>
        <p:spPr>
          <a:xfrm rot="10800000">
            <a:off x="5416062" y="5632450"/>
            <a:ext cx="262304" cy="1588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>
            <a:stCxn id="20" idx="1"/>
            <a:endCxn id="21" idx="1"/>
          </p:cNvCxnSpPr>
          <p:nvPr/>
        </p:nvCxnSpPr>
        <p:spPr>
          <a:xfrm rot="10800000" flipV="1">
            <a:off x="4415205" y="5632450"/>
            <a:ext cx="2931" cy="642938"/>
          </a:xfrm>
          <a:prstGeom prst="bentConnector3">
            <a:avLst>
              <a:gd name="adj1" fmla="val 14395466"/>
            </a:avLst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21" idx="3"/>
            <a:endCxn id="22" idx="1"/>
          </p:cNvCxnSpPr>
          <p:nvPr/>
        </p:nvCxnSpPr>
        <p:spPr>
          <a:xfrm>
            <a:off x="5416062" y="6275389"/>
            <a:ext cx="285750" cy="1587"/>
          </a:xfrm>
          <a:prstGeom prst="straightConnector1">
            <a:avLst/>
          </a:prstGeom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Striped Right Arrow 33"/>
          <p:cNvSpPr/>
          <p:nvPr/>
        </p:nvSpPr>
        <p:spPr>
          <a:xfrm rot="7845030">
            <a:off x="6414106" y="2485950"/>
            <a:ext cx="348332" cy="232736"/>
          </a:xfrm>
          <a:prstGeom prst="stripedRightArrow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6" name="Striped Right Arrow 35"/>
          <p:cNvSpPr/>
          <p:nvPr/>
        </p:nvSpPr>
        <p:spPr>
          <a:xfrm rot="5400000" flipV="1">
            <a:off x="7682827" y="4369960"/>
            <a:ext cx="1219208" cy="452427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7" name="Striped Right Arrow 36"/>
          <p:cNvSpPr/>
          <p:nvPr/>
        </p:nvSpPr>
        <p:spPr>
          <a:xfrm rot="16200000">
            <a:off x="5188905" y="4935634"/>
            <a:ext cx="323704" cy="216281"/>
          </a:xfrm>
          <a:prstGeom prst="stripedRightArrow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8" name="Striped Right Arrow 37"/>
          <p:cNvSpPr/>
          <p:nvPr/>
        </p:nvSpPr>
        <p:spPr>
          <a:xfrm rot="5376672">
            <a:off x="5376640" y="5126516"/>
            <a:ext cx="323704" cy="216281"/>
          </a:xfrm>
          <a:prstGeom prst="stripedRightArrow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9" name="Rounded Rectangle 38"/>
          <p:cNvSpPr/>
          <p:nvPr/>
        </p:nvSpPr>
        <p:spPr>
          <a:xfrm>
            <a:off x="4572000" y="4329114"/>
            <a:ext cx="1582615" cy="5048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บริหารความเสี่ยงตามแนวทาง </a:t>
            </a:r>
            <a:r>
              <a:rPr lang="en-US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COSO</a:t>
            </a:r>
          </a:p>
        </p:txBody>
      </p:sp>
      <p:sp>
        <p:nvSpPr>
          <p:cNvPr id="41" name="Bent-Up Arrow 40"/>
          <p:cNvSpPr/>
          <p:nvPr/>
        </p:nvSpPr>
        <p:spPr>
          <a:xfrm flipH="1">
            <a:off x="629686" y="3167410"/>
            <a:ext cx="3143272" cy="2898686"/>
          </a:xfrm>
          <a:prstGeom prst="bentUpArrow">
            <a:avLst>
              <a:gd name="adj1" fmla="val 11272"/>
              <a:gd name="adj2" fmla="val 12587"/>
              <a:gd name="adj3" fmla="val 15704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2" name="Striped Right Arrow 41"/>
          <p:cNvSpPr/>
          <p:nvPr/>
        </p:nvSpPr>
        <p:spPr>
          <a:xfrm rot="16200000">
            <a:off x="5261362" y="2398115"/>
            <a:ext cx="348332" cy="232736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3" name="Flowchart: Process 42"/>
          <p:cNvSpPr/>
          <p:nvPr/>
        </p:nvSpPr>
        <p:spPr>
          <a:xfrm>
            <a:off x="4703885" y="1747838"/>
            <a:ext cx="1463920" cy="500062"/>
          </a:xfrm>
          <a:prstGeom prst="flowChartProcess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2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กำหนดกระบวนการสร้างคุณค่า</a:t>
            </a:r>
            <a:endParaRPr lang="en-US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4" name="Down Arrow Callout 43"/>
          <p:cNvSpPr/>
          <p:nvPr/>
        </p:nvSpPr>
        <p:spPr>
          <a:xfrm>
            <a:off x="5122985" y="1143000"/>
            <a:ext cx="628650" cy="577850"/>
          </a:xfrm>
          <a:prstGeom prst="downArrowCallout">
            <a:avLst>
              <a:gd name="adj1" fmla="val 16698"/>
              <a:gd name="adj2" fmla="val 21767"/>
              <a:gd name="adj3" fmla="val 25000"/>
              <a:gd name="adj4" fmla="val 6497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PM 1</a:t>
            </a:r>
          </a:p>
        </p:txBody>
      </p:sp>
      <p:sp>
        <p:nvSpPr>
          <p:cNvPr id="45" name="Down Arrow Callout 44"/>
          <p:cNvSpPr/>
          <p:nvPr/>
        </p:nvSpPr>
        <p:spPr>
          <a:xfrm>
            <a:off x="6345116" y="4738688"/>
            <a:ext cx="747346" cy="577850"/>
          </a:xfrm>
          <a:prstGeom prst="downArrowCallout">
            <a:avLst>
              <a:gd name="adj1" fmla="val 16698"/>
              <a:gd name="adj2" fmla="val 21767"/>
              <a:gd name="adj3" fmla="val 25000"/>
              <a:gd name="adj4" fmla="val 6497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RM 2.2</a:t>
            </a:r>
          </a:p>
        </p:txBody>
      </p:sp>
      <p:sp>
        <p:nvSpPr>
          <p:cNvPr id="46" name="Down Arrow Callout 45"/>
          <p:cNvSpPr/>
          <p:nvPr/>
        </p:nvSpPr>
        <p:spPr>
          <a:xfrm rot="1033162">
            <a:off x="3071447" y="2070101"/>
            <a:ext cx="811823" cy="354013"/>
          </a:xfrm>
          <a:prstGeom prst="downArrowCallout">
            <a:avLst>
              <a:gd name="adj1" fmla="val 16698"/>
              <a:gd name="adj2" fmla="val 21767"/>
              <a:gd name="adj3" fmla="val 25000"/>
              <a:gd name="adj4" fmla="val 64977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RM 2.2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96259" y="2857500"/>
            <a:ext cx="1708638" cy="6794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วิเคราะห์/รวบรวมข้อมูลในการจัดทำแผน</a:t>
            </a:r>
          </a:p>
        </p:txBody>
      </p:sp>
      <p:sp>
        <p:nvSpPr>
          <p:cNvPr id="52" name="Striped Right Arrow 51"/>
          <p:cNvSpPr/>
          <p:nvPr/>
        </p:nvSpPr>
        <p:spPr>
          <a:xfrm rot="3034164">
            <a:off x="1916916" y="2454377"/>
            <a:ext cx="357190" cy="357190"/>
          </a:xfrm>
          <a:prstGeom prst="stripedRigh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8" name="Flowchart: Process 47"/>
          <p:cNvSpPr/>
          <p:nvPr/>
        </p:nvSpPr>
        <p:spPr>
          <a:xfrm>
            <a:off x="1571604" y="5572140"/>
            <a:ext cx="1785950" cy="642939"/>
          </a:xfrm>
          <a:prstGeom prst="flowChartProcess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นำผลการดำเนินงานไปเป็นปัจจัยในการทำแผนฯ ต่อไป</a:t>
            </a:r>
            <a:endParaRPr lang="en-US" sz="10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Flowchart: Document 4"/>
          <p:cNvSpPr/>
          <p:nvPr/>
        </p:nvSpPr>
        <p:spPr>
          <a:xfrm>
            <a:off x="1000100" y="1428736"/>
            <a:ext cx="1428750" cy="942975"/>
          </a:xfrm>
          <a:prstGeom prst="flowChartDocument">
            <a:avLst/>
          </a:prstGeom>
          <a:solidFill>
            <a:srgbClr val="FFFF99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วิสัยทัศน์ พันธกิจ ภารกิจ </a:t>
            </a:r>
            <a:b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และยุทธศาสตร์ สคร.</a:t>
            </a: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SWOT </a:t>
            </a: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 สคร.</a:t>
            </a:r>
            <a:endParaRPr lang="en-US" sz="7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ผลประเมิน ภายใน-ภายนอก</a:t>
            </a: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ผลการดำเนินงานในอดีต</a:t>
            </a: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ความต้องการของผู้รับบริการ</a:t>
            </a:r>
            <a:b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และผู้มีส่วนได้เสีย</a:t>
            </a:r>
            <a:endParaRPr lang="en-US" sz="7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3" name="Flowchart: Document 52"/>
          <p:cNvSpPr/>
          <p:nvPr/>
        </p:nvSpPr>
        <p:spPr>
          <a:xfrm>
            <a:off x="1629508" y="809626"/>
            <a:ext cx="1179635" cy="631825"/>
          </a:xfrm>
          <a:prstGeom prst="flowChartDocument">
            <a:avLst/>
          </a:prstGeom>
          <a:solidFill>
            <a:srgbClr val="FFFF99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รัฐธรรมนูญ</a:t>
            </a:r>
          </a:p>
          <a:p>
            <a:pPr marL="82550" indent="-825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th-TH" sz="7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พรฎ. ว่าด้วยหลักเกณฑ์และวิธีการบริหารกิจการบ้านเมืองที่ดี พ.ศ. 2546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168519" y="1571626"/>
            <a:ext cx="1178170" cy="500063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82550" indent="-82550"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5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ปัจจัย</a:t>
            </a:r>
            <a:br>
              <a:rPr lang="th-TH" sz="105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5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ที่ใช้ในการ</a:t>
            </a:r>
            <a:r>
              <a:rPr lang="en-US" sz="105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en-US" sz="105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5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จัดทำแผน</a:t>
            </a:r>
            <a:endParaRPr lang="en-US" sz="105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1" name="Up Arrow Callout 50"/>
          <p:cNvSpPr/>
          <p:nvPr/>
        </p:nvSpPr>
        <p:spPr>
          <a:xfrm>
            <a:off x="2935166" y="3452814"/>
            <a:ext cx="1230923" cy="917575"/>
          </a:xfrm>
          <a:prstGeom prst="upArrowCallout">
            <a:avLst>
              <a:gd name="adj1" fmla="val 13047"/>
              <a:gd name="adj2" fmla="val 17530"/>
              <a:gd name="adj3" fmla="val 17530"/>
              <a:gd name="adj4" fmla="val 41470"/>
            </a:avLst>
          </a:prstGeom>
          <a:solidFill>
            <a:srgbClr val="9999FF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5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นโยบาย</a:t>
            </a:r>
            <a:br>
              <a:rPr lang="th-TH" sz="105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5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ที่ได้รัมอบหมาย</a:t>
            </a:r>
          </a:p>
        </p:txBody>
      </p:sp>
      <p:sp>
        <p:nvSpPr>
          <p:cNvPr id="47" name="Up Arrow Callout 46"/>
          <p:cNvSpPr/>
          <p:nvPr/>
        </p:nvSpPr>
        <p:spPr>
          <a:xfrm>
            <a:off x="1736482" y="3452814"/>
            <a:ext cx="1286608" cy="917575"/>
          </a:xfrm>
          <a:prstGeom prst="upArrowCallout">
            <a:avLst>
              <a:gd name="adj1" fmla="val 14255"/>
              <a:gd name="adj2" fmla="val 15125"/>
              <a:gd name="adj3" fmla="val 17947"/>
              <a:gd name="adj4" fmla="val 42406"/>
            </a:avLst>
          </a:prstGeom>
          <a:solidFill>
            <a:srgbClr val="9999FF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5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ความต้องการของ</a:t>
            </a:r>
            <a:br>
              <a:rPr lang="th-TH" sz="105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5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ผู้มีส่วนได้/ส่วนเสีย</a:t>
            </a:r>
          </a:p>
        </p:txBody>
      </p:sp>
      <p:sp>
        <p:nvSpPr>
          <p:cNvPr id="49" name="Up Arrow Callout 48"/>
          <p:cNvSpPr/>
          <p:nvPr/>
        </p:nvSpPr>
        <p:spPr>
          <a:xfrm rot="10800000" flipV="1">
            <a:off x="2570284" y="3452813"/>
            <a:ext cx="715108" cy="571500"/>
          </a:xfrm>
          <a:prstGeom prst="upArrowCallout">
            <a:avLst>
              <a:gd name="adj1" fmla="val 21864"/>
              <a:gd name="adj2" fmla="val 20465"/>
              <a:gd name="adj3" fmla="val 17292"/>
              <a:gd name="adj4" fmla="val 68333"/>
            </a:avLst>
          </a:prstGeom>
          <a:solidFill>
            <a:srgbClr val="9999FF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05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ภารกิจ</a:t>
            </a:r>
            <a:br>
              <a:rPr lang="th-TH" sz="105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05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ตามกม.</a:t>
            </a:r>
          </a:p>
        </p:txBody>
      </p:sp>
      <p:sp>
        <p:nvSpPr>
          <p:cNvPr id="28" name="Up Arrow Callout 27"/>
          <p:cNvSpPr/>
          <p:nvPr/>
        </p:nvSpPr>
        <p:spPr>
          <a:xfrm flipH="1">
            <a:off x="3563815" y="3421063"/>
            <a:ext cx="674077" cy="571500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53379"/>
            </a:avLst>
          </a:prstGeom>
          <a:solidFill>
            <a:srgbClr val="9999FF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SWOT</a:t>
            </a:r>
            <a:endParaRPr lang="th-TH" sz="12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Down Arrow Callout 9"/>
          <p:cNvSpPr/>
          <p:nvPr/>
        </p:nvSpPr>
        <p:spPr>
          <a:xfrm rot="955280">
            <a:off x="3565281" y="2638426"/>
            <a:ext cx="797169" cy="415925"/>
          </a:xfrm>
          <a:prstGeom prst="downArrowCallout">
            <a:avLst>
              <a:gd name="adj1" fmla="val 16698"/>
              <a:gd name="adj2" fmla="val 21767"/>
              <a:gd name="adj3" fmla="val 25000"/>
              <a:gd name="adj4" fmla="val 64977"/>
            </a:avLst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IT 1-3</a:t>
            </a:r>
          </a:p>
        </p:txBody>
      </p:sp>
      <p:sp>
        <p:nvSpPr>
          <p:cNvPr id="54" name="8-Point Star 53"/>
          <p:cNvSpPr/>
          <p:nvPr/>
        </p:nvSpPr>
        <p:spPr>
          <a:xfrm>
            <a:off x="272561" y="1071564"/>
            <a:ext cx="357554" cy="357187"/>
          </a:xfrm>
          <a:prstGeom prst="star8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</a:p>
        </p:txBody>
      </p:sp>
      <p:sp>
        <p:nvSpPr>
          <p:cNvPr id="55" name="8-Point Star 54"/>
          <p:cNvSpPr/>
          <p:nvPr/>
        </p:nvSpPr>
        <p:spPr>
          <a:xfrm>
            <a:off x="2201008" y="2738439"/>
            <a:ext cx="357554" cy="357187"/>
          </a:xfrm>
          <a:prstGeom prst="star8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</a:p>
        </p:txBody>
      </p:sp>
      <p:sp>
        <p:nvSpPr>
          <p:cNvPr id="56" name="8-Point Star 55"/>
          <p:cNvSpPr/>
          <p:nvPr/>
        </p:nvSpPr>
        <p:spPr>
          <a:xfrm>
            <a:off x="6559061" y="1214439"/>
            <a:ext cx="357554" cy="357187"/>
          </a:xfrm>
          <a:prstGeom prst="star8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</a:p>
        </p:txBody>
      </p:sp>
      <p:sp>
        <p:nvSpPr>
          <p:cNvPr id="57" name="8-Point Star 56"/>
          <p:cNvSpPr/>
          <p:nvPr/>
        </p:nvSpPr>
        <p:spPr>
          <a:xfrm>
            <a:off x="7344508" y="5105400"/>
            <a:ext cx="357554" cy="357188"/>
          </a:xfrm>
          <a:prstGeom prst="star8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</a:p>
        </p:txBody>
      </p:sp>
      <p:sp>
        <p:nvSpPr>
          <p:cNvPr id="58" name="8-Point Star 57"/>
          <p:cNvSpPr/>
          <p:nvPr/>
        </p:nvSpPr>
        <p:spPr>
          <a:xfrm>
            <a:off x="7558454" y="2517775"/>
            <a:ext cx="357554" cy="357188"/>
          </a:xfrm>
          <a:prstGeom prst="star8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</a:p>
        </p:txBody>
      </p:sp>
      <p:sp>
        <p:nvSpPr>
          <p:cNvPr id="59" name="8-Point Star 58"/>
          <p:cNvSpPr/>
          <p:nvPr/>
        </p:nvSpPr>
        <p:spPr>
          <a:xfrm>
            <a:off x="3915508" y="5095875"/>
            <a:ext cx="357554" cy="357188"/>
          </a:xfrm>
          <a:prstGeom prst="star8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</a:p>
        </p:txBody>
      </p:sp>
      <p:sp>
        <p:nvSpPr>
          <p:cNvPr id="60" name="8-Point Star 59"/>
          <p:cNvSpPr/>
          <p:nvPr/>
        </p:nvSpPr>
        <p:spPr>
          <a:xfrm>
            <a:off x="4400550" y="4127500"/>
            <a:ext cx="356088" cy="357188"/>
          </a:xfrm>
          <a:prstGeom prst="star8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7</a:t>
            </a:r>
          </a:p>
        </p:txBody>
      </p:sp>
      <p:sp>
        <p:nvSpPr>
          <p:cNvPr id="2126" name="TextBox 60"/>
          <p:cNvSpPr txBox="1">
            <a:spLocks noChangeArrowheads="1"/>
          </p:cNvSpPr>
          <p:nvPr/>
        </p:nvSpPr>
        <p:spPr bwMode="auto">
          <a:xfrm>
            <a:off x="567104" y="1119189"/>
            <a:ext cx="101662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CG </a:t>
            </a:r>
            <a:r>
              <a:rPr lang="th-TH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ม.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9 </a:t>
            </a:r>
            <a:r>
              <a:rPr lang="th-TH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ม.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16</a:t>
            </a:r>
          </a:p>
        </p:txBody>
      </p:sp>
      <p:sp>
        <p:nvSpPr>
          <p:cNvPr id="2127" name="TextBox 61"/>
          <p:cNvSpPr txBox="1">
            <a:spLocks noChangeArrowheads="1"/>
          </p:cNvSpPr>
          <p:nvPr/>
        </p:nvSpPr>
        <p:spPr bwMode="auto">
          <a:xfrm>
            <a:off x="2511669" y="2801939"/>
            <a:ext cx="87395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CG </a:t>
            </a:r>
            <a:r>
              <a:rPr lang="th-TH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ม.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8(3)</a:t>
            </a:r>
          </a:p>
        </p:txBody>
      </p:sp>
      <p:sp>
        <p:nvSpPr>
          <p:cNvPr id="2128" name="TextBox 62"/>
          <p:cNvSpPr txBox="1">
            <a:spLocks noChangeArrowheads="1"/>
          </p:cNvSpPr>
          <p:nvPr/>
        </p:nvSpPr>
        <p:spPr bwMode="auto">
          <a:xfrm>
            <a:off x="6853605" y="1285875"/>
            <a:ext cx="74571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CG </a:t>
            </a:r>
            <a:r>
              <a:rPr lang="th-TH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ม.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16</a:t>
            </a:r>
          </a:p>
        </p:txBody>
      </p:sp>
      <p:sp>
        <p:nvSpPr>
          <p:cNvPr id="2129" name="TextBox 63"/>
          <p:cNvSpPr txBox="1">
            <a:spLocks noChangeArrowheads="1"/>
          </p:cNvSpPr>
          <p:nvPr/>
        </p:nvSpPr>
        <p:spPr bwMode="auto">
          <a:xfrm>
            <a:off x="7869116" y="2532064"/>
            <a:ext cx="74571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CG </a:t>
            </a:r>
            <a:r>
              <a:rPr lang="th-TH" sz="11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ม.</a:t>
            </a:r>
            <a:r>
              <a:rPr lang="en-US" sz="1100" b="1" dirty="0" smtClean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20</a:t>
            </a:r>
            <a:endParaRPr lang="en-US" sz="1100" b="1" dirty="0">
              <a:solidFill>
                <a:schemeClr val="accent1">
                  <a:lumMod val="5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130" name="TextBox 64"/>
          <p:cNvSpPr txBox="1">
            <a:spLocks noChangeArrowheads="1"/>
          </p:cNvSpPr>
          <p:nvPr/>
        </p:nvSpPr>
        <p:spPr bwMode="auto">
          <a:xfrm>
            <a:off x="7662497" y="5143500"/>
            <a:ext cx="74571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CG </a:t>
            </a:r>
            <a:r>
              <a:rPr lang="th-TH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ม.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12</a:t>
            </a:r>
          </a:p>
        </p:txBody>
      </p:sp>
      <p:sp>
        <p:nvSpPr>
          <p:cNvPr id="2131" name="TextBox 65"/>
          <p:cNvSpPr txBox="1">
            <a:spLocks noChangeArrowheads="1"/>
          </p:cNvSpPr>
          <p:nvPr/>
        </p:nvSpPr>
        <p:spPr bwMode="auto">
          <a:xfrm>
            <a:off x="4226169" y="5103814"/>
            <a:ext cx="745717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CG </a:t>
            </a:r>
            <a:r>
              <a:rPr lang="th-TH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ม.</a:t>
            </a:r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ahoma" pitchFamily="34" charset="0"/>
                <a:cs typeface="Tahoma" pitchFamily="34" charset="0"/>
              </a:rPr>
              <a:t>20</a:t>
            </a:r>
          </a:p>
        </p:txBody>
      </p:sp>
      <p:sp>
        <p:nvSpPr>
          <p:cNvPr id="2132" name="TextBox 66"/>
          <p:cNvSpPr txBox="1">
            <a:spLocks noChangeArrowheads="1"/>
          </p:cNvSpPr>
          <p:nvPr/>
        </p:nvSpPr>
        <p:spPr bwMode="auto">
          <a:xfrm>
            <a:off x="0" y="6421439"/>
            <a:ext cx="4142643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h-TH" sz="1100" b="1" u="sng" dirty="0">
                <a:latin typeface="Tahoma" pitchFamily="34" charset="0"/>
                <a:cs typeface="Tahoma" pitchFamily="34" charset="0"/>
              </a:rPr>
              <a:t>หมายเหตุ </a:t>
            </a:r>
            <a:r>
              <a:rPr lang="en-US" sz="1100" b="1" dirty="0">
                <a:latin typeface="Tahoma" pitchFamily="34" charset="0"/>
                <a:cs typeface="Tahoma" pitchFamily="34" charset="0"/>
              </a:rPr>
              <a:t>: CG </a:t>
            </a:r>
            <a:r>
              <a:rPr lang="th-TH" sz="1100" b="1" dirty="0">
                <a:latin typeface="Tahoma" pitchFamily="34" charset="0"/>
                <a:cs typeface="Tahoma" pitchFamily="34" charset="0"/>
              </a:rPr>
              <a:t>หมายถึงพระราชกฤษฎีกา</a:t>
            </a:r>
            <a:br>
              <a:rPr lang="th-TH" sz="1100" b="1" dirty="0">
                <a:latin typeface="Tahoma" pitchFamily="34" charset="0"/>
                <a:cs typeface="Tahoma" pitchFamily="34" charset="0"/>
              </a:rPr>
            </a:br>
            <a:r>
              <a:rPr lang="th-TH" sz="1100" b="1" dirty="0">
                <a:latin typeface="Tahoma" pitchFamily="34" charset="0"/>
                <a:cs typeface="Tahoma" pitchFamily="34" charset="0"/>
              </a:rPr>
              <a:t>ว่าด้วยหลักเกณฑ์และวิธีการบริหารกิจการบ้านมืองที่ดี 2546</a:t>
            </a:r>
          </a:p>
          <a:p>
            <a:endParaRPr lang="en-US" sz="11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714348" y="142852"/>
            <a:ext cx="7929618" cy="571504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หมวด ๒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6470848" y="6411914"/>
            <a:ext cx="2133600" cy="244475"/>
          </a:xfrm>
        </p:spPr>
        <p:txBody>
          <a:bodyPr/>
          <a:lstStyle/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www.themegallery.com</a:t>
            </a: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12118" y="260648"/>
            <a:ext cx="657225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3200" b="1" dirty="0" smtClean="0">
                <a:solidFill>
                  <a:schemeClr val="bg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หมวด ๓</a:t>
            </a:r>
            <a:endParaRPr lang="th-TH" sz="3200" b="1" dirty="0">
              <a:solidFill>
                <a:schemeClr val="bg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8" name="AutoShape 20"/>
          <p:cNvSpPr>
            <a:spLocks noChangeArrowheads="1"/>
          </p:cNvSpPr>
          <p:nvPr/>
        </p:nvSpPr>
        <p:spPr bwMode="gray">
          <a:xfrm>
            <a:off x="571472" y="1628800"/>
            <a:ext cx="3185148" cy="800069"/>
          </a:xfrm>
          <a:prstGeom prst="roundRect">
            <a:avLst>
              <a:gd name="adj" fmla="val 29463"/>
            </a:avLst>
          </a:prstGeom>
          <a:solidFill>
            <a:srgbClr val="9999FF"/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การกำหนด/ทบทวนกลุ่มผู้รับบริการ</a:t>
            </a: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และผู้มีส่วนได้ส่วนเสีย</a:t>
            </a:r>
          </a:p>
          <a:p>
            <a:pPr algn="ctr"/>
            <a:r>
              <a:rPr lang="th-TH" sz="11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                           </a:t>
            </a:r>
            <a:r>
              <a:rPr lang="en-US" sz="11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                  </a:t>
            </a:r>
            <a:r>
              <a:rPr lang="en-US" sz="11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LD 1</a:t>
            </a:r>
            <a:endParaRPr lang="th-TH" sz="11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0" name="AutoShape 20"/>
          <p:cNvSpPr>
            <a:spLocks noChangeArrowheads="1"/>
          </p:cNvSpPr>
          <p:nvPr/>
        </p:nvSpPr>
        <p:spPr bwMode="gray">
          <a:xfrm>
            <a:off x="5572132" y="1643050"/>
            <a:ext cx="3015708" cy="713239"/>
          </a:xfrm>
          <a:prstGeom prst="roundRect">
            <a:avLst>
              <a:gd name="adj" fmla="val 29463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การประเมินผลและ</a:t>
            </a: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ติดตามคุณภาพการให้บริการ</a:t>
            </a:r>
            <a:endParaRPr lang="th-TH" sz="1400" b="1" dirty="0">
              <a:solidFill>
                <a:srgbClr val="130658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1" name="AutoShape 20"/>
          <p:cNvSpPr>
            <a:spLocks noChangeArrowheads="1"/>
          </p:cNvSpPr>
          <p:nvPr/>
        </p:nvSpPr>
        <p:spPr bwMode="gray">
          <a:xfrm>
            <a:off x="5715008" y="2786058"/>
            <a:ext cx="2857520" cy="719510"/>
          </a:xfrm>
          <a:prstGeom prst="roundRect">
            <a:avLst>
              <a:gd name="adj" fmla="val 29463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การจัดทำคู่มือการให้บริการ</a:t>
            </a:r>
          </a:p>
          <a:p>
            <a:pPr algn="ctr"/>
            <a:r>
              <a:rPr lang="th-TH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                      </a:t>
            </a:r>
            <a: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      </a:t>
            </a:r>
            <a:r>
              <a:rPr lang="en-US" sz="11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PM 5</a:t>
            </a:r>
            <a:endParaRPr lang="th-TH" sz="11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2" name="AutoShape 20"/>
          <p:cNvSpPr>
            <a:spLocks noChangeArrowheads="1"/>
          </p:cNvSpPr>
          <p:nvPr/>
        </p:nvSpPr>
        <p:spPr bwMode="gray">
          <a:xfrm>
            <a:off x="5715008" y="3857628"/>
            <a:ext cx="2786082" cy="714378"/>
          </a:xfrm>
          <a:prstGeom prst="roundRect">
            <a:avLst>
              <a:gd name="adj" fmla="val 29463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การวัดผลความพึงพอใจ/</a:t>
            </a: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ไม่พึงพอใจของการให้บริการ</a:t>
            </a:r>
          </a:p>
          <a:p>
            <a:pPr algn="ctr"/>
            <a: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              </a:t>
            </a:r>
            <a:r>
              <a:rPr lang="en-US" sz="11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LD 1/SP 4/PM 6</a:t>
            </a:r>
            <a:endParaRPr lang="th-TH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3" name="AutoShape 20"/>
          <p:cNvSpPr>
            <a:spLocks noChangeArrowheads="1"/>
          </p:cNvSpPr>
          <p:nvPr/>
        </p:nvSpPr>
        <p:spPr bwMode="gray">
          <a:xfrm>
            <a:off x="5715008" y="5000636"/>
            <a:ext cx="2571768" cy="785818"/>
          </a:xfrm>
          <a:prstGeom prst="roundRect">
            <a:avLst>
              <a:gd name="adj" fmla="val 29463"/>
            </a:avLst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th-TH" sz="1400" dirty="0" smtClean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สร้างกระบวนการ</a:t>
            </a: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การมีส่วนร่วมของภาคประชาชน</a:t>
            </a:r>
          </a:p>
          <a:p>
            <a:pPr algn="ctr"/>
            <a:r>
              <a:rPr lang="en-US" sz="11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                             </a:t>
            </a:r>
            <a:r>
              <a:rPr lang="en-US" sz="11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LD 7/IT 4</a:t>
            </a:r>
            <a:endParaRPr lang="th-TH" sz="1100" b="1" dirty="0" smtClean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endParaRPr lang="th-TH" sz="1600" b="1" dirty="0">
              <a:solidFill>
                <a:srgbClr val="130658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4" name="AutoShape 20"/>
          <p:cNvSpPr>
            <a:spLocks noChangeArrowheads="1"/>
          </p:cNvSpPr>
          <p:nvPr/>
        </p:nvSpPr>
        <p:spPr bwMode="gray">
          <a:xfrm>
            <a:off x="1214414" y="4929198"/>
            <a:ext cx="2428892" cy="772709"/>
          </a:xfrm>
          <a:prstGeom prst="roundRect">
            <a:avLst>
              <a:gd name="adj" fmla="val 29463"/>
            </a:avLst>
          </a:prstGeom>
          <a:solidFill>
            <a:srgbClr val="9999FF"/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th-TH" sz="1600" dirty="0" smtClean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สร้างเครือข่าย/</a:t>
            </a: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ความสัมพันธ์กับผู้รับบริการ</a:t>
            </a: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และผู้มีส่วนได้ส่วนเสีย</a:t>
            </a:r>
            <a:endParaRPr lang="th-TH" sz="1400" b="1" dirty="0" smtClean="0">
              <a:solidFill>
                <a:srgbClr val="130658"/>
              </a:solidFill>
              <a:latin typeface="Arial" pitchFamily="34" charset="0"/>
              <a:cs typeface="Angsana New" pitchFamily="18" charset="-34"/>
            </a:endParaRPr>
          </a:p>
          <a:p>
            <a:pPr algn="ctr"/>
            <a:endParaRPr lang="th-TH" sz="1600" dirty="0" smtClean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5" name="AutoShape 20"/>
          <p:cNvSpPr>
            <a:spLocks noChangeArrowheads="1"/>
          </p:cNvSpPr>
          <p:nvPr/>
        </p:nvSpPr>
        <p:spPr bwMode="gray">
          <a:xfrm>
            <a:off x="928662" y="3929066"/>
            <a:ext cx="2714644" cy="576064"/>
          </a:xfrm>
          <a:prstGeom prst="roundRect">
            <a:avLst>
              <a:gd name="adj" fmla="val 29463"/>
            </a:avLst>
          </a:prstGeom>
          <a:solidFill>
            <a:srgbClr val="9999FF"/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ตรวจสอบ/ดำเนินการ</a:t>
            </a: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จัดการข้อร้องเรียน</a:t>
            </a:r>
            <a:endParaRPr lang="th-TH" sz="1400" b="1" dirty="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6" name="AutoShape 20"/>
          <p:cNvSpPr>
            <a:spLocks noChangeArrowheads="1"/>
          </p:cNvSpPr>
          <p:nvPr/>
        </p:nvSpPr>
        <p:spPr bwMode="gray">
          <a:xfrm>
            <a:off x="785786" y="2786058"/>
            <a:ext cx="3000396" cy="718941"/>
          </a:xfrm>
          <a:prstGeom prst="roundRect">
            <a:avLst>
              <a:gd name="adj" fmla="val 29463"/>
            </a:avLst>
          </a:prstGeom>
          <a:solidFill>
            <a:srgbClr val="9999FF"/>
          </a:solidFill>
          <a:ln w="28575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กำหนด/ทบทวนช่องทาง</a:t>
            </a:r>
          </a:p>
          <a:p>
            <a:pPr algn="ctr"/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การรับฟังความต้องการ</a:t>
            </a:r>
          </a:p>
          <a:p>
            <a:pPr algn="ctr"/>
            <a:r>
              <a:rPr lang="en-US" sz="1400" b="1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                           </a:t>
            </a:r>
            <a:r>
              <a:rPr lang="en-US" sz="1100" b="1" dirty="0" smtClean="0">
                <a:solidFill>
                  <a:schemeClr val="accent1">
                    <a:lumMod val="75000"/>
                  </a:schemeClr>
                </a:solidFill>
                <a:latin typeface="Tahoma" pitchFamily="34" charset="0"/>
                <a:cs typeface="Tahoma" pitchFamily="34" charset="0"/>
              </a:rPr>
              <a:t>LD 1/SP 4/PM 6</a:t>
            </a:r>
            <a:endParaRPr lang="th-TH" sz="1100" b="1" dirty="0">
              <a:solidFill>
                <a:schemeClr val="accent1">
                  <a:lumMod val="75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2071670" y="2500306"/>
            <a:ext cx="428628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>
              <a:solidFill>
                <a:srgbClr val="FFFFFF"/>
              </a:solidFill>
            </a:endParaRPr>
          </a:p>
        </p:txBody>
      </p:sp>
      <p:sp>
        <p:nvSpPr>
          <p:cNvPr id="18" name="Down Arrow 17"/>
          <p:cNvSpPr/>
          <p:nvPr/>
        </p:nvSpPr>
        <p:spPr>
          <a:xfrm rot="10800000">
            <a:off x="6858016" y="2428868"/>
            <a:ext cx="428628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>
              <a:solidFill>
                <a:srgbClr val="FFFFFF"/>
              </a:solidFill>
            </a:endParaRPr>
          </a:p>
        </p:txBody>
      </p:sp>
      <p:sp>
        <p:nvSpPr>
          <p:cNvPr id="19" name="Down Arrow 18"/>
          <p:cNvSpPr/>
          <p:nvPr/>
        </p:nvSpPr>
        <p:spPr>
          <a:xfrm>
            <a:off x="2071670" y="4572008"/>
            <a:ext cx="428628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>
              <a:solidFill>
                <a:srgbClr val="FFFFFF"/>
              </a:solidFill>
            </a:endParaRPr>
          </a:p>
        </p:txBody>
      </p:sp>
      <p:sp>
        <p:nvSpPr>
          <p:cNvPr id="20" name="Down Arrow 19"/>
          <p:cNvSpPr/>
          <p:nvPr/>
        </p:nvSpPr>
        <p:spPr>
          <a:xfrm>
            <a:off x="2071670" y="3571876"/>
            <a:ext cx="428628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>
              <a:solidFill>
                <a:srgbClr val="FFFFFF"/>
              </a:solidFill>
            </a:endParaRPr>
          </a:p>
        </p:txBody>
      </p:sp>
      <p:sp>
        <p:nvSpPr>
          <p:cNvPr id="21" name="Down Arrow 20"/>
          <p:cNvSpPr/>
          <p:nvPr/>
        </p:nvSpPr>
        <p:spPr>
          <a:xfrm rot="10800000">
            <a:off x="6858016" y="3500438"/>
            <a:ext cx="428628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>
              <a:solidFill>
                <a:srgbClr val="FFFFFF"/>
              </a:solidFill>
            </a:endParaRPr>
          </a:p>
        </p:txBody>
      </p:sp>
      <p:sp>
        <p:nvSpPr>
          <p:cNvPr id="22" name="Down Arrow 21"/>
          <p:cNvSpPr/>
          <p:nvPr/>
        </p:nvSpPr>
        <p:spPr>
          <a:xfrm rot="10800000">
            <a:off x="6929454" y="4643446"/>
            <a:ext cx="428628" cy="2857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>
              <a:solidFill>
                <a:srgbClr val="FFFFFF"/>
              </a:solidFill>
            </a:endParaRPr>
          </a:p>
        </p:txBody>
      </p:sp>
      <p:sp>
        <p:nvSpPr>
          <p:cNvPr id="23" name="Curved Up Arrow 22"/>
          <p:cNvSpPr/>
          <p:nvPr/>
        </p:nvSpPr>
        <p:spPr>
          <a:xfrm>
            <a:off x="2214546" y="5857892"/>
            <a:ext cx="4896544" cy="714380"/>
          </a:xfrm>
          <a:prstGeom prst="curvedUpArrow">
            <a:avLst>
              <a:gd name="adj1" fmla="val 30250"/>
              <a:gd name="adj2" fmla="val 54032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>
              <a:solidFill>
                <a:srgbClr val="000000"/>
              </a:solidFill>
            </a:endParaRPr>
          </a:p>
        </p:txBody>
      </p:sp>
      <p:sp>
        <p:nvSpPr>
          <p:cNvPr id="24" name="Curved Up Arrow 23"/>
          <p:cNvSpPr/>
          <p:nvPr/>
        </p:nvSpPr>
        <p:spPr>
          <a:xfrm rot="10800000">
            <a:off x="2028428" y="980728"/>
            <a:ext cx="5112568" cy="590885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>
              <a:solidFill>
                <a:srgbClr val="000000"/>
              </a:solidFill>
            </a:endParaRPr>
          </a:p>
        </p:txBody>
      </p:sp>
      <p:sp>
        <p:nvSpPr>
          <p:cNvPr id="27" name="สี่เหลี่ยมผืนผ้า 17"/>
          <p:cNvSpPr/>
          <p:nvPr/>
        </p:nvSpPr>
        <p:spPr>
          <a:xfrm>
            <a:off x="3923928" y="2420888"/>
            <a:ext cx="148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สื่อ</a:t>
            </a:r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สารและ        สร้าง</a:t>
            </a:r>
            <a:r>
              <a:rPr lang="th-TH" sz="14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ความเข้าใจ</a:t>
            </a:r>
          </a:p>
        </p:txBody>
      </p:sp>
      <p:sp>
        <p:nvSpPr>
          <p:cNvPr id="28" name="สี่เหลี่ยมผืนผ้า 17"/>
          <p:cNvSpPr/>
          <p:nvPr/>
        </p:nvSpPr>
        <p:spPr>
          <a:xfrm>
            <a:off x="3923928" y="1700808"/>
            <a:ext cx="148386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กลุ่มเป้าหมาย</a:t>
            </a:r>
            <a:endParaRPr lang="th-TH" sz="14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9" name="รูปภาพ 20" descr="image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1052736"/>
            <a:ext cx="677920" cy="655571"/>
          </a:xfrm>
          <a:prstGeom prst="rect">
            <a:avLst/>
          </a:prstGeom>
        </p:spPr>
      </p:pic>
      <p:sp>
        <p:nvSpPr>
          <p:cNvPr id="30" name="สี่เหลี่ยมผืนผ้า 17"/>
          <p:cNvSpPr/>
          <p:nvPr/>
        </p:nvSpPr>
        <p:spPr>
          <a:xfrm>
            <a:off x="3923928" y="3573016"/>
            <a:ext cx="148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สร้างกระบวนการให้เป็นระบบ</a:t>
            </a:r>
            <a:endParaRPr lang="th-TH" sz="14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1" name="สี่เหลี่ยมผืนผ้า 17"/>
          <p:cNvSpPr/>
          <p:nvPr/>
        </p:nvSpPr>
        <p:spPr>
          <a:xfrm>
            <a:off x="3923928" y="4509120"/>
            <a:ext cx="148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สอบถาม         ความคิดเห็น</a:t>
            </a:r>
            <a:endParaRPr lang="th-TH" sz="14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2" name="สี่เหลี่ยมผืนผ้า 17"/>
          <p:cNvSpPr/>
          <p:nvPr/>
        </p:nvSpPr>
        <p:spPr>
          <a:xfrm>
            <a:off x="3929058" y="5500702"/>
            <a:ext cx="148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th-TH" sz="14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ปรับปรุงให้มีประสิทธิภาพ</a:t>
            </a:r>
            <a:endParaRPr lang="th-TH" sz="14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3" name="รูปภาพ 22" descr="kapook-8102-422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2132856"/>
            <a:ext cx="323851" cy="323851"/>
          </a:xfrm>
          <a:prstGeom prst="rect">
            <a:avLst/>
          </a:prstGeom>
        </p:spPr>
      </p:pic>
      <p:pic>
        <p:nvPicPr>
          <p:cNvPr id="34" name="รูปภาพ 24" descr="OneStop_servic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4149080"/>
            <a:ext cx="466076" cy="393575"/>
          </a:xfrm>
          <a:prstGeom prst="rect">
            <a:avLst/>
          </a:prstGeom>
        </p:spPr>
      </p:pic>
      <p:pic>
        <p:nvPicPr>
          <p:cNvPr id="35" name="รูปภาพ 26" descr="rela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3968" y="3008726"/>
            <a:ext cx="742790" cy="564290"/>
          </a:xfrm>
          <a:prstGeom prst="rect">
            <a:avLst/>
          </a:prstGeom>
        </p:spPr>
      </p:pic>
      <p:pic>
        <p:nvPicPr>
          <p:cNvPr id="36" name="รูปภาพ 21" descr="imagesCALA3TV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95018">
            <a:off x="4427984" y="5085184"/>
            <a:ext cx="506185" cy="428625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714348" y="357166"/>
            <a:ext cx="7929618" cy="500066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หมวด ๓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534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357158" y="0"/>
            <a:ext cx="7886700" cy="11430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endParaRPr lang="th-TH" sz="3600" b="1" kern="0" dirty="0">
              <a:solidFill>
                <a:srgbClr val="1A48A4"/>
              </a:solidFill>
              <a:latin typeface="Verdana"/>
              <a:cs typeface="Angsana New" pitchFamily="18" charset="-34"/>
            </a:endParaRPr>
          </a:p>
        </p:txBody>
      </p:sp>
      <p:sp>
        <p:nvSpPr>
          <p:cNvPr id="18" name="Rounded Rectangle 4"/>
          <p:cNvSpPr/>
          <p:nvPr/>
        </p:nvSpPr>
        <p:spPr bwMode="auto">
          <a:xfrm>
            <a:off x="357158" y="4071942"/>
            <a:ext cx="5503863" cy="50006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202244" tIns="0" rIns="202244" bIns="0" spcCol="1270" anchor="ctr"/>
          <a:lstStyle/>
          <a:p>
            <a:pPr defTabSz="1022350">
              <a:lnSpc>
                <a:spcPct val="90000"/>
              </a:lnSpc>
              <a:spcAft>
                <a:spcPct val="35000"/>
              </a:spcAft>
              <a:defRPr/>
            </a:pPr>
            <a:endParaRPr lang="en-US" sz="1600" b="1" dirty="0" smtClean="0">
              <a:solidFill>
                <a:srgbClr val="FFFFFF"/>
              </a:solidFill>
            </a:endParaRPr>
          </a:p>
          <a:p>
            <a:pPr defTabSz="10223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2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IT1-3</a:t>
            </a:r>
            <a:r>
              <a:rPr lang="en-US" sz="12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มีระบบฐานข้อมูลที่สนับสนุนการดำเนินงานตามแผน</a:t>
            </a:r>
            <a:r>
              <a:rPr lang="th-TH" sz="1200" b="1" dirty="0" smtClean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ยุทธศาสตร์กระบวนการ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ที่สร้างคุณค่า และกระบวนการสนับสนุน</a:t>
            </a:r>
          </a:p>
          <a:p>
            <a:pPr defTabSz="1022350">
              <a:lnSpc>
                <a:spcPct val="90000"/>
              </a:lnSpc>
              <a:spcAft>
                <a:spcPct val="35000"/>
              </a:spcAft>
              <a:defRPr/>
            </a:pPr>
            <a:endParaRPr lang="th-TH" sz="2300" b="1" dirty="0">
              <a:solidFill>
                <a:srgbClr val="FFFFFF"/>
              </a:solidFill>
            </a:endParaRPr>
          </a:p>
        </p:txBody>
      </p:sp>
      <p:sp>
        <p:nvSpPr>
          <p:cNvPr id="36" name="Rounded Rectangle 4"/>
          <p:cNvSpPr/>
          <p:nvPr/>
        </p:nvSpPr>
        <p:spPr bwMode="auto">
          <a:xfrm>
            <a:off x="357158" y="5072074"/>
            <a:ext cx="3387725" cy="4508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87123" tIns="0" rIns="187123" bIns="0" spcCol="1270" anchor="ctr"/>
          <a:lstStyle/>
          <a:p>
            <a:pPr defTabSz="8890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2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IT5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มีระบบการติดตามเฝ้าระวัง และเตือนภัย</a:t>
            </a:r>
          </a:p>
        </p:txBody>
      </p:sp>
      <p:sp>
        <p:nvSpPr>
          <p:cNvPr id="39" name="Rounded Rectangle 4"/>
          <p:cNvSpPr/>
          <p:nvPr/>
        </p:nvSpPr>
        <p:spPr bwMode="auto">
          <a:xfrm>
            <a:off x="357158" y="5572140"/>
            <a:ext cx="5164137" cy="44926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87123" tIns="0" rIns="187123" bIns="0" spcCol="1270" anchor="ctr"/>
          <a:lstStyle/>
          <a:p>
            <a:pPr defTabSz="8890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2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IT6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มีระบบบริหารความเสี่ยงของระบบฐานข้อมูลและสารสนเทศ</a:t>
            </a:r>
          </a:p>
        </p:txBody>
      </p:sp>
      <p:sp>
        <p:nvSpPr>
          <p:cNvPr id="44" name="Rounded Rectangle 4"/>
          <p:cNvSpPr/>
          <p:nvPr/>
        </p:nvSpPr>
        <p:spPr bwMode="auto">
          <a:xfrm>
            <a:off x="357158" y="6072206"/>
            <a:ext cx="3989388" cy="46513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87123" tIns="0" rIns="187123" bIns="0" spcCol="1270" anchor="ctr"/>
          <a:lstStyle/>
          <a:p>
            <a:pPr defTabSz="164465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2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IT7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จัดทำแผนการจัดการความรู้และนำแผนไปปฏิบัติ</a:t>
            </a:r>
          </a:p>
        </p:txBody>
      </p:sp>
      <p:sp>
        <p:nvSpPr>
          <p:cNvPr id="47" name="Rounded Rectangle 4"/>
          <p:cNvSpPr/>
          <p:nvPr/>
        </p:nvSpPr>
        <p:spPr bwMode="auto">
          <a:xfrm>
            <a:off x="357158" y="4643446"/>
            <a:ext cx="7072362" cy="3873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187123" tIns="0" rIns="187123" bIns="0" spcCol="1270" anchor="ctr"/>
          <a:lstStyle/>
          <a:p>
            <a:pPr defTabSz="889000">
              <a:lnSpc>
                <a:spcPct val="90000"/>
              </a:lnSpc>
              <a:spcAft>
                <a:spcPct val="35000"/>
              </a:spcAft>
              <a:defRPr/>
            </a:pPr>
            <a:r>
              <a:rPr lang="en-US" sz="1200" b="1" dirty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IT4</a:t>
            </a:r>
            <a:r>
              <a:rPr lang="en-US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1200" b="1" dirty="0">
                <a:solidFill>
                  <a:schemeClr val="tx1"/>
                </a:solidFill>
                <a:latin typeface="Tahoma" pitchFamily="34" charset="0"/>
                <a:cs typeface="Tahoma" pitchFamily="34" charset="0"/>
              </a:rPr>
              <a:t>มีระบบเทคโนโลยีสารสนเทศเพื่อให้ประชาชนสามารถเข้าถึงข้อมูลข่าวสารได้อย่างเหมาะสม</a:t>
            </a:r>
          </a:p>
        </p:txBody>
      </p:sp>
      <p:graphicFrame>
        <p:nvGraphicFramePr>
          <p:cNvPr id="34" name="Diagram 33"/>
          <p:cNvGraphicFramePr/>
          <p:nvPr/>
        </p:nvGraphicFramePr>
        <p:xfrm>
          <a:off x="2857488" y="357166"/>
          <a:ext cx="5929354" cy="3706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5" name="Diagram 34"/>
          <p:cNvGraphicFramePr/>
          <p:nvPr/>
        </p:nvGraphicFramePr>
        <p:xfrm>
          <a:off x="6715140" y="1000108"/>
          <a:ext cx="2143140" cy="3286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3323" name="Group 60"/>
          <p:cNvGrpSpPr>
            <a:grpSpLocks/>
          </p:cNvGrpSpPr>
          <p:nvPr/>
        </p:nvGrpSpPr>
        <p:grpSpPr bwMode="auto">
          <a:xfrm>
            <a:off x="0" y="1428736"/>
            <a:ext cx="2786082" cy="2428891"/>
            <a:chOff x="-32" y="642918"/>
            <a:chExt cx="3071834" cy="3000396"/>
          </a:xfrm>
        </p:grpSpPr>
        <p:graphicFrame>
          <p:nvGraphicFramePr>
            <p:cNvPr id="32" name="Diagram 31"/>
            <p:cNvGraphicFramePr/>
            <p:nvPr/>
          </p:nvGraphicFramePr>
          <p:xfrm>
            <a:off x="-32" y="642918"/>
            <a:ext cx="3071834" cy="300039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3" r:lo="rId14" r:qs="rId15" r:cs="rId16"/>
            </a:graphicData>
          </a:graphic>
        </p:graphicFrame>
        <p:graphicFrame>
          <p:nvGraphicFramePr>
            <p:cNvPr id="48" name="Diagram 47"/>
            <p:cNvGraphicFramePr/>
            <p:nvPr/>
          </p:nvGraphicFramePr>
          <p:xfrm>
            <a:off x="428596" y="1428736"/>
            <a:ext cx="2214578" cy="1571636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8" r:lo="rId19" r:qs="rId20" r:cs="rId21"/>
            </a:graphicData>
          </a:graphic>
        </p:graphicFrame>
        <p:sp>
          <p:nvSpPr>
            <p:cNvPr id="13334" name="Rectangle 51"/>
            <p:cNvSpPr>
              <a:spLocks noChangeArrowheads="1"/>
            </p:cNvSpPr>
            <p:nvPr/>
          </p:nvSpPr>
          <p:spPr bwMode="auto">
            <a:xfrm>
              <a:off x="1000100" y="1214422"/>
              <a:ext cx="785818" cy="285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r"/>
              <a:r>
                <a:rPr lang="th-TH" sz="1400" b="1" smtClean="0">
                  <a:solidFill>
                    <a:srgbClr val="30311D"/>
                  </a:solidFill>
                  <a:cs typeface="Angsana New" pitchFamily="18" charset="-34"/>
                </a:rPr>
                <a:t>หมวด 4</a:t>
              </a:r>
              <a:endParaRPr lang="en-US" sz="1400" b="1" smtClean="0">
                <a:solidFill>
                  <a:srgbClr val="30311D"/>
                </a:solidFill>
                <a:cs typeface="Angsana New" pitchFamily="18" charset="-34"/>
              </a:endParaRPr>
            </a:p>
          </p:txBody>
        </p:sp>
      </p:grpSp>
      <p:grpSp>
        <p:nvGrpSpPr>
          <p:cNvPr id="13324" name="Group 52"/>
          <p:cNvGrpSpPr>
            <a:grpSpLocks/>
          </p:cNvGrpSpPr>
          <p:nvPr/>
        </p:nvGrpSpPr>
        <p:grpSpPr bwMode="auto">
          <a:xfrm rot="683118" flipH="1">
            <a:off x="5194655" y="1027182"/>
            <a:ext cx="1044797" cy="468700"/>
            <a:chOff x="647093" y="1619850"/>
            <a:chExt cx="604667" cy="467108"/>
          </a:xfrm>
          <a:solidFill>
            <a:srgbClr val="0070C0"/>
          </a:solidFill>
        </p:grpSpPr>
        <p:sp>
          <p:nvSpPr>
            <p:cNvPr id="54" name="Right Arrow 53"/>
            <p:cNvSpPr/>
            <p:nvPr/>
          </p:nvSpPr>
          <p:spPr>
            <a:xfrm>
              <a:off x="647093" y="1619850"/>
              <a:ext cx="604667" cy="467108"/>
            </a:xfrm>
            <a:prstGeom prst="rightArrow">
              <a:avLst>
                <a:gd name="adj1" fmla="val 70000"/>
                <a:gd name="adj2" fmla="val 50000"/>
              </a:avLst>
            </a:prstGeom>
            <a:grpFill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en-US" sz="2800" b="1" dirty="0">
                <a:solidFill>
                  <a:srgbClr val="30311D">
                    <a:hueOff val="0"/>
                    <a:satOff val="0"/>
                    <a:lumOff val="0"/>
                    <a:alphaOff val="0"/>
                  </a:srgbClr>
                </a:solidFill>
              </a:endParaRPr>
            </a:p>
          </p:txBody>
        </p:sp>
        <p:sp>
          <p:nvSpPr>
            <p:cNvPr id="55" name="Right Arrow 4"/>
            <p:cNvSpPr/>
            <p:nvPr/>
          </p:nvSpPr>
          <p:spPr>
            <a:xfrm flipH="1" flipV="1">
              <a:off x="647733" y="1900823"/>
              <a:ext cx="81100" cy="87370"/>
            </a:xfrm>
            <a:prstGeom prst="rect">
              <a:avLst/>
            </a:prstGeom>
            <a:grpFill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53340" tIns="13335" rIns="26670" bIns="13335" spcCol="127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100" b="1" dirty="0">
                <a:solidFill>
                  <a:srgbClr val="30311D">
                    <a:hueOff val="0"/>
                    <a:satOff val="0"/>
                    <a:lumOff val="0"/>
                    <a:alphaOff val="0"/>
                  </a:srgbClr>
                </a:solidFill>
              </a:endParaRPr>
            </a:p>
          </p:txBody>
        </p:sp>
      </p:grpSp>
      <p:grpSp>
        <p:nvGrpSpPr>
          <p:cNvPr id="13325" name="Group 55"/>
          <p:cNvGrpSpPr>
            <a:grpSpLocks/>
          </p:cNvGrpSpPr>
          <p:nvPr/>
        </p:nvGrpSpPr>
        <p:grpSpPr bwMode="auto">
          <a:xfrm rot="20671925" flipH="1">
            <a:off x="2324130" y="1075174"/>
            <a:ext cx="1158875" cy="443453"/>
            <a:chOff x="647093" y="1619850"/>
            <a:chExt cx="604667" cy="467108"/>
          </a:xfrm>
          <a:solidFill>
            <a:srgbClr val="0070C0"/>
          </a:solidFill>
        </p:grpSpPr>
        <p:sp>
          <p:nvSpPr>
            <p:cNvPr id="57" name="Right Arrow 56"/>
            <p:cNvSpPr/>
            <p:nvPr/>
          </p:nvSpPr>
          <p:spPr>
            <a:xfrm>
              <a:off x="647093" y="1619850"/>
              <a:ext cx="604667" cy="467108"/>
            </a:xfrm>
            <a:prstGeom prst="rightArrow">
              <a:avLst>
                <a:gd name="adj1" fmla="val 70000"/>
                <a:gd name="adj2" fmla="val 50000"/>
              </a:avLst>
            </a:prstGeom>
            <a:grpFill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defRPr/>
              </a:pPr>
              <a:endParaRPr lang="en-US" sz="2800" b="1" dirty="0">
                <a:solidFill>
                  <a:srgbClr val="30311D">
                    <a:hueOff val="0"/>
                    <a:satOff val="0"/>
                    <a:lumOff val="0"/>
                    <a:alphaOff val="0"/>
                  </a:srgbClr>
                </a:solidFill>
              </a:endParaRPr>
            </a:p>
          </p:txBody>
        </p:sp>
        <p:sp>
          <p:nvSpPr>
            <p:cNvPr id="58" name="Right Arrow 4"/>
            <p:cNvSpPr/>
            <p:nvPr/>
          </p:nvSpPr>
          <p:spPr>
            <a:xfrm flipH="1">
              <a:off x="657686" y="1880019"/>
              <a:ext cx="71849" cy="138316"/>
            </a:xfrm>
            <a:prstGeom prst="rect">
              <a:avLst/>
            </a:prstGeom>
            <a:grpFill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lIns="53340" tIns="13335" rIns="26670" bIns="13335" spcCol="127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100" b="1" dirty="0">
                <a:solidFill>
                  <a:srgbClr val="30311D">
                    <a:hueOff val="0"/>
                    <a:satOff val="0"/>
                    <a:lumOff val="0"/>
                    <a:alphaOff val="0"/>
                  </a:srgbClr>
                </a:solidFill>
              </a:endParaRPr>
            </a:p>
          </p:txBody>
        </p:sp>
      </p:grpSp>
      <p:sp>
        <p:nvSpPr>
          <p:cNvPr id="59" name="Rectangle 58"/>
          <p:cNvSpPr/>
          <p:nvPr/>
        </p:nvSpPr>
        <p:spPr bwMode="auto">
          <a:xfrm>
            <a:off x="3786182" y="928670"/>
            <a:ext cx="1285884" cy="571504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r">
              <a:defRPr/>
            </a:pPr>
            <a:r>
              <a:rPr lang="en-US" sz="2400" b="1" i="1" dirty="0">
                <a:solidFill>
                  <a:srgbClr val="30311D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cs typeface="Angsana New" pitchFamily="18" charset="-34"/>
              </a:rPr>
              <a:t>VISION</a:t>
            </a:r>
            <a:endParaRPr lang="en-US" sz="1400" b="1" i="1" dirty="0">
              <a:solidFill>
                <a:srgbClr val="30311D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cs typeface="Angsana New" pitchFamily="18" charset="-34"/>
            </a:endParaRPr>
          </a:p>
        </p:txBody>
      </p:sp>
      <p:sp>
        <p:nvSpPr>
          <p:cNvPr id="26" name="Right Arrow 25"/>
          <p:cNvSpPr/>
          <p:nvPr/>
        </p:nvSpPr>
        <p:spPr>
          <a:xfrm>
            <a:off x="2285984" y="2500306"/>
            <a:ext cx="571504" cy="357189"/>
          </a:xfrm>
          <a:prstGeom prst="rightArrow">
            <a:avLst>
              <a:gd name="adj1" fmla="val 70000"/>
              <a:gd name="adj2" fmla="val 50000"/>
            </a:avLst>
          </a:prstGeom>
          <a:solidFill>
            <a:srgbClr val="0070C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714348" y="285728"/>
            <a:ext cx="7929618" cy="500066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หมวด ๔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4774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สี่เหลี่ยมผืนผ้า 3"/>
          <p:cNvSpPr/>
          <p:nvPr/>
        </p:nvSpPr>
        <p:spPr bwMode="auto">
          <a:xfrm>
            <a:off x="0" y="-214338"/>
            <a:ext cx="9144000" cy="6858000"/>
          </a:xfrm>
          <a:prstGeom prst="rect">
            <a:avLst/>
          </a:prstGeom>
          <a:ln w="12700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en-US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1142984"/>
            <a:ext cx="2159024" cy="1669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2" name="สามเหลี่ยมหน้าจั่ว 41"/>
          <p:cNvSpPr/>
          <p:nvPr/>
        </p:nvSpPr>
        <p:spPr>
          <a:xfrm>
            <a:off x="357158" y="2428868"/>
            <a:ext cx="8643998" cy="3500462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6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99FFCC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 sz="1600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สี่เหลี่ยมมุมมน 45"/>
          <p:cNvSpPr/>
          <p:nvPr/>
        </p:nvSpPr>
        <p:spPr>
          <a:xfrm>
            <a:off x="3643306" y="3000372"/>
            <a:ext cx="2397663" cy="714380"/>
          </a:xfrm>
          <a:prstGeom prst="roundRect">
            <a:avLst/>
          </a:prstGeom>
          <a:solidFill>
            <a:srgbClr val="CCFF3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0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พัฒนาการเรียนรู้ของบุคลากรและการสร้างแรงจูงใจ</a:t>
            </a:r>
          </a:p>
        </p:txBody>
      </p:sp>
      <p:sp>
        <p:nvSpPr>
          <p:cNvPr id="47" name="สี่เหลี่ยมมุมมน 46"/>
          <p:cNvSpPr/>
          <p:nvPr/>
        </p:nvSpPr>
        <p:spPr>
          <a:xfrm>
            <a:off x="6715140" y="3000372"/>
            <a:ext cx="1760509" cy="642942"/>
          </a:xfrm>
          <a:prstGeom prst="roundRect">
            <a:avLst/>
          </a:prstGeom>
          <a:solidFill>
            <a:srgbClr val="CCFF3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0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พัฒนา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0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และสร้างความผาสุก</a:t>
            </a:r>
          </a:p>
        </p:txBody>
      </p:sp>
      <p:sp>
        <p:nvSpPr>
          <p:cNvPr id="49" name="สี่เหลี่ยมมุมมน 48"/>
          <p:cNvSpPr/>
          <p:nvPr/>
        </p:nvSpPr>
        <p:spPr>
          <a:xfrm>
            <a:off x="2571736" y="4929198"/>
            <a:ext cx="5143536" cy="785818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000" b="1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งาน </a:t>
            </a:r>
            <a:r>
              <a:rPr lang="en-US" sz="2000" b="1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HR</a:t>
            </a:r>
            <a:r>
              <a:rPr lang="th-TH" sz="2000" b="1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 ที่มีประสิทธิภาพ และสอดคล้องกับ</a:t>
            </a:r>
            <a:r>
              <a:rPr lang="th-TH" sz="2000" b="1" dirty="0" err="1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พันธ</a:t>
            </a:r>
            <a:r>
              <a:rPr lang="th-TH" sz="2000" b="1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กิจ</a:t>
            </a:r>
            <a:endParaRPr lang="en-GB" sz="2000" b="1" dirty="0" smtClean="0">
              <a:solidFill>
                <a:srgbClr val="3333CC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000" b="1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และยุทธศาสตร์ของ </a:t>
            </a:r>
            <a:r>
              <a:rPr lang="th-TH" sz="2000" b="1" dirty="0" err="1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สคร.</a:t>
            </a:r>
            <a:endParaRPr lang="th-TH" sz="2000" b="1" dirty="0">
              <a:solidFill>
                <a:srgbClr val="3333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สี่เหลี่ยมมุมมน 50"/>
          <p:cNvSpPr/>
          <p:nvPr/>
        </p:nvSpPr>
        <p:spPr>
          <a:xfrm>
            <a:off x="3428992" y="6072206"/>
            <a:ext cx="3171612" cy="50006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ผลสัมฤทธิ์ของ </a:t>
            </a:r>
            <a:r>
              <a:rPr lang="th-TH" sz="2400" b="1" dirty="0" err="1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สคร.</a:t>
            </a:r>
            <a:endParaRPr lang="th-TH" sz="2400" b="1" dirty="0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00034" y="3714752"/>
            <a:ext cx="34290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Career Path  </a:t>
            </a:r>
            <a:r>
              <a:rPr lang="en-GB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HR Database (DPIS)</a:t>
            </a:r>
            <a:endParaRPr lang="en-US" sz="1600" b="1" dirty="0" smtClean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Talent Management </a:t>
            </a: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GB" sz="1600" b="1" dirty="0" err="1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HiPPs</a:t>
            </a:r>
            <a:r>
              <a:rPr lang="en-GB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 New Wave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การบริหารอัตรากำลัง</a:t>
            </a:r>
            <a:endParaRPr lang="en-US" sz="1600" b="1" dirty="0" smtClean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กำหนดหลักเกณฑ์ด้าน </a:t>
            </a:r>
            <a:r>
              <a:rPr lang="en-US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HR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บริหารผลการปฏิบัติงาน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เป็นต้น</a:t>
            </a:r>
            <a:endParaRPr lang="th-TH" sz="16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071934" y="3726627"/>
            <a:ext cx="22860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แผนพัฒนาบุคลากรประจำปี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จัดสรรทุนพัฒนาบุคลากร</a:t>
            </a:r>
            <a:endParaRPr lang="en-GB" sz="1600" b="1" dirty="0" smtClean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การศึกษาดูงาน/อบรมและ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สัมมนา ทั้งในและต่างประเทศ</a:t>
            </a:r>
            <a:endParaRPr lang="th-TH" sz="16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00826" y="3786190"/>
            <a:ext cx="2332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แผนสร้างความผาสุกในองค์กร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การพัฒนาค่าตอบแทนที่เหมาะสม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กองทุนสวัสดิการ </a:t>
            </a:r>
            <a:r>
              <a:rPr lang="th-TH" sz="1600" b="1" dirty="0" err="1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สคร.</a:t>
            </a: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6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5" name="รูปภาพ 54" descr="j0437113.wm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5286388"/>
            <a:ext cx="1540225" cy="114712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12700" stA="30000" endPos="30000" dist="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45" name="สี่เหลี่ยมมุมมน 44"/>
          <p:cNvSpPr/>
          <p:nvPr/>
        </p:nvSpPr>
        <p:spPr>
          <a:xfrm>
            <a:off x="1571604" y="3000372"/>
            <a:ext cx="1428760" cy="642942"/>
          </a:xfrm>
          <a:prstGeom prst="roundRect">
            <a:avLst/>
          </a:prstGeom>
          <a:solidFill>
            <a:srgbClr val="CCFF3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0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พัฒนา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0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ระบบงาน </a:t>
            </a:r>
            <a:r>
              <a:rPr lang="en-US" sz="20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HR</a:t>
            </a:r>
            <a:endParaRPr lang="th-TH" sz="2000" b="1" dirty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ลูกศรซ้าย-ขวา-ขึ้น 55"/>
          <p:cNvSpPr/>
          <p:nvPr/>
        </p:nvSpPr>
        <p:spPr>
          <a:xfrm rot="16200000">
            <a:off x="3808820" y="644029"/>
            <a:ext cx="919233" cy="1678888"/>
          </a:xfrm>
          <a:prstGeom prst="leftRightUpArrow">
            <a:avLst/>
          </a:prstGeom>
          <a:solidFill>
            <a:schemeClr val="tx1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7" name="ลูกศรลง 56"/>
          <p:cNvSpPr/>
          <p:nvPr/>
        </p:nvSpPr>
        <p:spPr>
          <a:xfrm>
            <a:off x="4929190" y="5715016"/>
            <a:ext cx="428628" cy="357190"/>
          </a:xfrm>
          <a:prstGeom prst="downArrow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srgbClr val="FFFF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64" name="กลุ่ม 63"/>
          <p:cNvGrpSpPr/>
          <p:nvPr/>
        </p:nvGrpSpPr>
        <p:grpSpPr>
          <a:xfrm>
            <a:off x="427802" y="3071810"/>
            <a:ext cx="3001190" cy="3429024"/>
            <a:chOff x="427802" y="3358356"/>
            <a:chExt cx="2644000" cy="3144066"/>
          </a:xfrm>
        </p:grpSpPr>
        <p:cxnSp>
          <p:nvCxnSpPr>
            <p:cNvPr id="61" name="ตัวเชื่อมต่อตรง 60"/>
            <p:cNvCxnSpPr/>
            <p:nvPr/>
          </p:nvCxnSpPr>
          <p:spPr bwMode="auto">
            <a:xfrm rot="10800000">
              <a:off x="428596" y="6500834"/>
              <a:ext cx="2643206" cy="1588"/>
            </a:xfrm>
            <a:prstGeom prst="line">
              <a:avLst/>
            </a:prstGeom>
            <a:ln w="57150">
              <a:solidFill>
                <a:srgbClr val="3333CC"/>
              </a:solidFill>
              <a:headEnd type="none" w="sm" len="sm"/>
              <a:tailEnd type="none" w="sm" len="sm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3" name="ลูกศรเชื่อมต่อแบบตรง 62"/>
            <p:cNvCxnSpPr/>
            <p:nvPr/>
          </p:nvCxnSpPr>
          <p:spPr bwMode="auto">
            <a:xfrm rot="5400000" flipH="1" flipV="1">
              <a:off x="-1143040" y="4929198"/>
              <a:ext cx="3143272" cy="1588"/>
            </a:xfrm>
            <a:prstGeom prst="straightConnector1">
              <a:avLst/>
            </a:prstGeom>
            <a:ln w="57150">
              <a:solidFill>
                <a:srgbClr val="3333CC"/>
              </a:solidFill>
              <a:headEnd type="none" w="sm" len="sm"/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32" name="TextBox 31"/>
          <p:cNvSpPr txBox="1"/>
          <p:nvPr/>
        </p:nvSpPr>
        <p:spPr>
          <a:xfrm>
            <a:off x="5786446" y="1142984"/>
            <a:ext cx="1714512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b="1" cap="all" dirty="0" smtClean="0">
                <a:ln w="0"/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50000" endPos="50000" dist="5000" dir="5400000" sy="-100000" rotWithShape="0"/>
                </a:effectLst>
                <a:latin typeface="TH SarabunPSK" pitchFamily="34" charset="-34"/>
                <a:cs typeface="TH SarabunPSK" pitchFamily="34" charset="-34"/>
              </a:rPr>
              <a:t>HR Scorecard</a:t>
            </a:r>
            <a:endParaRPr lang="th-TH" sz="2400" b="1" cap="all" dirty="0">
              <a:ln w="0"/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50000" endPos="50000" dist="5000" dir="5400000" sy="-100000" rotWithShape="0"/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1857356" y="2357430"/>
            <a:ext cx="1519219" cy="523220"/>
          </a:xfrm>
          <a:prstGeom prst="rect">
            <a:avLst/>
          </a:prstGeom>
          <a:solidFill>
            <a:srgbClr val="FFFFFF"/>
          </a:solidFill>
        </p:spPr>
        <p:txBody>
          <a:bodyPr wrap="square" lIns="91440" tIns="45720" rIns="91440" bIns="4572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800" b="1" dirty="0" smtClean="0">
                <a:ln w="1905"/>
                <a:solidFill>
                  <a:srgbClr val="00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/>
              </a:rPr>
              <a:t>KPI</a:t>
            </a:r>
            <a:endParaRPr lang="en-US" sz="2800" b="1" dirty="0">
              <a:ln w="1905"/>
              <a:solidFill>
                <a:srgbClr val="0066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Verdana"/>
            </a:endParaRPr>
          </a:p>
        </p:txBody>
      </p:sp>
      <p:sp>
        <p:nvSpPr>
          <p:cNvPr id="62" name="Flowchart: Preparation 61"/>
          <p:cNvSpPr/>
          <p:nvPr/>
        </p:nvSpPr>
        <p:spPr>
          <a:xfrm>
            <a:off x="3571868" y="142852"/>
            <a:ext cx="2286016" cy="833694"/>
          </a:xfrm>
          <a:prstGeom prst="flowChartPreparation">
            <a:avLst/>
          </a:prstGeom>
          <a:solidFill>
            <a:srgbClr val="99FFCC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400" b="1" dirty="0" smtClean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Flowchart: Preparation 64"/>
          <p:cNvSpPr/>
          <p:nvPr/>
        </p:nvSpPr>
        <p:spPr>
          <a:xfrm>
            <a:off x="3143240" y="2036053"/>
            <a:ext cx="3500462" cy="857256"/>
          </a:xfrm>
          <a:prstGeom prst="flowChartPreparation">
            <a:avLst/>
          </a:prstGeom>
          <a:solidFill>
            <a:srgbClr val="99FFCC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2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แผนกลยุทธ์การบริหารทรัพยากรบุคคล</a:t>
            </a:r>
            <a:endParaRPr lang="en-US" sz="2400" b="1" dirty="0" smtClean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6" name="Notched Right Arrow 65"/>
          <p:cNvSpPr/>
          <p:nvPr/>
        </p:nvSpPr>
        <p:spPr>
          <a:xfrm rot="2203602">
            <a:off x="3031" y="2005897"/>
            <a:ext cx="1633543" cy="1081048"/>
          </a:xfrm>
          <a:prstGeom prst="notchedRightArrow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2000" b="1" dirty="0">
              <a:solidFill>
                <a:srgbClr val="19426B">
                  <a:lumMod val="60000"/>
                  <a:lumOff val="4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7" name="TextBox 66"/>
          <p:cNvSpPr txBox="1"/>
          <p:nvPr/>
        </p:nvSpPr>
        <p:spPr>
          <a:xfrm rot="2169238">
            <a:off x="47107" y="2231984"/>
            <a:ext cx="1679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ความท้าทาย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solidFill>
                  <a:srgbClr val="3333CC"/>
                </a:solidFill>
                <a:latin typeface="TH SarabunPSK" pitchFamily="34" charset="-34"/>
                <a:cs typeface="TH SarabunPSK" pitchFamily="34" charset="-34"/>
              </a:rPr>
              <a:t>ด้านทรัพยากรบุคคล</a:t>
            </a:r>
            <a:endParaRPr lang="en-US" b="1" dirty="0" smtClean="0">
              <a:solidFill>
                <a:srgbClr val="3333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68" name="Picture 67" descr="ดาวน์โหลด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14290"/>
            <a:ext cx="1523948" cy="1428736"/>
          </a:xfrm>
          <a:prstGeom prst="rect">
            <a:avLst/>
          </a:prstGeom>
        </p:spPr>
      </p:pic>
      <p:grpSp>
        <p:nvGrpSpPr>
          <p:cNvPr id="37" name="กลุ่ม 30"/>
          <p:cNvGrpSpPr/>
          <p:nvPr/>
        </p:nvGrpSpPr>
        <p:grpSpPr>
          <a:xfrm>
            <a:off x="1714480" y="571480"/>
            <a:ext cx="1285884" cy="1682174"/>
            <a:chOff x="1428728" y="675256"/>
            <a:chExt cx="1285884" cy="1682174"/>
          </a:xfrm>
        </p:grpSpPr>
        <p:sp>
          <p:nvSpPr>
            <p:cNvPr id="38" name="สี่เหลี่ยมมุมมน 37"/>
            <p:cNvSpPr/>
            <p:nvPr/>
          </p:nvSpPr>
          <p:spPr>
            <a:xfrm>
              <a:off x="1428728" y="675256"/>
              <a:ext cx="1285884" cy="500066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2000" b="1" dirty="0" smtClean="0">
                  <a:solidFill>
                    <a:schemeClr val="tx1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Vision </a:t>
              </a:r>
              <a:r>
                <a:rPr lang="th-TH" sz="2000" b="1" dirty="0" smtClean="0">
                  <a:solidFill>
                    <a:schemeClr val="tx1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สคร.</a:t>
              </a:r>
              <a:endParaRPr lang="th-TH" sz="2000" b="1" dirty="0">
                <a:solidFill>
                  <a:schemeClr val="tx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9" name="สี่เหลี่ยมมุมมน 38"/>
            <p:cNvSpPr/>
            <p:nvPr/>
          </p:nvSpPr>
          <p:spPr>
            <a:xfrm>
              <a:off x="1428728" y="1285860"/>
              <a:ext cx="1285884" cy="500066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2000" b="1" dirty="0" smtClean="0">
                  <a:solidFill>
                    <a:schemeClr val="tx1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Mission</a:t>
              </a:r>
              <a:r>
                <a:rPr lang="th-TH" sz="2000" b="1" dirty="0" smtClean="0">
                  <a:solidFill>
                    <a:schemeClr val="tx1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สคร.</a:t>
              </a:r>
              <a:endParaRPr lang="th-TH" sz="2000" b="1" dirty="0">
                <a:solidFill>
                  <a:schemeClr val="tx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0" name="สี่เหลี่ยมมุมมน 39"/>
            <p:cNvSpPr/>
            <p:nvPr/>
          </p:nvSpPr>
          <p:spPr>
            <a:xfrm>
              <a:off x="1428728" y="1857364"/>
              <a:ext cx="1285884" cy="500066"/>
            </a:xfrm>
            <a:prstGeom prst="roundRect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en-GB" sz="2000" b="1" dirty="0" smtClean="0">
                  <a:solidFill>
                    <a:schemeClr val="tx1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Strategy</a:t>
              </a:r>
              <a:r>
                <a:rPr lang="th-TH" sz="2000" b="1" dirty="0" smtClean="0">
                  <a:solidFill>
                    <a:schemeClr val="tx1">
                      <a:lumMod val="50000"/>
                    </a:schemeClr>
                  </a:solidFill>
                  <a:latin typeface="TH SarabunPSK" pitchFamily="34" charset="-34"/>
                  <a:cs typeface="TH SarabunPSK" pitchFamily="34" charset="-34"/>
                </a:rPr>
                <a:t> สคร.</a:t>
              </a:r>
              <a:endParaRPr lang="th-TH" sz="2000" b="1" dirty="0">
                <a:solidFill>
                  <a:schemeClr val="tx1">
                    <a:lumMod val="50000"/>
                  </a:scheme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69" name="TextBox 68"/>
          <p:cNvSpPr txBox="1"/>
          <p:nvPr/>
        </p:nvSpPr>
        <p:spPr>
          <a:xfrm>
            <a:off x="3929058" y="285728"/>
            <a:ext cx="23574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24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แผนปฏิบัติราชการ</a:t>
            </a:r>
            <a:endParaRPr lang="en-US" sz="2400" b="1" dirty="0" smtClean="0">
              <a:solidFill>
                <a:srgbClr val="19426B"/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2400" dirty="0">
              <a:solidFill>
                <a:srgbClr val="19426B"/>
              </a:solidFill>
              <a:latin typeface="Verdana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6643702" y="142852"/>
            <a:ext cx="1857388" cy="500066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หมวด</a:t>
            </a:r>
            <a:r>
              <a:rPr kumimoji="0" lang="th-TH" sz="3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 ๕</a:t>
            </a:r>
            <a:endParaRPr kumimoji="0" lang="th-TH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Left-Right Arrow 34"/>
          <p:cNvSpPr/>
          <p:nvPr/>
        </p:nvSpPr>
        <p:spPr>
          <a:xfrm>
            <a:off x="3000364" y="3143248"/>
            <a:ext cx="571504" cy="285752"/>
          </a:xfrm>
          <a:prstGeom prst="leftRightArrow">
            <a:avLst/>
          </a:prstGeom>
          <a:solidFill>
            <a:schemeClr val="tx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Left-Right Arrow 35"/>
          <p:cNvSpPr/>
          <p:nvPr/>
        </p:nvSpPr>
        <p:spPr>
          <a:xfrm>
            <a:off x="6072198" y="3143248"/>
            <a:ext cx="571504" cy="285752"/>
          </a:xfrm>
          <a:prstGeom prst="leftRightArrow">
            <a:avLst/>
          </a:prstGeom>
          <a:solidFill>
            <a:schemeClr val="tx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Down Arrow 40"/>
          <p:cNvSpPr/>
          <p:nvPr/>
        </p:nvSpPr>
        <p:spPr>
          <a:xfrm>
            <a:off x="4714876" y="2786058"/>
            <a:ext cx="285752" cy="285752"/>
          </a:xfrm>
          <a:prstGeom prst="downArrow">
            <a:avLst/>
          </a:prstGeom>
          <a:solidFill>
            <a:schemeClr val="tx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848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85786" y="1571612"/>
            <a:ext cx="2000264" cy="642942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วิสัยทัศน์ / พันธกิจ</a:t>
            </a:r>
          </a:p>
          <a:p>
            <a:pPr algn="ctr">
              <a:spcBef>
                <a:spcPts val="60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ผลผลิต/บริการที่ให้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ight Arrow 9"/>
          <p:cNvSpPr/>
          <p:nvPr/>
        </p:nvSpPr>
        <p:spPr>
          <a:xfrm>
            <a:off x="2857488" y="1714488"/>
            <a:ext cx="500066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ounded Rectangle 10"/>
          <p:cNvSpPr/>
          <p:nvPr/>
        </p:nvSpPr>
        <p:spPr>
          <a:xfrm>
            <a:off x="3428992" y="1571612"/>
            <a:ext cx="1928826" cy="71438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  <a:latin typeface="BrowalliaUPC" pitchFamily="34" charset="-34"/>
                <a:cs typeface="BrowalliaUPC" pitchFamily="34" charset="-34"/>
                <a:sym typeface="Wingdings 2"/>
              </a:rPr>
              <a:t>๑. กำหนดกระบวนการ</a:t>
            </a:r>
            <a:endParaRPr lang="en-US" sz="1600" b="1" dirty="0">
              <a:solidFill>
                <a:schemeClr val="tx2">
                  <a:lumMod val="50000"/>
                </a:schemeClr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5429256" y="1714488"/>
            <a:ext cx="500066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Rounded Rectangle 14"/>
          <p:cNvSpPr/>
          <p:nvPr/>
        </p:nvSpPr>
        <p:spPr>
          <a:xfrm>
            <a:off x="6000760" y="1571612"/>
            <a:ext cx="2714644" cy="714380"/>
          </a:xfrm>
          <a:prstGeom prst="roundRect">
            <a:avLst/>
          </a:prstGeom>
          <a:solidFill>
            <a:srgbClr val="99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กระบวนการที่สร้างคุณค่า </a:t>
            </a:r>
            <a:r>
              <a:rPr lang="en-US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กระบวนการ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</a:pPr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กระบวนการสนับสนุน </a:t>
            </a:r>
            <a:r>
              <a:rPr lang="en-US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กระบวนการ</a:t>
            </a:r>
          </a:p>
        </p:txBody>
      </p:sp>
      <p:sp>
        <p:nvSpPr>
          <p:cNvPr id="16" name="Down Arrow 15"/>
          <p:cNvSpPr/>
          <p:nvPr/>
        </p:nvSpPr>
        <p:spPr>
          <a:xfrm>
            <a:off x="3500430" y="2357430"/>
            <a:ext cx="357190" cy="357190"/>
          </a:xfrm>
          <a:prstGeom prst="downArrow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Rounded Rectangle 16"/>
          <p:cNvSpPr/>
          <p:nvPr/>
        </p:nvSpPr>
        <p:spPr>
          <a:xfrm>
            <a:off x="1500166" y="2786058"/>
            <a:ext cx="2857520" cy="64294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solidFill>
                  <a:schemeClr val="tx2">
                    <a:lumMod val="50000"/>
                  </a:schemeClr>
                </a:solidFill>
                <a:latin typeface="BrowalliaUPC" pitchFamily="34" charset="-34"/>
                <a:cs typeface="BrowalliaUPC" pitchFamily="34" charset="-34"/>
                <a:sym typeface="Wingdings 2"/>
              </a:rPr>
              <a:t>๒. จัดทำข้อกำหนดและตัวชี้วัด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8" name="Left Arrow 17"/>
          <p:cNvSpPr/>
          <p:nvPr/>
        </p:nvSpPr>
        <p:spPr>
          <a:xfrm>
            <a:off x="4429124" y="3000372"/>
            <a:ext cx="428628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Snip Diagonal Corner Rectangle 18"/>
          <p:cNvSpPr/>
          <p:nvPr/>
        </p:nvSpPr>
        <p:spPr>
          <a:xfrm>
            <a:off x="5000628" y="2714620"/>
            <a:ext cx="1928826" cy="714380"/>
          </a:xfrm>
          <a:prstGeom prst="snip2Diag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ความต้องการของผู้รับบริการ/ผู้มีส่วนได้</a:t>
            </a:r>
          </a:p>
          <a:p>
            <a:pPr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ส่วนเสีย</a:t>
            </a:r>
            <a:endParaRPr lang="th-TH" sz="1600" dirty="0"/>
          </a:p>
        </p:txBody>
      </p:sp>
      <p:sp>
        <p:nvSpPr>
          <p:cNvPr id="24" name="Plus 23"/>
          <p:cNvSpPr/>
          <p:nvPr/>
        </p:nvSpPr>
        <p:spPr>
          <a:xfrm>
            <a:off x="6929454" y="2928934"/>
            <a:ext cx="428628" cy="357190"/>
          </a:xfrm>
          <a:prstGeom prst="mathPlus">
            <a:avLst>
              <a:gd name="adj1" fmla="val 151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Snip Diagonal Corner Rectangle 24"/>
          <p:cNvSpPr/>
          <p:nvPr/>
        </p:nvSpPr>
        <p:spPr>
          <a:xfrm>
            <a:off x="7429520" y="2714620"/>
            <a:ext cx="1357322" cy="714380"/>
          </a:xfrm>
          <a:prstGeom prst="snip2Diag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1000"/>
              </a:spcAft>
            </a:pPr>
            <a:r>
              <a:rPr lang="th-TH" sz="1600" b="1" dirty="0" smtClean="0">
                <a:solidFill>
                  <a:prstClr val="black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ข้อกำหนดด้านกฎหมาย</a:t>
            </a:r>
            <a:endParaRPr lang="en-US" sz="1600" b="1" dirty="0" smtClean="0">
              <a:solidFill>
                <a:prstClr val="black"/>
              </a:solidFill>
              <a:latin typeface="BrowalliaUPC" pitchFamily="34" charset="-34"/>
              <a:ea typeface="Arial" pitchFamily="34" charset="0"/>
              <a:cs typeface="BrowalliaUPC" pitchFamily="34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42844" y="3714752"/>
            <a:ext cx="2643206" cy="221457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th-TH" b="1" dirty="0" smtClean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 องค์ความรู้ / เทคโนโลยีใหม่ๆ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th-TH" b="1" dirty="0" smtClean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 กฎหมาย ระเบียบที่เกี่ยวข้อง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th-TH" b="1" dirty="0" smtClean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 ประสิทธิภาพ / ประสิทธิผล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th-TH" b="1" dirty="0" smtClean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 ขั้นตอนระยะเวลาการปฏิบัติงาน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th-TH" b="1" dirty="0" smtClean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 ความคุ้มค่า</a:t>
            </a:r>
            <a:endParaRPr lang="th-TH" b="1" dirty="0">
              <a:solidFill>
                <a:schemeClr val="tx2">
                  <a:lumMod val="50000"/>
                </a:schemeClr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9" name="Down Arrow 28"/>
          <p:cNvSpPr/>
          <p:nvPr/>
        </p:nvSpPr>
        <p:spPr>
          <a:xfrm>
            <a:off x="4000496" y="3500438"/>
            <a:ext cx="357190" cy="214314"/>
          </a:xfrm>
          <a:prstGeom prst="downArrow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Round Single Corner Rectangle 29"/>
          <p:cNvSpPr/>
          <p:nvPr/>
        </p:nvSpPr>
        <p:spPr>
          <a:xfrm>
            <a:off x="3643306" y="3786190"/>
            <a:ext cx="2571768" cy="500066"/>
          </a:xfrm>
          <a:prstGeom prst="round1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solidFill>
                  <a:schemeClr val="tx2">
                    <a:lumMod val="50000"/>
                  </a:schemeClr>
                </a:solidFill>
                <a:latin typeface="BrowalliaUPC" pitchFamily="34" charset="-34"/>
                <a:cs typeface="BrowalliaUPC" pitchFamily="34" charset="-34"/>
                <a:sym typeface="Wingdings 2"/>
              </a:rPr>
              <a:t>๓. ออกแบบกระบวนการ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31" name="Down Arrow 30"/>
          <p:cNvSpPr/>
          <p:nvPr/>
        </p:nvSpPr>
        <p:spPr>
          <a:xfrm>
            <a:off x="5000628" y="4286256"/>
            <a:ext cx="357190" cy="214314"/>
          </a:xfrm>
          <a:prstGeom prst="downArrow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Round Single Corner Rectangle 31"/>
          <p:cNvSpPr/>
          <p:nvPr/>
        </p:nvSpPr>
        <p:spPr>
          <a:xfrm>
            <a:off x="3643306" y="4500570"/>
            <a:ext cx="3000396" cy="500066"/>
          </a:xfrm>
          <a:prstGeom prst="round1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solidFill>
                  <a:schemeClr val="tx2">
                    <a:lumMod val="50000"/>
                  </a:schemeClr>
                </a:solidFill>
                <a:latin typeface="BrowalliaUPC" pitchFamily="34" charset="-34"/>
                <a:cs typeface="BrowalliaUPC" pitchFamily="34" charset="-34"/>
                <a:sym typeface="Wingdings 2"/>
              </a:rPr>
              <a:t>๔. จัดทำมาตรฐาน/คู่มือการปฏิบัติงาน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000496" y="5072074"/>
            <a:ext cx="2643206" cy="50006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</a:rPr>
              <a:t>นำไปปฏิบัติ</a:t>
            </a:r>
            <a:endParaRPr lang="th-TH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3714744" y="5643578"/>
            <a:ext cx="2571768" cy="428628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2">
                    <a:lumMod val="50000"/>
                  </a:schemeClr>
                </a:solidFill>
              </a:rPr>
              <a:t>ติดตามการปฏิบัติงาน</a:t>
            </a:r>
            <a:endParaRPr lang="th-TH" sz="1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6" name="Curved Left Arrow 35"/>
          <p:cNvSpPr/>
          <p:nvPr/>
        </p:nvSpPr>
        <p:spPr>
          <a:xfrm>
            <a:off x="6715140" y="4929198"/>
            <a:ext cx="428628" cy="357190"/>
          </a:xfrm>
          <a:prstGeom prst="curvedLeftArrow">
            <a:avLst>
              <a:gd name="adj1" fmla="val 25000"/>
              <a:gd name="adj2" fmla="val 46654"/>
              <a:gd name="adj3" fmla="val 22396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38" name="Snip and Round Single Corner Rectangle 37"/>
          <p:cNvSpPr/>
          <p:nvPr/>
        </p:nvSpPr>
        <p:spPr>
          <a:xfrm>
            <a:off x="3071802" y="6143644"/>
            <a:ext cx="3357586" cy="428628"/>
          </a:xfrm>
          <a:prstGeom prst="snip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2">
                    <a:lumMod val="50000"/>
                  </a:schemeClr>
                </a:solidFill>
                <a:latin typeface="Browallia New" pitchFamily="34" charset="-34"/>
                <a:cs typeface="Browallia New" pitchFamily="34" charset="-34"/>
              </a:rPr>
              <a:t>๕. ปรับปรุงกระบวนการ</a:t>
            </a:r>
            <a:endParaRPr lang="th-TH" b="1" dirty="0">
              <a:solidFill>
                <a:schemeClr val="tx2">
                  <a:lumMod val="50000"/>
                </a:schemeClr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0" name="Curved Left Arrow 39"/>
          <p:cNvSpPr/>
          <p:nvPr/>
        </p:nvSpPr>
        <p:spPr>
          <a:xfrm>
            <a:off x="6429388" y="5857892"/>
            <a:ext cx="357190" cy="357190"/>
          </a:xfrm>
          <a:prstGeom prst="curvedLeftArrow">
            <a:avLst>
              <a:gd name="adj1" fmla="val 25000"/>
              <a:gd name="adj2" fmla="val 50000"/>
              <a:gd name="adj3" fmla="val 2500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</a:endParaRPr>
          </a:p>
        </p:txBody>
      </p:sp>
      <p:sp>
        <p:nvSpPr>
          <p:cNvPr id="41" name="Up Arrow 40"/>
          <p:cNvSpPr/>
          <p:nvPr/>
        </p:nvSpPr>
        <p:spPr>
          <a:xfrm>
            <a:off x="3071802" y="3500438"/>
            <a:ext cx="142876" cy="2571768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2" name="Left Arrow 41"/>
          <p:cNvSpPr/>
          <p:nvPr/>
        </p:nvSpPr>
        <p:spPr>
          <a:xfrm>
            <a:off x="2857488" y="4000504"/>
            <a:ext cx="785818" cy="14287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Rectangle 42"/>
          <p:cNvSpPr/>
          <p:nvPr/>
        </p:nvSpPr>
        <p:spPr>
          <a:xfrm>
            <a:off x="7215206" y="3571876"/>
            <a:ext cx="1714512" cy="3071834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0"/>
              </a:spcAft>
            </a:pPr>
            <a:r>
              <a:rPr lang="th-TH" sz="1400" b="1" dirty="0" smtClean="0">
                <a:solidFill>
                  <a:schemeClr val="tx1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แผนรองรับภาวะฉุกเฉิน</a:t>
            </a:r>
          </a:p>
          <a:p>
            <a:pPr>
              <a:spcAft>
                <a:spcPts val="0"/>
              </a:spcAft>
            </a:pPr>
            <a:r>
              <a:rPr lang="th-TH" sz="1400" b="1" dirty="0" smtClean="0">
                <a:solidFill>
                  <a:schemeClr val="tx1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๑. อัคคีภัย</a:t>
            </a:r>
          </a:p>
          <a:p>
            <a:pPr>
              <a:spcAft>
                <a:spcPts val="0"/>
              </a:spcAft>
            </a:pPr>
            <a:endParaRPr lang="th-TH" sz="1400" b="1" dirty="0" smtClean="0">
              <a:solidFill>
                <a:schemeClr val="tx1"/>
              </a:solidFill>
              <a:latin typeface="BrowalliaUPC" pitchFamily="34" charset="-34"/>
              <a:ea typeface="Arial" pitchFamily="34" charset="0"/>
              <a:cs typeface="BrowalliaUPC" pitchFamily="34" charset="-34"/>
            </a:endParaRPr>
          </a:p>
          <a:p>
            <a:pPr>
              <a:spcAft>
                <a:spcPts val="0"/>
              </a:spcAft>
            </a:pPr>
            <a:endParaRPr lang="th-TH" sz="1400" b="1" dirty="0" smtClean="0">
              <a:solidFill>
                <a:schemeClr val="tx1"/>
              </a:solidFill>
              <a:latin typeface="BrowalliaUPC" pitchFamily="34" charset="-34"/>
              <a:ea typeface="Arial" pitchFamily="34" charset="0"/>
              <a:cs typeface="BrowalliaUPC" pitchFamily="34" charset="-34"/>
            </a:endParaRPr>
          </a:p>
          <a:p>
            <a:pPr>
              <a:spcAft>
                <a:spcPts val="0"/>
              </a:spcAft>
            </a:pPr>
            <a:r>
              <a:rPr lang="th-TH" sz="1400" b="1" dirty="0" smtClean="0">
                <a:solidFill>
                  <a:schemeClr val="tx1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๒. ระบบเทคโนโลยีสารสนเทศ</a:t>
            </a:r>
          </a:p>
          <a:p>
            <a:pPr>
              <a:spcAft>
                <a:spcPts val="0"/>
              </a:spcAft>
            </a:pPr>
            <a:endParaRPr lang="th-TH" sz="1400" b="1" dirty="0" smtClean="0">
              <a:solidFill>
                <a:schemeClr val="tx1"/>
              </a:solidFill>
              <a:latin typeface="BrowalliaUPC" pitchFamily="34" charset="-34"/>
              <a:ea typeface="Arial" pitchFamily="34" charset="0"/>
              <a:cs typeface="BrowalliaUPC" pitchFamily="34" charset="-34"/>
            </a:endParaRPr>
          </a:p>
          <a:p>
            <a:pPr>
              <a:spcAft>
                <a:spcPts val="0"/>
              </a:spcAft>
            </a:pPr>
            <a:r>
              <a:rPr lang="th-TH" sz="1400" b="1" dirty="0" smtClean="0">
                <a:solidFill>
                  <a:schemeClr val="tx1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๓. สถานการณ์ทางการเมือง</a:t>
            </a:r>
          </a:p>
          <a:p>
            <a:pPr>
              <a:spcAft>
                <a:spcPts val="0"/>
              </a:spcAft>
            </a:pPr>
            <a:r>
              <a:rPr lang="th-TH" sz="1400" b="1" dirty="0" smtClean="0">
                <a:solidFill>
                  <a:schemeClr val="tx1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/การชุมนุมประท้วง</a:t>
            </a:r>
          </a:p>
          <a:p>
            <a:pPr>
              <a:spcAft>
                <a:spcPts val="0"/>
              </a:spcAft>
            </a:pPr>
            <a:endParaRPr lang="th-TH" sz="1400" b="1" dirty="0" smtClean="0">
              <a:solidFill>
                <a:schemeClr val="tx1"/>
              </a:solidFill>
              <a:latin typeface="BrowalliaUPC" pitchFamily="34" charset="-34"/>
              <a:ea typeface="Arial" pitchFamily="34" charset="0"/>
              <a:cs typeface="BrowalliaUPC" pitchFamily="34" charset="-34"/>
            </a:endParaRPr>
          </a:p>
          <a:p>
            <a:pPr>
              <a:spcAft>
                <a:spcPts val="0"/>
              </a:spcAft>
            </a:pPr>
            <a:r>
              <a:rPr lang="th-TH" sz="1400" b="1" dirty="0" smtClean="0">
                <a:solidFill>
                  <a:schemeClr val="tx1"/>
                </a:solidFill>
                <a:latin typeface="BrowalliaUPC" pitchFamily="34" charset="-34"/>
                <a:ea typeface="Arial" pitchFamily="34" charset="0"/>
                <a:cs typeface="BrowalliaUPC" pitchFamily="34" charset="-34"/>
              </a:rPr>
              <a:t>๔. อุทกภัย</a:t>
            </a:r>
            <a:endParaRPr lang="en-US" sz="1400" b="1" dirty="0" smtClean="0">
              <a:solidFill>
                <a:schemeClr val="tx1"/>
              </a:solidFill>
              <a:latin typeface="BrowalliaUPC" pitchFamily="34" charset="-34"/>
              <a:ea typeface="Arial" pitchFamily="34" charset="0"/>
              <a:cs typeface="BrowalliaUPC" pitchFamily="34" charset="-34"/>
            </a:endParaRPr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86" y="3857628"/>
            <a:ext cx="836479" cy="566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82" y="6000768"/>
            <a:ext cx="771564" cy="571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900" y="5500702"/>
            <a:ext cx="754591" cy="56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24" y="4643446"/>
            <a:ext cx="857256" cy="428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Down Arrow 32"/>
          <p:cNvSpPr/>
          <p:nvPr/>
        </p:nvSpPr>
        <p:spPr>
          <a:xfrm>
            <a:off x="5000628" y="5500702"/>
            <a:ext cx="357190" cy="214314"/>
          </a:xfrm>
          <a:prstGeom prst="downArrow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Left Arrow 36"/>
          <p:cNvSpPr/>
          <p:nvPr/>
        </p:nvSpPr>
        <p:spPr>
          <a:xfrm>
            <a:off x="6215074" y="5572140"/>
            <a:ext cx="1000132" cy="142876"/>
          </a:xfrm>
          <a:prstGeom prst="left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Rectangle 38"/>
          <p:cNvSpPr/>
          <p:nvPr/>
        </p:nvSpPr>
        <p:spPr>
          <a:xfrm>
            <a:off x="714348" y="357166"/>
            <a:ext cx="7929618" cy="64294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หมวด ๖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6" name="Title 13"/>
          <p:cNvSpPr txBox="1">
            <a:spLocks/>
          </p:cNvSpPr>
          <p:nvPr/>
        </p:nvSpPr>
        <p:spPr>
          <a:xfrm>
            <a:off x="2438400" y="533400"/>
            <a:ext cx="6553200" cy="563563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H SarabunPSK" pitchFamily="34" charset="-34"/>
                <a:ea typeface="+mj-ea"/>
                <a:cs typeface="TH SarabunPSK" pitchFamily="34" charset="-34"/>
              </a:rPr>
              <a:t>                        หมวด ๗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H SarabunPSK" pitchFamily="34" charset="-34"/>
              <a:ea typeface="+mj-ea"/>
              <a:cs typeface="TH SarabunPSK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6047012"/>
              </p:ext>
            </p:extLst>
          </p:nvPr>
        </p:nvGraphicFramePr>
        <p:xfrm>
          <a:off x="285719" y="2214554"/>
          <a:ext cx="8572560" cy="38100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714381"/>
                <a:gridCol w="2389478"/>
                <a:gridCol w="812915"/>
                <a:gridCol w="739013"/>
                <a:gridCol w="739013"/>
                <a:gridCol w="665112"/>
                <a:gridCol w="812915"/>
                <a:gridCol w="16997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หมวด</a:t>
                      </a:r>
                      <a:endParaRPr lang="th-TH" sz="2000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ตัวชี้วัด</a:t>
                      </a:r>
                      <a:endParaRPr lang="th-TH" sz="2000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เกณฑ์การให้คะแนน (ร้อยละ)</a:t>
                      </a:r>
                      <a:endParaRPr lang="th-TH" sz="2000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ผลการดำเนินงาน</a:t>
                      </a:r>
                      <a:endParaRPr lang="th-TH" sz="20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</a:t>
                      </a:r>
                      <a:endParaRPr lang="th-TH" sz="2000" b="1" dirty="0">
                        <a:solidFill>
                          <a:srgbClr val="00B05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RM </a:t>
                      </a:r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๑.๑ 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ร้อยละของบุคลากร</a:t>
                      </a:r>
                    </a:p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เข้าใจองค์การ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๖๐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๖๕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๗๐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๗๕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๘๐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๘๘</a:t>
                      </a:r>
                      <a:r>
                        <a:rPr lang="en-US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๒๑ %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</a:t>
                      </a:r>
                      <a:endParaRPr lang="th-TH" sz="2000" b="1" dirty="0">
                        <a:solidFill>
                          <a:srgbClr val="00B05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RM</a:t>
                      </a:r>
                      <a:r>
                        <a:rPr lang="en-US" sz="2000" b="1" baseline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baseline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๒.๒ </a:t>
                      </a:r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ร้อยละของบุคลากร</a:t>
                      </a:r>
                    </a:p>
                    <a:p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ที่เข้าใจแผนปฏิบัติราชการประจำปีที่ระดับความเข้าใจ</a:t>
                      </a:r>
                    </a:p>
                    <a:p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ไม่น้อยกว่าร้อยละ ๘๐       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๖๐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๖๕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๗๐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๗๕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๘๐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๘๔.๒๐ %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๓</a:t>
                      </a:r>
                      <a:endParaRPr lang="th-TH" sz="2000" b="1" dirty="0">
                        <a:solidFill>
                          <a:srgbClr val="00B05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RM </a:t>
                      </a:r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๓.๕</a:t>
                      </a:r>
                      <a:r>
                        <a:rPr lang="th-TH" sz="2000" b="1" baseline="0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ร้อยละของความสำเร็จ</a:t>
                      </a:r>
                    </a:p>
                    <a:p>
                      <a:r>
                        <a:rPr lang="th-TH" sz="2000" b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ในการดำเนินการตามมาตรฐาน</a:t>
                      </a:r>
                    </a:p>
                    <a:p>
                      <a:r>
                        <a:rPr lang="th-TH" sz="2000" b="1" baseline="0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คู่มือการให้บริการ</a:t>
                      </a:r>
                      <a:endParaRPr lang="th-TH" sz="20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๖๐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๗๐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๘๐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๙๐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๑๐๐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๑๐๐ %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642918"/>
            <a:ext cx="6553200" cy="454045"/>
          </a:xfrm>
        </p:spPr>
        <p:txBody>
          <a:bodyPr/>
          <a:lstStyle/>
          <a:p>
            <a:pPr lvl="0"/>
            <a:r>
              <a:rPr lang="th-TH" sz="3200" dirty="0" smtClean="0">
                <a:latin typeface="TH SarabunPSK" pitchFamily="34" charset="-34"/>
                <a:cs typeface="TH SarabunPSK" pitchFamily="34" charset="-34"/>
              </a:rPr>
              <a:t>                        หมวด ๗</a:t>
            </a:r>
            <a:endParaRPr lang="th-TH" sz="3200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5" name="Picture 4" descr="final2[1].jpg"/>
          <p:cNvPicPr>
            <a:picLocks noChangeAspect="1"/>
          </p:cNvPicPr>
          <p:nvPr/>
        </p:nvPicPr>
        <p:blipFill>
          <a:blip r:embed="rId2" cstate="print"/>
          <a:srcRect l="7812" t="15785" r="7031" b="29029"/>
          <a:stretch>
            <a:fillRect/>
          </a:stretch>
        </p:blipFill>
        <p:spPr>
          <a:xfrm rot="371404">
            <a:off x="845106" y="954181"/>
            <a:ext cx="997923" cy="3763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85984" y="1142984"/>
            <a:ext cx="6631288" cy="14287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Table Placeholder 6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3963626601"/>
              </p:ext>
            </p:extLst>
          </p:nvPr>
        </p:nvGraphicFramePr>
        <p:xfrm>
          <a:off x="500034" y="1785926"/>
          <a:ext cx="8358247" cy="43281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696522"/>
                <a:gridCol w="2329741"/>
                <a:gridCol w="792592"/>
                <a:gridCol w="720538"/>
                <a:gridCol w="720538"/>
                <a:gridCol w="648484"/>
                <a:gridCol w="792592"/>
                <a:gridCol w="165724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หมวด</a:t>
                      </a:r>
                      <a:endParaRPr lang="th-TH" sz="2000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ตัวชี้วัด</a:t>
                      </a:r>
                      <a:endParaRPr lang="th-TH" sz="2000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เกณฑ์การให้คะแนน</a:t>
                      </a:r>
                      <a:endParaRPr lang="th-TH" sz="2000" dirty="0">
                        <a:solidFill>
                          <a:schemeClr val="tx2">
                            <a:lumMod val="75000"/>
                          </a:schemeClr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dirty="0" smtClean="0"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ผลการดำเนินงาน</a:t>
                      </a:r>
                      <a:endParaRPr lang="th-TH" sz="2000" dirty="0">
                        <a:solidFill>
                          <a:schemeClr val="bg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</a:t>
                      </a:r>
                      <a:endParaRPr lang="th-TH" sz="2000" b="1" dirty="0">
                        <a:solidFill>
                          <a:srgbClr val="00B05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66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RM</a:t>
                      </a:r>
                      <a:r>
                        <a:rPr lang="en-US" sz="2000" b="1" baseline="0" dirty="0" smtClean="0">
                          <a:solidFill>
                            <a:srgbClr val="0066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2000" b="1" baseline="0" dirty="0" smtClean="0">
                          <a:solidFill>
                            <a:srgbClr val="0066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๔.๕ </a:t>
                      </a:r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ร้อยละเฉลี่ย</a:t>
                      </a:r>
                    </a:p>
                    <a:p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ถ่วงน้ำหนักความสำเร็จจาก</a:t>
                      </a:r>
                    </a:p>
                    <a:p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ผลสัมฤทธิ์ของการดำเนินการ</a:t>
                      </a:r>
                    </a:p>
                    <a:p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ตามแผนการจัดการความรู้</a:t>
                      </a:r>
                    </a:p>
                    <a:p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อย่างน้อย ๓ องค์ความรู้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๘๐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๘๕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๙๐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๙๕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๑๐๐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๑๐๐ %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๕</a:t>
                      </a:r>
                      <a:endParaRPr lang="th-TH" sz="2000" b="1" dirty="0">
                        <a:solidFill>
                          <a:srgbClr val="00B05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RM </a:t>
                      </a:r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๕.๒ 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ร้อยละความพึงพอใจ</a:t>
                      </a:r>
                    </a:p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ของบุคลากรที่มีต่อการพัฒนาบุคลากร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๖๐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๖๕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๗๐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๗๕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๘๐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๘๑.๖๔ %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88752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๖</a:t>
                      </a:r>
                      <a:endParaRPr lang="th-TH" sz="2000" b="1" dirty="0">
                        <a:solidFill>
                          <a:srgbClr val="00B05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RM </a:t>
                      </a:r>
                      <a:r>
                        <a:rPr lang="th-TH" sz="2000" b="1" dirty="0" smtClean="0">
                          <a:solidFill>
                            <a:srgbClr val="00B05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๖.๓ </a:t>
                      </a:r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ร้อยละของกระบวนการสร้างคุณค่า</a:t>
                      </a:r>
                    </a:p>
                    <a:p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ที่มีการจัดทำคู่มือการปฏิบัติงาน</a:t>
                      </a:r>
                      <a:r>
                        <a:rPr lang="th-TH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 (</a:t>
                      </a:r>
                      <a:r>
                        <a:rPr lang="en-US" sz="2000" b="1" baseline="0" dirty="0" smtClean="0">
                          <a:latin typeface="TH SarabunPSK" pitchFamily="34" charset="-34"/>
                          <a:cs typeface="TH SarabunPSK" pitchFamily="34" charset="-34"/>
                        </a:rPr>
                        <a:t>Work Manual)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๓๐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๔๐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๕๐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๖๐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๗๐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๑๐๐ %</a:t>
                      </a:r>
                      <a:endParaRPr lang="th-TH" sz="20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221TGp_sky_light">
  <a:themeElements>
    <a:clrScheme name="Office Theme 2">
      <a:dk1>
        <a:srgbClr val="000000"/>
      </a:dk1>
      <a:lt1>
        <a:srgbClr val="FFFFFF"/>
      </a:lt1>
      <a:dk2>
        <a:srgbClr val="364EB6"/>
      </a:dk2>
      <a:lt2>
        <a:srgbClr val="C0C0C0"/>
      </a:lt2>
      <a:accent1>
        <a:srgbClr val="4987E3"/>
      </a:accent1>
      <a:accent2>
        <a:srgbClr val="D9520F"/>
      </a:accent2>
      <a:accent3>
        <a:srgbClr val="FFFFFF"/>
      </a:accent3>
      <a:accent4>
        <a:srgbClr val="000000"/>
      </a:accent4>
      <a:accent5>
        <a:srgbClr val="B1C3EF"/>
      </a:accent5>
      <a:accent6>
        <a:srgbClr val="C4490C"/>
      </a:accent6>
      <a:hlink>
        <a:srgbClr val="36A1B6"/>
      </a:hlink>
      <a:folHlink>
        <a:srgbClr val="9CC769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501A82"/>
        </a:dk2>
        <a:lt2>
          <a:srgbClr val="969696"/>
        </a:lt2>
        <a:accent1>
          <a:srgbClr val="117AC1"/>
        </a:accent1>
        <a:accent2>
          <a:srgbClr val="38B890"/>
        </a:accent2>
        <a:accent3>
          <a:srgbClr val="FFFFFF"/>
        </a:accent3>
        <a:accent4>
          <a:srgbClr val="000000"/>
        </a:accent4>
        <a:accent5>
          <a:srgbClr val="AABEDD"/>
        </a:accent5>
        <a:accent6>
          <a:srgbClr val="32A682"/>
        </a:accent6>
        <a:hlink>
          <a:srgbClr val="D17FB6"/>
        </a:hlink>
        <a:folHlink>
          <a:srgbClr val="E3981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364EB6"/>
        </a:dk2>
        <a:lt2>
          <a:srgbClr val="C0C0C0"/>
        </a:lt2>
        <a:accent1>
          <a:srgbClr val="4987E3"/>
        </a:accent1>
        <a:accent2>
          <a:srgbClr val="D9520F"/>
        </a:accent2>
        <a:accent3>
          <a:srgbClr val="FFFFFF"/>
        </a:accent3>
        <a:accent4>
          <a:srgbClr val="000000"/>
        </a:accent4>
        <a:accent5>
          <a:srgbClr val="B1C3EF"/>
        </a:accent5>
        <a:accent6>
          <a:srgbClr val="C4490C"/>
        </a:accent6>
        <a:hlink>
          <a:srgbClr val="36A1B6"/>
        </a:hlink>
        <a:folHlink>
          <a:srgbClr val="9CC76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186894"/>
        </a:dk2>
        <a:lt2>
          <a:srgbClr val="969696"/>
        </a:lt2>
        <a:accent1>
          <a:srgbClr val="2AA08A"/>
        </a:accent1>
        <a:accent2>
          <a:srgbClr val="9C88E6"/>
        </a:accent2>
        <a:accent3>
          <a:srgbClr val="FFFFFF"/>
        </a:accent3>
        <a:accent4>
          <a:srgbClr val="000000"/>
        </a:accent4>
        <a:accent5>
          <a:srgbClr val="ACCDC4"/>
        </a:accent5>
        <a:accent6>
          <a:srgbClr val="8D7BD0"/>
        </a:accent6>
        <a:hlink>
          <a:srgbClr val="7D96D3"/>
        </a:hlink>
        <a:folHlink>
          <a:srgbClr val="DEDB7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37TGp_summer_light">
  <a:themeElements>
    <a:clrScheme name="237TGp_winter_light 1">
      <a:dk1>
        <a:srgbClr val="30311D"/>
      </a:dk1>
      <a:lt1>
        <a:srgbClr val="FFFFFF"/>
      </a:lt1>
      <a:dk2>
        <a:srgbClr val="1A48A4"/>
      </a:dk2>
      <a:lt2>
        <a:srgbClr val="C0C0C0"/>
      </a:lt2>
      <a:accent1>
        <a:srgbClr val="488FD6"/>
      </a:accent1>
      <a:accent2>
        <a:srgbClr val="319ABB"/>
      </a:accent2>
      <a:accent3>
        <a:srgbClr val="FFFFFF"/>
      </a:accent3>
      <a:accent4>
        <a:srgbClr val="272817"/>
      </a:accent4>
      <a:accent5>
        <a:srgbClr val="B1C6E8"/>
      </a:accent5>
      <a:accent6>
        <a:srgbClr val="2B8BA9"/>
      </a:accent6>
      <a:hlink>
        <a:srgbClr val="557B97"/>
      </a:hlink>
      <a:folHlink>
        <a:srgbClr val="A1A18B"/>
      </a:folHlink>
    </a:clrScheme>
    <a:fontScheme name="237TGp_winter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237TGp_winter_light 1">
        <a:dk1>
          <a:srgbClr val="30311D"/>
        </a:dk1>
        <a:lt1>
          <a:srgbClr val="FFFFFF"/>
        </a:lt1>
        <a:dk2>
          <a:srgbClr val="1A48A4"/>
        </a:dk2>
        <a:lt2>
          <a:srgbClr val="C0C0C0"/>
        </a:lt2>
        <a:accent1>
          <a:srgbClr val="488FD6"/>
        </a:accent1>
        <a:accent2>
          <a:srgbClr val="319ABB"/>
        </a:accent2>
        <a:accent3>
          <a:srgbClr val="FFFFFF"/>
        </a:accent3>
        <a:accent4>
          <a:srgbClr val="272817"/>
        </a:accent4>
        <a:accent5>
          <a:srgbClr val="B1C6E8"/>
        </a:accent5>
        <a:accent6>
          <a:srgbClr val="2B8BA9"/>
        </a:accent6>
        <a:hlink>
          <a:srgbClr val="557B97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37TGp_winter_light 2">
        <a:dk1>
          <a:srgbClr val="30311D"/>
        </a:dk1>
        <a:lt1>
          <a:srgbClr val="FFFFFF"/>
        </a:lt1>
        <a:dk2>
          <a:srgbClr val="44808E"/>
        </a:dk2>
        <a:lt2>
          <a:srgbClr val="DDDDDD"/>
        </a:lt2>
        <a:accent1>
          <a:srgbClr val="D24F4C"/>
        </a:accent1>
        <a:accent2>
          <a:srgbClr val="5595C1"/>
        </a:accent2>
        <a:accent3>
          <a:srgbClr val="FFFFFF"/>
        </a:accent3>
        <a:accent4>
          <a:srgbClr val="272817"/>
        </a:accent4>
        <a:accent5>
          <a:srgbClr val="E5B2B2"/>
        </a:accent5>
        <a:accent6>
          <a:srgbClr val="4C87AF"/>
        </a:accent6>
        <a:hlink>
          <a:srgbClr val="557B97"/>
        </a:hlink>
        <a:folHlink>
          <a:srgbClr val="A1A1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37TGp_winter_light 3">
        <a:dk1>
          <a:srgbClr val="000000"/>
        </a:dk1>
        <a:lt1>
          <a:srgbClr val="FFFFFF"/>
        </a:lt1>
        <a:dk2>
          <a:srgbClr val="6F4787"/>
        </a:dk2>
        <a:lt2>
          <a:srgbClr val="C0C0C0"/>
        </a:lt2>
        <a:accent1>
          <a:srgbClr val="4397B1"/>
        </a:accent1>
        <a:accent2>
          <a:srgbClr val="E49514"/>
        </a:accent2>
        <a:accent3>
          <a:srgbClr val="FFFFFF"/>
        </a:accent3>
        <a:accent4>
          <a:srgbClr val="000000"/>
        </a:accent4>
        <a:accent5>
          <a:srgbClr val="B0C9D5"/>
        </a:accent5>
        <a:accent6>
          <a:srgbClr val="CF8711"/>
        </a:accent6>
        <a:hlink>
          <a:srgbClr val="6E9349"/>
        </a:hlink>
        <a:folHlink>
          <a:srgbClr val="90A8B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sample">
  <a:themeElements>
    <a:clrScheme name="sample 2">
      <a:dk1>
        <a:srgbClr val="19426B"/>
      </a:dk1>
      <a:lt1>
        <a:srgbClr val="FFFFFF"/>
      </a:lt1>
      <a:dk2>
        <a:srgbClr val="008080"/>
      </a:dk2>
      <a:lt2>
        <a:srgbClr val="B2B2B2"/>
      </a:lt2>
      <a:accent1>
        <a:srgbClr val="35C9C2"/>
      </a:accent1>
      <a:accent2>
        <a:srgbClr val="398AC7"/>
      </a:accent2>
      <a:accent3>
        <a:srgbClr val="FFFFFF"/>
      </a:accent3>
      <a:accent4>
        <a:srgbClr val="14375A"/>
      </a:accent4>
      <a:accent5>
        <a:srgbClr val="AEE1DD"/>
      </a:accent5>
      <a:accent6>
        <a:srgbClr val="337DB4"/>
      </a:accent6>
      <a:hlink>
        <a:srgbClr val="8BBC00"/>
      </a:hlink>
      <a:folHlink>
        <a:srgbClr val="6D50CA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00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68402"/>
        </a:accent2>
        <a:accent3>
          <a:srgbClr val="FFFFFF"/>
        </a:accent3>
        <a:accent4>
          <a:srgbClr val="000000"/>
        </a:accent4>
        <a:accent5>
          <a:srgbClr val="B1DBF4"/>
        </a:accent5>
        <a:accent6>
          <a:srgbClr val="D07702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8BB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5095D"/>
        </a:dk1>
        <a:lt1>
          <a:srgbClr val="FFFFFF"/>
        </a:lt1>
        <a:dk2>
          <a:srgbClr val="235752"/>
        </a:dk2>
        <a:lt2>
          <a:srgbClr val="B2B2B2"/>
        </a:lt2>
        <a:accent1>
          <a:srgbClr val="DAAF34"/>
        </a:accent1>
        <a:accent2>
          <a:srgbClr val="6F9A3C"/>
        </a:accent2>
        <a:accent3>
          <a:srgbClr val="FFFFFF"/>
        </a:accent3>
        <a:accent4>
          <a:srgbClr val="1E064E"/>
        </a:accent4>
        <a:accent5>
          <a:srgbClr val="EAD4AE"/>
        </a:accent5>
        <a:accent6>
          <a:srgbClr val="648B35"/>
        </a:accent6>
        <a:hlink>
          <a:srgbClr val="8DAED9"/>
        </a:hlink>
        <a:folHlink>
          <a:srgbClr val="A8CB7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221TGp_sky_light</Template>
  <TotalTime>6153</TotalTime>
  <Words>2466</Words>
  <Application>Microsoft Office PowerPoint</Application>
  <PresentationFormat>On-screen Show (4:3)</PresentationFormat>
  <Paragraphs>587</Paragraphs>
  <Slides>31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221TGp_sky_light</vt:lpstr>
      <vt:lpstr>237TGp_summer_light</vt:lpstr>
      <vt:lpstr>1_Office Theme</vt:lpstr>
      <vt:lpstr>sample</vt:lpstr>
      <vt:lpstr>                                           การตรวจรับรองคุณภาพการบริหารจัดการภาครัฐ                                                                                 ระดับพื้นฐาน (Certified FL)                                                   ของสำนักงานคณะกรรมการนโยบายรัฐวิสาหกิจ (สคร.)  </vt:lpstr>
      <vt:lpstr> วิสัยทัศน์</vt:lpstr>
      <vt:lpstr>                          พันธกิจและหน้าที่ตามกฎหมาย</vt:lpstr>
      <vt:lpstr>                                      เป้าประสงค์หลัก</vt:lpstr>
      <vt:lpstr>                           ค่านิยมและวัฒนธรรมของ สคร. </vt:lpstr>
      <vt:lpstr>                              โครงสร้างองค์กรของ สคร.</vt:lpstr>
      <vt:lpstr>                  บุคลากรของ สคร. (จำแนกตามประเภท)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             หมวด ๗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sepo</dc:creator>
  <cp:lastModifiedBy>SEPO57</cp:lastModifiedBy>
  <cp:revision>527</cp:revision>
  <cp:lastPrinted>2013-02-01T09:27:45Z</cp:lastPrinted>
  <dcterms:created xsi:type="dcterms:W3CDTF">2011-03-04T17:32:57Z</dcterms:created>
  <dcterms:modified xsi:type="dcterms:W3CDTF">2013-04-24T06:53:41Z</dcterms:modified>
</cp:coreProperties>
</file>