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6" r:id="rId2"/>
    <p:sldMasterId id="2147483825" r:id="rId3"/>
  </p:sldMasterIdLst>
  <p:notesMasterIdLst>
    <p:notesMasterId r:id="rId5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2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32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20" r:id="rId54"/>
    <p:sldId id="314" r:id="rId55"/>
    <p:sldId id="315" r:id="rId56"/>
    <p:sldId id="318" r:id="rId57"/>
    <p:sldId id="323" r:id="rId58"/>
  </p:sldIdLst>
  <p:sldSz cx="12192000" cy="6858000"/>
  <p:notesSz cx="7104063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008000"/>
    <a:srgbClr val="FF6600"/>
    <a:srgbClr val="66FFCC"/>
    <a:srgbClr val="99FFCC"/>
    <a:srgbClr val="FF0066"/>
    <a:srgbClr val="FF9900"/>
    <a:srgbClr val="CCFF99"/>
    <a:srgbClr val="FFCC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83" autoAdjust="0"/>
  </p:normalViewPr>
  <p:slideViewPr>
    <p:cSldViewPr snapToGrid="0">
      <p:cViewPr>
        <p:scale>
          <a:sx n="80" d="100"/>
          <a:sy n="80" d="100"/>
        </p:scale>
        <p:origin x="-5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F67C7-DC29-43A7-AA30-A5F754BF9F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5EA2435-69C7-4D07-8E60-4694A0660CF5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CEO</a:t>
          </a:r>
          <a:endParaRPr kumimoji="0" lang="th-TH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7261EBE-D940-424F-BB2B-6A15C27E7C58}" type="parTrans" cxnId="{FD4EE185-5792-4419-9907-3E7AB1F97D91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E00B287-D8FC-445A-90C8-47E26C841351}" type="sibTrans" cxnId="{FD4EE185-5792-4419-9907-3E7AB1F97D91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A62F8CF-3127-4141-ACCD-ADC56BEEEC8F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HR</a:t>
          </a:r>
          <a:endParaRPr kumimoji="0" lang="th-TH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73A56B3-5407-489E-A105-0C8C1D7DA065}" type="parTrans" cxnId="{209A2D25-2839-44B4-A902-C29985072E17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0D43BFB-00F7-48F8-B0AF-B30C4153CB66}" type="sibTrans" cxnId="{209A2D25-2839-44B4-A902-C29985072E17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2FFEF25-B94A-45F8-B6D2-A9D58BE49B75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ฝ่ายบัญชี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การเงิน</a:t>
          </a:r>
        </a:p>
      </dgm:t>
    </dgm:pt>
    <dgm:pt modelId="{45DBC70C-2763-4C6A-B0A4-9C56AA69C194}" type="parTrans" cxnId="{0B41F7E1-EB81-4577-A38B-1F39EFED3EE2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7EB3712-3363-48CC-8C71-D095C605FE20}" type="sibTrans" cxnId="{0B41F7E1-EB81-4577-A38B-1F39EFED3EE2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0E37B5A-C423-499E-9EC0-19BAB0F5462C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ฝ่ายการตลาด</a:t>
          </a:r>
        </a:p>
      </dgm:t>
    </dgm:pt>
    <dgm:pt modelId="{281568E9-82DC-45F4-962B-42728A068D48}" type="parTrans" cxnId="{F7DBC17A-ECD2-49C9-8E68-FB6CAB09FAF2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123C3E0-FA86-4255-BA11-1B6A0EEB9483}" type="sibTrans" cxnId="{F7DBC17A-ECD2-49C9-8E68-FB6CAB09FAF2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18CED9C-BE44-434F-B7DF-B92EF90759BE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gm:t>
    </dgm:pt>
    <dgm:pt modelId="{0AF1DC19-6A43-4B98-8C62-5CA942806EF9}" type="parTrans" cxnId="{4D987A2D-1273-4225-8903-60CA9F27885C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689ECAF-B83A-4F70-9BE3-F67C94269F3D}" type="sibTrans" cxnId="{4D987A2D-1273-4225-8903-60CA9F27885C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DCEF1FE-91CA-48F3-9428-798C5A06736C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gm:t>
    </dgm:pt>
    <dgm:pt modelId="{CD0F7F1B-9D0F-4D0C-9D46-B20003AF7045}" type="parTrans" cxnId="{3248C01E-7EFC-4151-8890-7F8890C24953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BEFB4CF-CBBE-42DE-9D07-41F68A98E0C9}" type="sibTrans" cxnId="{3248C01E-7EFC-4151-8890-7F8890C24953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EEC42D7-1DC5-4112-8AE7-490FC809C8F1}" type="pres">
      <dgm:prSet presAssocID="{B91F67C7-DC29-43A7-AA30-A5F754BF9F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486BDF-B6E5-4CBA-A26E-B2D0866788FB}" type="pres">
      <dgm:prSet presAssocID="{55EA2435-69C7-4D07-8E60-4694A0660CF5}" presName="hierRoot1" presStyleCnt="0">
        <dgm:presLayoutVars>
          <dgm:hierBranch/>
        </dgm:presLayoutVars>
      </dgm:prSet>
      <dgm:spPr/>
    </dgm:pt>
    <dgm:pt modelId="{5B547405-C64C-463C-A2AF-8487911A28D9}" type="pres">
      <dgm:prSet presAssocID="{55EA2435-69C7-4D07-8E60-4694A0660CF5}" presName="rootComposite1" presStyleCnt="0"/>
      <dgm:spPr/>
    </dgm:pt>
    <dgm:pt modelId="{1788AE94-AE3A-4DF9-A8BF-57A95B90AD69}" type="pres">
      <dgm:prSet presAssocID="{55EA2435-69C7-4D07-8E60-4694A0660CF5}" presName="rootText1" presStyleLbl="node0" presStyleIdx="0" presStyleCnt="1" custScaleX="79773" custScaleY="700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0778D67-EF63-4F64-AB28-105B54C45E88}" type="pres">
      <dgm:prSet presAssocID="{55EA2435-69C7-4D07-8E60-4694A0660CF5}" presName="rootConnector1" presStyleLbl="node1" presStyleIdx="0" presStyleCnt="0"/>
      <dgm:spPr/>
      <dgm:t>
        <a:bodyPr/>
        <a:lstStyle/>
        <a:p>
          <a:endParaRPr lang="th-TH"/>
        </a:p>
      </dgm:t>
    </dgm:pt>
    <dgm:pt modelId="{6B0B3B5E-A247-4F81-900C-D497A577ADA3}" type="pres">
      <dgm:prSet presAssocID="{55EA2435-69C7-4D07-8E60-4694A0660CF5}" presName="hierChild2" presStyleCnt="0"/>
      <dgm:spPr/>
    </dgm:pt>
    <dgm:pt modelId="{C122900E-1468-4A8C-BC8E-F1C2D8060826}" type="pres">
      <dgm:prSet presAssocID="{373A56B3-5407-489E-A105-0C8C1D7DA065}" presName="Name35" presStyleLbl="parChTrans1D2" presStyleIdx="0" presStyleCnt="5"/>
      <dgm:spPr/>
      <dgm:t>
        <a:bodyPr/>
        <a:lstStyle/>
        <a:p>
          <a:endParaRPr lang="th-TH"/>
        </a:p>
      </dgm:t>
    </dgm:pt>
    <dgm:pt modelId="{EFC67CBE-7FB1-40B5-8184-E3042343D9DE}" type="pres">
      <dgm:prSet presAssocID="{FA62F8CF-3127-4141-ACCD-ADC56BEEEC8F}" presName="hierRoot2" presStyleCnt="0">
        <dgm:presLayoutVars>
          <dgm:hierBranch/>
        </dgm:presLayoutVars>
      </dgm:prSet>
      <dgm:spPr/>
    </dgm:pt>
    <dgm:pt modelId="{98C94FF8-63B8-4751-B60B-D34954D8832C}" type="pres">
      <dgm:prSet presAssocID="{FA62F8CF-3127-4141-ACCD-ADC56BEEEC8F}" presName="rootComposite" presStyleCnt="0"/>
      <dgm:spPr/>
    </dgm:pt>
    <dgm:pt modelId="{50E41638-3BDB-4DBE-A4C2-B3FFB3AB46F4}" type="pres">
      <dgm:prSet presAssocID="{FA62F8CF-3127-4141-ACCD-ADC56BEEEC8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E1C1268-3E60-422C-81CC-E5D5FF830BBA}" type="pres">
      <dgm:prSet presAssocID="{FA62F8CF-3127-4141-ACCD-ADC56BEEEC8F}" presName="rootConnector" presStyleLbl="node2" presStyleIdx="0" presStyleCnt="5"/>
      <dgm:spPr/>
      <dgm:t>
        <a:bodyPr/>
        <a:lstStyle/>
        <a:p>
          <a:endParaRPr lang="th-TH"/>
        </a:p>
      </dgm:t>
    </dgm:pt>
    <dgm:pt modelId="{38445266-CAF4-42E5-851A-42797807F658}" type="pres">
      <dgm:prSet presAssocID="{FA62F8CF-3127-4141-ACCD-ADC56BEEEC8F}" presName="hierChild4" presStyleCnt="0"/>
      <dgm:spPr/>
    </dgm:pt>
    <dgm:pt modelId="{ADA3BCBB-58F3-4762-9BC5-449D0981F3CA}" type="pres">
      <dgm:prSet presAssocID="{FA62F8CF-3127-4141-ACCD-ADC56BEEEC8F}" presName="hierChild5" presStyleCnt="0"/>
      <dgm:spPr/>
    </dgm:pt>
    <dgm:pt modelId="{347B2022-09F3-41B0-AF3D-2D91DB8B54AC}" type="pres">
      <dgm:prSet presAssocID="{45DBC70C-2763-4C6A-B0A4-9C56AA69C194}" presName="Name35" presStyleLbl="parChTrans1D2" presStyleIdx="1" presStyleCnt="5"/>
      <dgm:spPr/>
      <dgm:t>
        <a:bodyPr/>
        <a:lstStyle/>
        <a:p>
          <a:endParaRPr lang="th-TH"/>
        </a:p>
      </dgm:t>
    </dgm:pt>
    <dgm:pt modelId="{E2D79AEC-647D-4A27-ADEB-7D06AC561135}" type="pres">
      <dgm:prSet presAssocID="{E2FFEF25-B94A-45F8-B6D2-A9D58BE49B75}" presName="hierRoot2" presStyleCnt="0">
        <dgm:presLayoutVars>
          <dgm:hierBranch/>
        </dgm:presLayoutVars>
      </dgm:prSet>
      <dgm:spPr/>
    </dgm:pt>
    <dgm:pt modelId="{203F9C40-D8B2-4EC0-8B7B-445CDECD11D1}" type="pres">
      <dgm:prSet presAssocID="{E2FFEF25-B94A-45F8-B6D2-A9D58BE49B75}" presName="rootComposite" presStyleCnt="0"/>
      <dgm:spPr/>
    </dgm:pt>
    <dgm:pt modelId="{D854B18A-4547-4598-BABA-E53F487B120F}" type="pres">
      <dgm:prSet presAssocID="{E2FFEF25-B94A-45F8-B6D2-A9D58BE49B7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1495BFD-D024-4845-B114-2D5D07C46129}" type="pres">
      <dgm:prSet presAssocID="{E2FFEF25-B94A-45F8-B6D2-A9D58BE49B75}" presName="rootConnector" presStyleLbl="node2" presStyleIdx="1" presStyleCnt="5"/>
      <dgm:spPr/>
      <dgm:t>
        <a:bodyPr/>
        <a:lstStyle/>
        <a:p>
          <a:endParaRPr lang="th-TH"/>
        </a:p>
      </dgm:t>
    </dgm:pt>
    <dgm:pt modelId="{2298374C-729E-452B-BE39-2D3DA81077C8}" type="pres">
      <dgm:prSet presAssocID="{E2FFEF25-B94A-45F8-B6D2-A9D58BE49B75}" presName="hierChild4" presStyleCnt="0"/>
      <dgm:spPr/>
    </dgm:pt>
    <dgm:pt modelId="{F7DCAFEA-9449-4115-BEE1-B6CB2B48B6EA}" type="pres">
      <dgm:prSet presAssocID="{E2FFEF25-B94A-45F8-B6D2-A9D58BE49B75}" presName="hierChild5" presStyleCnt="0"/>
      <dgm:spPr/>
    </dgm:pt>
    <dgm:pt modelId="{957DBB96-0BFD-4AD2-BF33-96F542D17D03}" type="pres">
      <dgm:prSet presAssocID="{281568E9-82DC-45F4-962B-42728A068D48}" presName="Name35" presStyleLbl="parChTrans1D2" presStyleIdx="2" presStyleCnt="5"/>
      <dgm:spPr/>
      <dgm:t>
        <a:bodyPr/>
        <a:lstStyle/>
        <a:p>
          <a:endParaRPr lang="th-TH"/>
        </a:p>
      </dgm:t>
    </dgm:pt>
    <dgm:pt modelId="{2A156F0B-5958-40BE-936D-AE4BF7B644E6}" type="pres">
      <dgm:prSet presAssocID="{10E37B5A-C423-499E-9EC0-19BAB0F5462C}" presName="hierRoot2" presStyleCnt="0">
        <dgm:presLayoutVars>
          <dgm:hierBranch/>
        </dgm:presLayoutVars>
      </dgm:prSet>
      <dgm:spPr/>
    </dgm:pt>
    <dgm:pt modelId="{D8695F9A-5CE9-4BA4-8739-543140D07A34}" type="pres">
      <dgm:prSet presAssocID="{10E37B5A-C423-499E-9EC0-19BAB0F5462C}" presName="rootComposite" presStyleCnt="0"/>
      <dgm:spPr/>
    </dgm:pt>
    <dgm:pt modelId="{27F1DB22-CC23-41C2-ABDD-DE1613D79424}" type="pres">
      <dgm:prSet presAssocID="{10E37B5A-C423-499E-9EC0-19BAB0F5462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3634E90-7DF3-4650-B0F0-B56FBE00FB5B}" type="pres">
      <dgm:prSet presAssocID="{10E37B5A-C423-499E-9EC0-19BAB0F5462C}" presName="rootConnector" presStyleLbl="node2" presStyleIdx="2" presStyleCnt="5"/>
      <dgm:spPr/>
      <dgm:t>
        <a:bodyPr/>
        <a:lstStyle/>
        <a:p>
          <a:endParaRPr lang="th-TH"/>
        </a:p>
      </dgm:t>
    </dgm:pt>
    <dgm:pt modelId="{1772D727-CDC7-410F-B6F2-69049EBC9FEE}" type="pres">
      <dgm:prSet presAssocID="{10E37B5A-C423-499E-9EC0-19BAB0F5462C}" presName="hierChild4" presStyleCnt="0"/>
      <dgm:spPr/>
    </dgm:pt>
    <dgm:pt modelId="{E179D84C-7A88-418D-B06C-C0F55A8067A0}" type="pres">
      <dgm:prSet presAssocID="{10E37B5A-C423-499E-9EC0-19BAB0F5462C}" presName="hierChild5" presStyleCnt="0"/>
      <dgm:spPr/>
    </dgm:pt>
    <dgm:pt modelId="{8A54B8F0-21EB-4F43-B94F-587213377B9B}" type="pres">
      <dgm:prSet presAssocID="{0AF1DC19-6A43-4B98-8C62-5CA942806EF9}" presName="Name35" presStyleLbl="parChTrans1D2" presStyleIdx="3" presStyleCnt="5"/>
      <dgm:spPr/>
      <dgm:t>
        <a:bodyPr/>
        <a:lstStyle/>
        <a:p>
          <a:endParaRPr lang="th-TH"/>
        </a:p>
      </dgm:t>
    </dgm:pt>
    <dgm:pt modelId="{2369C7A3-CFBD-4994-96D5-26AC4E4910C1}" type="pres">
      <dgm:prSet presAssocID="{618CED9C-BE44-434F-B7DF-B92EF90759BE}" presName="hierRoot2" presStyleCnt="0">
        <dgm:presLayoutVars>
          <dgm:hierBranch/>
        </dgm:presLayoutVars>
      </dgm:prSet>
      <dgm:spPr/>
    </dgm:pt>
    <dgm:pt modelId="{46EB707B-AE07-412A-80E3-A0748A9D681A}" type="pres">
      <dgm:prSet presAssocID="{618CED9C-BE44-434F-B7DF-B92EF90759BE}" presName="rootComposite" presStyleCnt="0"/>
      <dgm:spPr/>
    </dgm:pt>
    <dgm:pt modelId="{4AEF44C6-199F-4EB1-8410-72484C9439D1}" type="pres">
      <dgm:prSet presAssocID="{618CED9C-BE44-434F-B7DF-B92EF90759B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511550D-F2B8-4652-A930-D90C33965E6B}" type="pres">
      <dgm:prSet presAssocID="{618CED9C-BE44-434F-B7DF-B92EF90759BE}" presName="rootConnector" presStyleLbl="node2" presStyleIdx="3" presStyleCnt="5"/>
      <dgm:spPr/>
      <dgm:t>
        <a:bodyPr/>
        <a:lstStyle/>
        <a:p>
          <a:endParaRPr lang="th-TH"/>
        </a:p>
      </dgm:t>
    </dgm:pt>
    <dgm:pt modelId="{3CFFA781-F162-4B27-9DFA-1C11F80DDC4C}" type="pres">
      <dgm:prSet presAssocID="{618CED9C-BE44-434F-B7DF-B92EF90759BE}" presName="hierChild4" presStyleCnt="0"/>
      <dgm:spPr/>
    </dgm:pt>
    <dgm:pt modelId="{EDA70C96-8DA1-4042-BFFA-570633D1506A}" type="pres">
      <dgm:prSet presAssocID="{618CED9C-BE44-434F-B7DF-B92EF90759BE}" presName="hierChild5" presStyleCnt="0"/>
      <dgm:spPr/>
    </dgm:pt>
    <dgm:pt modelId="{685497B3-E409-485A-A486-0C100FC6A09F}" type="pres">
      <dgm:prSet presAssocID="{CD0F7F1B-9D0F-4D0C-9D46-B20003AF7045}" presName="Name35" presStyleLbl="parChTrans1D2" presStyleIdx="4" presStyleCnt="5"/>
      <dgm:spPr/>
      <dgm:t>
        <a:bodyPr/>
        <a:lstStyle/>
        <a:p>
          <a:endParaRPr lang="th-TH"/>
        </a:p>
      </dgm:t>
    </dgm:pt>
    <dgm:pt modelId="{F1CC71CC-2A35-454F-A819-14E4CE28EB60}" type="pres">
      <dgm:prSet presAssocID="{0DCEF1FE-91CA-48F3-9428-798C5A06736C}" presName="hierRoot2" presStyleCnt="0">
        <dgm:presLayoutVars>
          <dgm:hierBranch/>
        </dgm:presLayoutVars>
      </dgm:prSet>
      <dgm:spPr/>
    </dgm:pt>
    <dgm:pt modelId="{378AA49F-27CC-447D-A3F1-88809FCBB570}" type="pres">
      <dgm:prSet presAssocID="{0DCEF1FE-91CA-48F3-9428-798C5A06736C}" presName="rootComposite" presStyleCnt="0"/>
      <dgm:spPr/>
    </dgm:pt>
    <dgm:pt modelId="{90D489DE-1448-4345-AB79-16AE8B82C2FA}" type="pres">
      <dgm:prSet presAssocID="{0DCEF1FE-91CA-48F3-9428-798C5A06736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D59EB2A-17D2-41A2-AFD7-D89F2B0299CD}" type="pres">
      <dgm:prSet presAssocID="{0DCEF1FE-91CA-48F3-9428-798C5A06736C}" presName="rootConnector" presStyleLbl="node2" presStyleIdx="4" presStyleCnt="5"/>
      <dgm:spPr/>
      <dgm:t>
        <a:bodyPr/>
        <a:lstStyle/>
        <a:p>
          <a:endParaRPr lang="th-TH"/>
        </a:p>
      </dgm:t>
    </dgm:pt>
    <dgm:pt modelId="{0DB253D9-8AB2-4A6E-8FCA-4D5359106BD1}" type="pres">
      <dgm:prSet presAssocID="{0DCEF1FE-91CA-48F3-9428-798C5A06736C}" presName="hierChild4" presStyleCnt="0"/>
      <dgm:spPr/>
    </dgm:pt>
    <dgm:pt modelId="{4B116836-BA1C-4320-AB45-219063FE500F}" type="pres">
      <dgm:prSet presAssocID="{0DCEF1FE-91CA-48F3-9428-798C5A06736C}" presName="hierChild5" presStyleCnt="0"/>
      <dgm:spPr/>
    </dgm:pt>
    <dgm:pt modelId="{CA2DD41D-2D3A-4EEB-B619-E3FB857E9D7C}" type="pres">
      <dgm:prSet presAssocID="{55EA2435-69C7-4D07-8E60-4694A0660CF5}" presName="hierChild3" presStyleCnt="0"/>
      <dgm:spPr/>
    </dgm:pt>
  </dgm:ptLst>
  <dgm:cxnLst>
    <dgm:cxn modelId="{4A4D5CFB-ED63-46B6-8987-1E1CC336ABA9}" type="presOf" srcId="{45DBC70C-2763-4C6A-B0A4-9C56AA69C194}" destId="{347B2022-09F3-41B0-AF3D-2D91DB8B54AC}" srcOrd="0" destOrd="0" presId="urn:microsoft.com/office/officeart/2005/8/layout/orgChart1"/>
    <dgm:cxn modelId="{CFEF5333-1FF3-4567-9070-222A7E3BD4E2}" type="presOf" srcId="{618CED9C-BE44-434F-B7DF-B92EF90759BE}" destId="{5511550D-F2B8-4652-A930-D90C33965E6B}" srcOrd="1" destOrd="0" presId="urn:microsoft.com/office/officeart/2005/8/layout/orgChart1"/>
    <dgm:cxn modelId="{0F170D29-388C-4059-B193-F38B52AF38D7}" type="presOf" srcId="{E2FFEF25-B94A-45F8-B6D2-A9D58BE49B75}" destId="{81495BFD-D024-4845-B114-2D5D07C46129}" srcOrd="1" destOrd="0" presId="urn:microsoft.com/office/officeart/2005/8/layout/orgChart1"/>
    <dgm:cxn modelId="{7BBF1A44-F1E2-41DD-8DE6-323DCEBE5AAD}" type="presOf" srcId="{373A56B3-5407-489E-A105-0C8C1D7DA065}" destId="{C122900E-1468-4A8C-BC8E-F1C2D8060826}" srcOrd="0" destOrd="0" presId="urn:microsoft.com/office/officeart/2005/8/layout/orgChart1"/>
    <dgm:cxn modelId="{FBEEAA5C-C647-4FA3-8AC9-4983974925AD}" type="presOf" srcId="{55EA2435-69C7-4D07-8E60-4694A0660CF5}" destId="{10778D67-EF63-4F64-AB28-105B54C45E88}" srcOrd="1" destOrd="0" presId="urn:microsoft.com/office/officeart/2005/8/layout/orgChart1"/>
    <dgm:cxn modelId="{63E46FA8-69F0-4E73-B863-00D61A9F7791}" type="presOf" srcId="{281568E9-82DC-45F4-962B-42728A068D48}" destId="{957DBB96-0BFD-4AD2-BF33-96F542D17D03}" srcOrd="0" destOrd="0" presId="urn:microsoft.com/office/officeart/2005/8/layout/orgChart1"/>
    <dgm:cxn modelId="{0B41F7E1-EB81-4577-A38B-1F39EFED3EE2}" srcId="{55EA2435-69C7-4D07-8E60-4694A0660CF5}" destId="{E2FFEF25-B94A-45F8-B6D2-A9D58BE49B75}" srcOrd="1" destOrd="0" parTransId="{45DBC70C-2763-4C6A-B0A4-9C56AA69C194}" sibTransId="{77EB3712-3363-48CC-8C71-D095C605FE20}"/>
    <dgm:cxn modelId="{209A2D25-2839-44B4-A902-C29985072E17}" srcId="{55EA2435-69C7-4D07-8E60-4694A0660CF5}" destId="{FA62F8CF-3127-4141-ACCD-ADC56BEEEC8F}" srcOrd="0" destOrd="0" parTransId="{373A56B3-5407-489E-A105-0C8C1D7DA065}" sibTransId="{E0D43BFB-00F7-48F8-B0AF-B30C4153CB66}"/>
    <dgm:cxn modelId="{D9190394-DCE6-4CCE-B63D-9C05585A89E9}" type="presOf" srcId="{10E37B5A-C423-499E-9EC0-19BAB0F5462C}" destId="{73634E90-7DF3-4650-B0F0-B56FBE00FB5B}" srcOrd="1" destOrd="0" presId="urn:microsoft.com/office/officeart/2005/8/layout/orgChart1"/>
    <dgm:cxn modelId="{95B52000-6DE7-4094-B1D8-AD83E7CFEADB}" type="presOf" srcId="{FA62F8CF-3127-4141-ACCD-ADC56BEEEC8F}" destId="{EE1C1268-3E60-422C-81CC-E5D5FF830BBA}" srcOrd="1" destOrd="0" presId="urn:microsoft.com/office/officeart/2005/8/layout/orgChart1"/>
    <dgm:cxn modelId="{FD4EE185-5792-4419-9907-3E7AB1F97D91}" srcId="{B91F67C7-DC29-43A7-AA30-A5F754BF9F49}" destId="{55EA2435-69C7-4D07-8E60-4694A0660CF5}" srcOrd="0" destOrd="0" parTransId="{37261EBE-D940-424F-BB2B-6A15C27E7C58}" sibTransId="{5E00B287-D8FC-445A-90C8-47E26C841351}"/>
    <dgm:cxn modelId="{43CC7D52-608E-4BBD-B403-FBB90B978442}" type="presOf" srcId="{FA62F8CF-3127-4141-ACCD-ADC56BEEEC8F}" destId="{50E41638-3BDB-4DBE-A4C2-B3FFB3AB46F4}" srcOrd="0" destOrd="0" presId="urn:microsoft.com/office/officeart/2005/8/layout/orgChart1"/>
    <dgm:cxn modelId="{7D155D65-08E8-4F01-A1B4-71D667DF422C}" type="presOf" srcId="{B91F67C7-DC29-43A7-AA30-A5F754BF9F49}" destId="{6EEC42D7-1DC5-4112-8AE7-490FC809C8F1}" srcOrd="0" destOrd="0" presId="urn:microsoft.com/office/officeart/2005/8/layout/orgChart1"/>
    <dgm:cxn modelId="{8B66AA5D-062C-4B4F-9004-4ED09382634D}" type="presOf" srcId="{618CED9C-BE44-434F-B7DF-B92EF90759BE}" destId="{4AEF44C6-199F-4EB1-8410-72484C9439D1}" srcOrd="0" destOrd="0" presId="urn:microsoft.com/office/officeart/2005/8/layout/orgChart1"/>
    <dgm:cxn modelId="{E3105962-3A21-4841-B74A-050A3CE00E0C}" type="presOf" srcId="{10E37B5A-C423-499E-9EC0-19BAB0F5462C}" destId="{27F1DB22-CC23-41C2-ABDD-DE1613D79424}" srcOrd="0" destOrd="0" presId="urn:microsoft.com/office/officeart/2005/8/layout/orgChart1"/>
    <dgm:cxn modelId="{A27B9AAA-E23C-4B69-A192-60015D2A07E8}" type="presOf" srcId="{E2FFEF25-B94A-45F8-B6D2-A9D58BE49B75}" destId="{D854B18A-4547-4598-BABA-E53F487B120F}" srcOrd="0" destOrd="0" presId="urn:microsoft.com/office/officeart/2005/8/layout/orgChart1"/>
    <dgm:cxn modelId="{E78176CF-5D05-423B-840D-D284EC7376B3}" type="presOf" srcId="{0DCEF1FE-91CA-48F3-9428-798C5A06736C}" destId="{3D59EB2A-17D2-41A2-AFD7-D89F2B0299CD}" srcOrd="1" destOrd="0" presId="urn:microsoft.com/office/officeart/2005/8/layout/orgChart1"/>
    <dgm:cxn modelId="{6F4FD9A3-76C5-4E40-A71A-31B67F87DFD2}" type="presOf" srcId="{0AF1DC19-6A43-4B98-8C62-5CA942806EF9}" destId="{8A54B8F0-21EB-4F43-B94F-587213377B9B}" srcOrd="0" destOrd="0" presId="urn:microsoft.com/office/officeart/2005/8/layout/orgChart1"/>
    <dgm:cxn modelId="{8A60F0D8-E33F-4213-9907-67592C0C2B47}" type="presOf" srcId="{0DCEF1FE-91CA-48F3-9428-798C5A06736C}" destId="{90D489DE-1448-4345-AB79-16AE8B82C2FA}" srcOrd="0" destOrd="0" presId="urn:microsoft.com/office/officeart/2005/8/layout/orgChart1"/>
    <dgm:cxn modelId="{3248C01E-7EFC-4151-8890-7F8890C24953}" srcId="{55EA2435-69C7-4D07-8E60-4694A0660CF5}" destId="{0DCEF1FE-91CA-48F3-9428-798C5A06736C}" srcOrd="4" destOrd="0" parTransId="{CD0F7F1B-9D0F-4D0C-9D46-B20003AF7045}" sibTransId="{5BEFB4CF-CBBE-42DE-9D07-41F68A98E0C9}"/>
    <dgm:cxn modelId="{5FBA971C-F4A0-4A85-968F-BA0CE0D2F769}" type="presOf" srcId="{CD0F7F1B-9D0F-4D0C-9D46-B20003AF7045}" destId="{685497B3-E409-485A-A486-0C100FC6A09F}" srcOrd="0" destOrd="0" presId="urn:microsoft.com/office/officeart/2005/8/layout/orgChart1"/>
    <dgm:cxn modelId="{4D987A2D-1273-4225-8903-60CA9F27885C}" srcId="{55EA2435-69C7-4D07-8E60-4694A0660CF5}" destId="{618CED9C-BE44-434F-B7DF-B92EF90759BE}" srcOrd="3" destOrd="0" parTransId="{0AF1DC19-6A43-4B98-8C62-5CA942806EF9}" sibTransId="{3689ECAF-B83A-4F70-9BE3-F67C94269F3D}"/>
    <dgm:cxn modelId="{4C9D10F5-64CC-4FA6-B545-9B73D5D72F9F}" type="presOf" srcId="{55EA2435-69C7-4D07-8E60-4694A0660CF5}" destId="{1788AE94-AE3A-4DF9-A8BF-57A95B90AD69}" srcOrd="0" destOrd="0" presId="urn:microsoft.com/office/officeart/2005/8/layout/orgChart1"/>
    <dgm:cxn modelId="{F7DBC17A-ECD2-49C9-8E68-FB6CAB09FAF2}" srcId="{55EA2435-69C7-4D07-8E60-4694A0660CF5}" destId="{10E37B5A-C423-499E-9EC0-19BAB0F5462C}" srcOrd="2" destOrd="0" parTransId="{281568E9-82DC-45F4-962B-42728A068D48}" sibTransId="{1123C3E0-FA86-4255-BA11-1B6A0EEB9483}"/>
    <dgm:cxn modelId="{7046964B-0D86-4F52-9E27-199B49FD9CE5}" type="presParOf" srcId="{6EEC42D7-1DC5-4112-8AE7-490FC809C8F1}" destId="{33486BDF-B6E5-4CBA-A26E-B2D0866788FB}" srcOrd="0" destOrd="0" presId="urn:microsoft.com/office/officeart/2005/8/layout/orgChart1"/>
    <dgm:cxn modelId="{1915A17A-56E6-485C-B97C-EE9ED3232D2A}" type="presParOf" srcId="{33486BDF-B6E5-4CBA-A26E-B2D0866788FB}" destId="{5B547405-C64C-463C-A2AF-8487911A28D9}" srcOrd="0" destOrd="0" presId="urn:microsoft.com/office/officeart/2005/8/layout/orgChart1"/>
    <dgm:cxn modelId="{6025E4E3-1BEF-43DB-9CB4-B80D311B40FF}" type="presParOf" srcId="{5B547405-C64C-463C-A2AF-8487911A28D9}" destId="{1788AE94-AE3A-4DF9-A8BF-57A95B90AD69}" srcOrd="0" destOrd="0" presId="urn:microsoft.com/office/officeart/2005/8/layout/orgChart1"/>
    <dgm:cxn modelId="{AB4E7590-3CF6-468A-A076-66E1958119D0}" type="presParOf" srcId="{5B547405-C64C-463C-A2AF-8487911A28D9}" destId="{10778D67-EF63-4F64-AB28-105B54C45E88}" srcOrd="1" destOrd="0" presId="urn:microsoft.com/office/officeart/2005/8/layout/orgChart1"/>
    <dgm:cxn modelId="{65A3E093-8F9E-4104-BA85-66FB2F218AD1}" type="presParOf" srcId="{33486BDF-B6E5-4CBA-A26E-B2D0866788FB}" destId="{6B0B3B5E-A247-4F81-900C-D497A577ADA3}" srcOrd="1" destOrd="0" presId="urn:microsoft.com/office/officeart/2005/8/layout/orgChart1"/>
    <dgm:cxn modelId="{DBFC588B-B0FF-4B05-9569-6040DE82F168}" type="presParOf" srcId="{6B0B3B5E-A247-4F81-900C-D497A577ADA3}" destId="{C122900E-1468-4A8C-BC8E-F1C2D8060826}" srcOrd="0" destOrd="0" presId="urn:microsoft.com/office/officeart/2005/8/layout/orgChart1"/>
    <dgm:cxn modelId="{232F76F5-4E7B-480D-8091-072E3703AB4D}" type="presParOf" srcId="{6B0B3B5E-A247-4F81-900C-D497A577ADA3}" destId="{EFC67CBE-7FB1-40B5-8184-E3042343D9DE}" srcOrd="1" destOrd="0" presId="urn:microsoft.com/office/officeart/2005/8/layout/orgChart1"/>
    <dgm:cxn modelId="{1068640A-E4D6-41E8-B263-1744E304219B}" type="presParOf" srcId="{EFC67CBE-7FB1-40B5-8184-E3042343D9DE}" destId="{98C94FF8-63B8-4751-B60B-D34954D8832C}" srcOrd="0" destOrd="0" presId="urn:microsoft.com/office/officeart/2005/8/layout/orgChart1"/>
    <dgm:cxn modelId="{F253B0BD-A7CB-4E3E-BD08-7C1CF67F0E1C}" type="presParOf" srcId="{98C94FF8-63B8-4751-B60B-D34954D8832C}" destId="{50E41638-3BDB-4DBE-A4C2-B3FFB3AB46F4}" srcOrd="0" destOrd="0" presId="urn:microsoft.com/office/officeart/2005/8/layout/orgChart1"/>
    <dgm:cxn modelId="{109D22E4-AD1F-48CC-9717-FE6012B183B7}" type="presParOf" srcId="{98C94FF8-63B8-4751-B60B-D34954D8832C}" destId="{EE1C1268-3E60-422C-81CC-E5D5FF830BBA}" srcOrd="1" destOrd="0" presId="urn:microsoft.com/office/officeart/2005/8/layout/orgChart1"/>
    <dgm:cxn modelId="{C716073C-EF81-4CD6-90E0-B5CA8FBEA757}" type="presParOf" srcId="{EFC67CBE-7FB1-40B5-8184-E3042343D9DE}" destId="{38445266-CAF4-42E5-851A-42797807F658}" srcOrd="1" destOrd="0" presId="urn:microsoft.com/office/officeart/2005/8/layout/orgChart1"/>
    <dgm:cxn modelId="{8633F61D-56E0-4081-98B5-749F0830F779}" type="presParOf" srcId="{EFC67CBE-7FB1-40B5-8184-E3042343D9DE}" destId="{ADA3BCBB-58F3-4762-9BC5-449D0981F3CA}" srcOrd="2" destOrd="0" presId="urn:microsoft.com/office/officeart/2005/8/layout/orgChart1"/>
    <dgm:cxn modelId="{74B5FC6E-E75A-46FB-95E2-949F6DB8D402}" type="presParOf" srcId="{6B0B3B5E-A247-4F81-900C-D497A577ADA3}" destId="{347B2022-09F3-41B0-AF3D-2D91DB8B54AC}" srcOrd="2" destOrd="0" presId="urn:microsoft.com/office/officeart/2005/8/layout/orgChart1"/>
    <dgm:cxn modelId="{565BDC34-4F0B-4F23-BFCD-A3C40E5E9ADF}" type="presParOf" srcId="{6B0B3B5E-A247-4F81-900C-D497A577ADA3}" destId="{E2D79AEC-647D-4A27-ADEB-7D06AC561135}" srcOrd="3" destOrd="0" presId="urn:microsoft.com/office/officeart/2005/8/layout/orgChart1"/>
    <dgm:cxn modelId="{6D393804-7FBD-40BA-BEB2-C0ADDDBA6F3A}" type="presParOf" srcId="{E2D79AEC-647D-4A27-ADEB-7D06AC561135}" destId="{203F9C40-D8B2-4EC0-8B7B-445CDECD11D1}" srcOrd="0" destOrd="0" presId="urn:microsoft.com/office/officeart/2005/8/layout/orgChart1"/>
    <dgm:cxn modelId="{DBA64926-13B7-429B-9A2E-94CFEB9710C8}" type="presParOf" srcId="{203F9C40-D8B2-4EC0-8B7B-445CDECD11D1}" destId="{D854B18A-4547-4598-BABA-E53F487B120F}" srcOrd="0" destOrd="0" presId="urn:microsoft.com/office/officeart/2005/8/layout/orgChart1"/>
    <dgm:cxn modelId="{68A4AA76-8326-4508-9FA3-D353643020F2}" type="presParOf" srcId="{203F9C40-D8B2-4EC0-8B7B-445CDECD11D1}" destId="{81495BFD-D024-4845-B114-2D5D07C46129}" srcOrd="1" destOrd="0" presId="urn:microsoft.com/office/officeart/2005/8/layout/orgChart1"/>
    <dgm:cxn modelId="{ECD26578-C3B6-493E-9FB0-92F54405F148}" type="presParOf" srcId="{E2D79AEC-647D-4A27-ADEB-7D06AC561135}" destId="{2298374C-729E-452B-BE39-2D3DA81077C8}" srcOrd="1" destOrd="0" presId="urn:microsoft.com/office/officeart/2005/8/layout/orgChart1"/>
    <dgm:cxn modelId="{53E86DD3-27A9-47FB-9339-1CBD0CBB8458}" type="presParOf" srcId="{E2D79AEC-647D-4A27-ADEB-7D06AC561135}" destId="{F7DCAFEA-9449-4115-BEE1-B6CB2B48B6EA}" srcOrd="2" destOrd="0" presId="urn:microsoft.com/office/officeart/2005/8/layout/orgChart1"/>
    <dgm:cxn modelId="{465DDE1A-D28A-4F05-8314-EAA24F5B6EE8}" type="presParOf" srcId="{6B0B3B5E-A247-4F81-900C-D497A577ADA3}" destId="{957DBB96-0BFD-4AD2-BF33-96F542D17D03}" srcOrd="4" destOrd="0" presId="urn:microsoft.com/office/officeart/2005/8/layout/orgChart1"/>
    <dgm:cxn modelId="{BA3B99B0-CF67-4F9D-8C84-005E59999DA0}" type="presParOf" srcId="{6B0B3B5E-A247-4F81-900C-D497A577ADA3}" destId="{2A156F0B-5958-40BE-936D-AE4BF7B644E6}" srcOrd="5" destOrd="0" presId="urn:microsoft.com/office/officeart/2005/8/layout/orgChart1"/>
    <dgm:cxn modelId="{B65C9B85-AA84-4A5D-87CF-093D3A7F2282}" type="presParOf" srcId="{2A156F0B-5958-40BE-936D-AE4BF7B644E6}" destId="{D8695F9A-5CE9-4BA4-8739-543140D07A34}" srcOrd="0" destOrd="0" presId="urn:microsoft.com/office/officeart/2005/8/layout/orgChart1"/>
    <dgm:cxn modelId="{F66CEB0E-694C-48F2-B8FD-82261144BD7B}" type="presParOf" srcId="{D8695F9A-5CE9-4BA4-8739-543140D07A34}" destId="{27F1DB22-CC23-41C2-ABDD-DE1613D79424}" srcOrd="0" destOrd="0" presId="urn:microsoft.com/office/officeart/2005/8/layout/orgChart1"/>
    <dgm:cxn modelId="{CB45DA57-E87F-4966-BDA0-CDB24E945C65}" type="presParOf" srcId="{D8695F9A-5CE9-4BA4-8739-543140D07A34}" destId="{73634E90-7DF3-4650-B0F0-B56FBE00FB5B}" srcOrd="1" destOrd="0" presId="urn:microsoft.com/office/officeart/2005/8/layout/orgChart1"/>
    <dgm:cxn modelId="{E19B9930-0E2C-4199-B2C0-7B391FCB4E09}" type="presParOf" srcId="{2A156F0B-5958-40BE-936D-AE4BF7B644E6}" destId="{1772D727-CDC7-410F-B6F2-69049EBC9FEE}" srcOrd="1" destOrd="0" presId="urn:microsoft.com/office/officeart/2005/8/layout/orgChart1"/>
    <dgm:cxn modelId="{96256BCD-AFB9-436B-B8C5-544C78B6FD86}" type="presParOf" srcId="{2A156F0B-5958-40BE-936D-AE4BF7B644E6}" destId="{E179D84C-7A88-418D-B06C-C0F55A8067A0}" srcOrd="2" destOrd="0" presId="urn:microsoft.com/office/officeart/2005/8/layout/orgChart1"/>
    <dgm:cxn modelId="{A770DF8E-5F5E-4F13-BE39-162AA7FBF224}" type="presParOf" srcId="{6B0B3B5E-A247-4F81-900C-D497A577ADA3}" destId="{8A54B8F0-21EB-4F43-B94F-587213377B9B}" srcOrd="6" destOrd="0" presId="urn:microsoft.com/office/officeart/2005/8/layout/orgChart1"/>
    <dgm:cxn modelId="{3EBC8437-050E-4857-A10F-3C58397A0B87}" type="presParOf" srcId="{6B0B3B5E-A247-4F81-900C-D497A577ADA3}" destId="{2369C7A3-CFBD-4994-96D5-26AC4E4910C1}" srcOrd="7" destOrd="0" presId="urn:microsoft.com/office/officeart/2005/8/layout/orgChart1"/>
    <dgm:cxn modelId="{543C2719-C834-4C19-A86A-7C98E060ECE9}" type="presParOf" srcId="{2369C7A3-CFBD-4994-96D5-26AC4E4910C1}" destId="{46EB707B-AE07-412A-80E3-A0748A9D681A}" srcOrd="0" destOrd="0" presId="urn:microsoft.com/office/officeart/2005/8/layout/orgChart1"/>
    <dgm:cxn modelId="{FD864DA0-7D9E-4953-8537-8BE482F29D0A}" type="presParOf" srcId="{46EB707B-AE07-412A-80E3-A0748A9D681A}" destId="{4AEF44C6-199F-4EB1-8410-72484C9439D1}" srcOrd="0" destOrd="0" presId="urn:microsoft.com/office/officeart/2005/8/layout/orgChart1"/>
    <dgm:cxn modelId="{A8C8F80E-E54E-46FC-A2D3-19CB51535A98}" type="presParOf" srcId="{46EB707B-AE07-412A-80E3-A0748A9D681A}" destId="{5511550D-F2B8-4652-A930-D90C33965E6B}" srcOrd="1" destOrd="0" presId="urn:microsoft.com/office/officeart/2005/8/layout/orgChart1"/>
    <dgm:cxn modelId="{BB46A474-6C28-4A4A-BE56-C5848C10996D}" type="presParOf" srcId="{2369C7A3-CFBD-4994-96D5-26AC4E4910C1}" destId="{3CFFA781-F162-4B27-9DFA-1C11F80DDC4C}" srcOrd="1" destOrd="0" presId="urn:microsoft.com/office/officeart/2005/8/layout/orgChart1"/>
    <dgm:cxn modelId="{FDD502B4-FBEE-44D1-A198-7D77E849A102}" type="presParOf" srcId="{2369C7A3-CFBD-4994-96D5-26AC4E4910C1}" destId="{EDA70C96-8DA1-4042-BFFA-570633D1506A}" srcOrd="2" destOrd="0" presId="urn:microsoft.com/office/officeart/2005/8/layout/orgChart1"/>
    <dgm:cxn modelId="{A08FF350-4F41-40E8-9776-4A93AC1D6F19}" type="presParOf" srcId="{6B0B3B5E-A247-4F81-900C-D497A577ADA3}" destId="{685497B3-E409-485A-A486-0C100FC6A09F}" srcOrd="8" destOrd="0" presId="urn:microsoft.com/office/officeart/2005/8/layout/orgChart1"/>
    <dgm:cxn modelId="{AFABB36B-D84D-439C-893A-B04A35E021F5}" type="presParOf" srcId="{6B0B3B5E-A247-4F81-900C-D497A577ADA3}" destId="{F1CC71CC-2A35-454F-A819-14E4CE28EB60}" srcOrd="9" destOrd="0" presId="urn:microsoft.com/office/officeart/2005/8/layout/orgChart1"/>
    <dgm:cxn modelId="{5869BC40-42FC-4C5E-AB61-04D9BC4EC622}" type="presParOf" srcId="{F1CC71CC-2A35-454F-A819-14E4CE28EB60}" destId="{378AA49F-27CC-447D-A3F1-88809FCBB570}" srcOrd="0" destOrd="0" presId="urn:microsoft.com/office/officeart/2005/8/layout/orgChart1"/>
    <dgm:cxn modelId="{39411E34-2073-4856-94F6-E10790BF09A6}" type="presParOf" srcId="{378AA49F-27CC-447D-A3F1-88809FCBB570}" destId="{90D489DE-1448-4345-AB79-16AE8B82C2FA}" srcOrd="0" destOrd="0" presId="urn:microsoft.com/office/officeart/2005/8/layout/orgChart1"/>
    <dgm:cxn modelId="{E7755D7C-DB4D-4A73-888C-B7DAFEC8DA9B}" type="presParOf" srcId="{378AA49F-27CC-447D-A3F1-88809FCBB570}" destId="{3D59EB2A-17D2-41A2-AFD7-D89F2B0299CD}" srcOrd="1" destOrd="0" presId="urn:microsoft.com/office/officeart/2005/8/layout/orgChart1"/>
    <dgm:cxn modelId="{8DD6FE72-D2B6-4D41-AD46-914EF0ECFB8C}" type="presParOf" srcId="{F1CC71CC-2A35-454F-A819-14E4CE28EB60}" destId="{0DB253D9-8AB2-4A6E-8FCA-4D5359106BD1}" srcOrd="1" destOrd="0" presId="urn:microsoft.com/office/officeart/2005/8/layout/orgChart1"/>
    <dgm:cxn modelId="{22575228-CCE4-460F-AB7B-0BD076BDF482}" type="presParOf" srcId="{F1CC71CC-2A35-454F-A819-14E4CE28EB60}" destId="{4B116836-BA1C-4320-AB45-219063FE500F}" srcOrd="2" destOrd="0" presId="urn:microsoft.com/office/officeart/2005/8/layout/orgChart1"/>
    <dgm:cxn modelId="{0549D907-2DEA-445A-84F0-0672C2FC47A8}" type="presParOf" srcId="{33486BDF-B6E5-4CBA-A26E-B2D0866788FB}" destId="{CA2DD41D-2D3A-4EEB-B619-E3FB857E9D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532D0-D13F-42CD-A731-F3CFD8A8AE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B701587-DC56-4168-A528-EB32C141B292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CEO</a:t>
          </a:r>
          <a:endParaRPr kumimoji="0" lang="th-TH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DE45E6EF-0186-4B1F-8104-88512C6ADFB0}" type="parTrans" cxnId="{E9957FD2-794B-4DB1-9BFE-B7E21A0D52F0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BB7EADF2-CC7D-41A3-BA49-1A97D34B8FD5}" type="sibTrans" cxnId="{E9957FD2-794B-4DB1-9BFE-B7E21A0D52F0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D0397CAB-A667-4713-9FE3-DA6ED2C763EE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ฝ่ายบัญชีการเงิน</a:t>
          </a:r>
        </a:p>
      </dgm:t>
    </dgm:pt>
    <dgm:pt modelId="{CCFD4391-0E97-4137-9938-FDA7E5E9B819}" type="parTrans" cxnId="{DD1B8D02-2678-472A-9E53-570B85E52500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2DAAA53-3FE0-4C49-8E8E-480F17E3BC14}" type="sibTrans" cxnId="{DD1B8D02-2678-472A-9E53-570B85E52500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A4EB201-48B1-46A6-AC4B-30DDCD62101B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ฝ่ายการตลาด</a:t>
          </a:r>
        </a:p>
      </dgm:t>
    </dgm:pt>
    <dgm:pt modelId="{DFA7C3FF-B7FD-49C4-81A2-11A73FCDB612}" type="parTrans" cxnId="{99437128-4CD9-4C11-BCD6-B6C8F3717299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8173C49-8E38-4715-8B9B-33784A7EFDC3}" type="sibTrans" cxnId="{99437128-4CD9-4C11-BCD6-B6C8F3717299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BF142FF-20B9-488F-8BEF-A2B13F50269E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gm:t>
    </dgm:pt>
    <dgm:pt modelId="{38B26601-3926-4E45-9069-A718676BE6C8}" type="parTrans" cxnId="{0DC562B2-046C-44DD-8323-2E12816CD661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B790BD3-4F36-41A2-9FC8-949165E6A35D}" type="sibTrans" cxnId="{0DC562B2-046C-44DD-8323-2E12816CD661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ED65F98-0DFE-4315-BD7B-B24E3C9F88C8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gm:t>
    </dgm:pt>
    <dgm:pt modelId="{44E0F251-AF18-440D-AD57-605D4AAEFC03}" type="parTrans" cxnId="{05D2D58E-0FAE-4A55-9C80-FD62165FCCA8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C31D79E-F54A-4F9D-8D67-575A059044ED}" type="sibTrans" cxnId="{05D2D58E-0FAE-4A55-9C80-FD62165FCCA8}">
      <dgm:prSet/>
      <dgm:spPr/>
      <dgm:t>
        <a:bodyPr/>
        <a:lstStyle/>
        <a:p>
          <a:endParaRPr lang="th-TH" sz="16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E2F78B8-1916-461C-A0DD-C20E87CD13DD}" type="pres">
      <dgm:prSet presAssocID="{2DF532D0-D13F-42CD-A731-F3CFD8A8AE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81ACC0-AF02-4B24-A513-DCF3A0D5D6B8}" type="pres">
      <dgm:prSet presAssocID="{3B701587-DC56-4168-A528-EB32C141B292}" presName="hierRoot1" presStyleCnt="0">
        <dgm:presLayoutVars>
          <dgm:hierBranch/>
        </dgm:presLayoutVars>
      </dgm:prSet>
      <dgm:spPr/>
    </dgm:pt>
    <dgm:pt modelId="{C332C2D6-A992-42F2-ABB5-04A516761897}" type="pres">
      <dgm:prSet presAssocID="{3B701587-DC56-4168-A528-EB32C141B292}" presName="rootComposite1" presStyleCnt="0"/>
      <dgm:spPr/>
    </dgm:pt>
    <dgm:pt modelId="{FD894BCD-9EA5-4E14-B178-42EBAD951985}" type="pres">
      <dgm:prSet presAssocID="{3B701587-DC56-4168-A528-EB32C141B292}" presName="rootText1" presStyleLbl="node0" presStyleIdx="0" presStyleCnt="1" custScaleX="52141" custScaleY="59865" custLinFactNeighborX="7140" custLinFactNeighborY="-1056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8CEF8ED-7D9A-408C-A071-6B2FDE776C26}" type="pres">
      <dgm:prSet presAssocID="{3B701587-DC56-4168-A528-EB32C141B292}" presName="rootConnector1" presStyleLbl="node1" presStyleIdx="0" presStyleCnt="0"/>
      <dgm:spPr/>
      <dgm:t>
        <a:bodyPr/>
        <a:lstStyle/>
        <a:p>
          <a:endParaRPr lang="th-TH"/>
        </a:p>
      </dgm:t>
    </dgm:pt>
    <dgm:pt modelId="{05DB7E2E-B732-43F4-A6B7-809A4C21E642}" type="pres">
      <dgm:prSet presAssocID="{3B701587-DC56-4168-A528-EB32C141B292}" presName="hierChild2" presStyleCnt="0"/>
      <dgm:spPr/>
    </dgm:pt>
    <dgm:pt modelId="{03545F58-2ACA-49AE-A493-30F93C9D7E62}" type="pres">
      <dgm:prSet presAssocID="{CCFD4391-0E97-4137-9938-FDA7E5E9B819}" presName="Name35" presStyleLbl="parChTrans1D2" presStyleIdx="0" presStyleCnt="4"/>
      <dgm:spPr/>
      <dgm:t>
        <a:bodyPr/>
        <a:lstStyle/>
        <a:p>
          <a:endParaRPr lang="th-TH"/>
        </a:p>
      </dgm:t>
    </dgm:pt>
    <dgm:pt modelId="{FFCBC8B1-0B23-46B9-8A02-DF64433065DE}" type="pres">
      <dgm:prSet presAssocID="{D0397CAB-A667-4713-9FE3-DA6ED2C763EE}" presName="hierRoot2" presStyleCnt="0">
        <dgm:presLayoutVars>
          <dgm:hierBranch val="r"/>
        </dgm:presLayoutVars>
      </dgm:prSet>
      <dgm:spPr/>
    </dgm:pt>
    <dgm:pt modelId="{4149DE30-A662-4EA9-BE26-5F886AE3640D}" type="pres">
      <dgm:prSet presAssocID="{D0397CAB-A667-4713-9FE3-DA6ED2C763EE}" presName="rootComposite" presStyleCnt="0"/>
      <dgm:spPr/>
    </dgm:pt>
    <dgm:pt modelId="{0DF388F0-E318-441A-8D95-3A78471A4276}" type="pres">
      <dgm:prSet presAssocID="{D0397CAB-A667-4713-9FE3-DA6ED2C763E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973647E-80D8-434A-A222-765956996C0A}" type="pres">
      <dgm:prSet presAssocID="{D0397CAB-A667-4713-9FE3-DA6ED2C763EE}" presName="rootConnector" presStyleLbl="node2" presStyleIdx="0" presStyleCnt="4"/>
      <dgm:spPr/>
      <dgm:t>
        <a:bodyPr/>
        <a:lstStyle/>
        <a:p>
          <a:endParaRPr lang="th-TH"/>
        </a:p>
      </dgm:t>
    </dgm:pt>
    <dgm:pt modelId="{AE713F20-E160-4BBB-966E-5E29762D5EF3}" type="pres">
      <dgm:prSet presAssocID="{D0397CAB-A667-4713-9FE3-DA6ED2C763EE}" presName="hierChild4" presStyleCnt="0"/>
      <dgm:spPr/>
    </dgm:pt>
    <dgm:pt modelId="{97A306F9-976A-49EB-BDC6-94CB215A24C4}" type="pres">
      <dgm:prSet presAssocID="{D0397CAB-A667-4713-9FE3-DA6ED2C763EE}" presName="hierChild5" presStyleCnt="0"/>
      <dgm:spPr/>
    </dgm:pt>
    <dgm:pt modelId="{100D71DE-C578-49E3-82FF-81DDAF03F8D3}" type="pres">
      <dgm:prSet presAssocID="{DFA7C3FF-B7FD-49C4-81A2-11A73FCDB612}" presName="Name35" presStyleLbl="parChTrans1D2" presStyleIdx="1" presStyleCnt="4"/>
      <dgm:spPr/>
      <dgm:t>
        <a:bodyPr/>
        <a:lstStyle/>
        <a:p>
          <a:endParaRPr lang="th-TH"/>
        </a:p>
      </dgm:t>
    </dgm:pt>
    <dgm:pt modelId="{F30221DF-9E4C-4189-8866-C055E04B3B51}" type="pres">
      <dgm:prSet presAssocID="{9A4EB201-48B1-46A6-AC4B-30DDCD62101B}" presName="hierRoot2" presStyleCnt="0">
        <dgm:presLayoutVars>
          <dgm:hierBranch val="r"/>
        </dgm:presLayoutVars>
      </dgm:prSet>
      <dgm:spPr/>
    </dgm:pt>
    <dgm:pt modelId="{11BCA5FE-EE3C-4672-8F4F-D1A651E15F37}" type="pres">
      <dgm:prSet presAssocID="{9A4EB201-48B1-46A6-AC4B-30DDCD62101B}" presName="rootComposite" presStyleCnt="0"/>
      <dgm:spPr/>
    </dgm:pt>
    <dgm:pt modelId="{FB86DCD6-FE23-4C7D-A660-AFF26592A9F8}" type="pres">
      <dgm:prSet presAssocID="{9A4EB201-48B1-46A6-AC4B-30DDCD62101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F542451-6F0F-4361-BBE3-E94605584FE3}" type="pres">
      <dgm:prSet presAssocID="{9A4EB201-48B1-46A6-AC4B-30DDCD62101B}" presName="rootConnector" presStyleLbl="node2" presStyleIdx="1" presStyleCnt="4"/>
      <dgm:spPr/>
      <dgm:t>
        <a:bodyPr/>
        <a:lstStyle/>
        <a:p>
          <a:endParaRPr lang="th-TH"/>
        </a:p>
      </dgm:t>
    </dgm:pt>
    <dgm:pt modelId="{206AF19D-617E-4C3E-8C4D-C2002F6DC678}" type="pres">
      <dgm:prSet presAssocID="{9A4EB201-48B1-46A6-AC4B-30DDCD62101B}" presName="hierChild4" presStyleCnt="0"/>
      <dgm:spPr/>
    </dgm:pt>
    <dgm:pt modelId="{64D4463B-9DD7-43AD-859C-A7C3CF999BEE}" type="pres">
      <dgm:prSet presAssocID="{9A4EB201-48B1-46A6-AC4B-30DDCD62101B}" presName="hierChild5" presStyleCnt="0"/>
      <dgm:spPr/>
    </dgm:pt>
    <dgm:pt modelId="{01A653EC-14FB-4E7E-9E0F-6625F84DA249}" type="pres">
      <dgm:prSet presAssocID="{38B26601-3926-4E45-9069-A718676BE6C8}" presName="Name35" presStyleLbl="parChTrans1D2" presStyleIdx="2" presStyleCnt="4"/>
      <dgm:spPr/>
      <dgm:t>
        <a:bodyPr/>
        <a:lstStyle/>
        <a:p>
          <a:endParaRPr lang="th-TH"/>
        </a:p>
      </dgm:t>
    </dgm:pt>
    <dgm:pt modelId="{DDB44A35-7116-4F90-863B-CA7FC4B6B4CE}" type="pres">
      <dgm:prSet presAssocID="{1BF142FF-20B9-488F-8BEF-A2B13F50269E}" presName="hierRoot2" presStyleCnt="0">
        <dgm:presLayoutVars>
          <dgm:hierBranch val="r"/>
        </dgm:presLayoutVars>
      </dgm:prSet>
      <dgm:spPr/>
    </dgm:pt>
    <dgm:pt modelId="{3C765D98-004F-41CB-B0AF-CC21CEF6CCC4}" type="pres">
      <dgm:prSet presAssocID="{1BF142FF-20B9-488F-8BEF-A2B13F50269E}" presName="rootComposite" presStyleCnt="0"/>
      <dgm:spPr/>
    </dgm:pt>
    <dgm:pt modelId="{C87C1E13-5CC5-4BAD-80A0-F314A52489D3}" type="pres">
      <dgm:prSet presAssocID="{1BF142FF-20B9-488F-8BEF-A2B13F50269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F1257A4-2B25-4E04-B99B-8728AD5222A5}" type="pres">
      <dgm:prSet presAssocID="{1BF142FF-20B9-488F-8BEF-A2B13F50269E}" presName="rootConnector" presStyleLbl="node2" presStyleIdx="2" presStyleCnt="4"/>
      <dgm:spPr/>
      <dgm:t>
        <a:bodyPr/>
        <a:lstStyle/>
        <a:p>
          <a:endParaRPr lang="th-TH"/>
        </a:p>
      </dgm:t>
    </dgm:pt>
    <dgm:pt modelId="{717FD68D-D081-48D2-A02E-320ED703F77B}" type="pres">
      <dgm:prSet presAssocID="{1BF142FF-20B9-488F-8BEF-A2B13F50269E}" presName="hierChild4" presStyleCnt="0"/>
      <dgm:spPr/>
    </dgm:pt>
    <dgm:pt modelId="{E3A982AD-1C75-42C9-8FF2-36D0B4371E60}" type="pres">
      <dgm:prSet presAssocID="{1BF142FF-20B9-488F-8BEF-A2B13F50269E}" presName="hierChild5" presStyleCnt="0"/>
      <dgm:spPr/>
    </dgm:pt>
    <dgm:pt modelId="{50FE3506-8A63-43C4-8E08-2970DDD26B08}" type="pres">
      <dgm:prSet presAssocID="{44E0F251-AF18-440D-AD57-605D4AAEFC03}" presName="Name35" presStyleLbl="parChTrans1D2" presStyleIdx="3" presStyleCnt="4"/>
      <dgm:spPr/>
      <dgm:t>
        <a:bodyPr/>
        <a:lstStyle/>
        <a:p>
          <a:endParaRPr lang="th-TH"/>
        </a:p>
      </dgm:t>
    </dgm:pt>
    <dgm:pt modelId="{8CF0916A-A0EB-427D-8147-7F9E38783806}" type="pres">
      <dgm:prSet presAssocID="{FED65F98-0DFE-4315-BD7B-B24E3C9F88C8}" presName="hierRoot2" presStyleCnt="0">
        <dgm:presLayoutVars>
          <dgm:hierBranch val="r"/>
        </dgm:presLayoutVars>
      </dgm:prSet>
      <dgm:spPr/>
    </dgm:pt>
    <dgm:pt modelId="{842EDB93-FB6F-40E5-A892-83D475B80342}" type="pres">
      <dgm:prSet presAssocID="{FED65F98-0DFE-4315-BD7B-B24E3C9F88C8}" presName="rootComposite" presStyleCnt="0"/>
      <dgm:spPr/>
    </dgm:pt>
    <dgm:pt modelId="{78F5DB3E-C343-4CAD-9F15-2CBF338835B1}" type="pres">
      <dgm:prSet presAssocID="{FED65F98-0DFE-4315-BD7B-B24E3C9F88C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19815B7-28FD-4F4C-B89D-C42CF982F8B5}" type="pres">
      <dgm:prSet presAssocID="{FED65F98-0DFE-4315-BD7B-B24E3C9F88C8}" presName="rootConnector" presStyleLbl="node2" presStyleIdx="3" presStyleCnt="4"/>
      <dgm:spPr/>
      <dgm:t>
        <a:bodyPr/>
        <a:lstStyle/>
        <a:p>
          <a:endParaRPr lang="th-TH"/>
        </a:p>
      </dgm:t>
    </dgm:pt>
    <dgm:pt modelId="{4C2042B5-9D6D-4CBB-9A43-04121621A2B5}" type="pres">
      <dgm:prSet presAssocID="{FED65F98-0DFE-4315-BD7B-B24E3C9F88C8}" presName="hierChild4" presStyleCnt="0"/>
      <dgm:spPr/>
    </dgm:pt>
    <dgm:pt modelId="{C806FA97-D4EE-4634-B427-9C5028185A54}" type="pres">
      <dgm:prSet presAssocID="{FED65F98-0DFE-4315-BD7B-B24E3C9F88C8}" presName="hierChild5" presStyleCnt="0"/>
      <dgm:spPr/>
    </dgm:pt>
    <dgm:pt modelId="{75C05357-3091-4A36-85FE-1584CB821E95}" type="pres">
      <dgm:prSet presAssocID="{3B701587-DC56-4168-A528-EB32C141B292}" presName="hierChild3" presStyleCnt="0"/>
      <dgm:spPr/>
    </dgm:pt>
  </dgm:ptLst>
  <dgm:cxnLst>
    <dgm:cxn modelId="{E9957FD2-794B-4DB1-9BFE-B7E21A0D52F0}" srcId="{2DF532D0-D13F-42CD-A731-F3CFD8A8AEE6}" destId="{3B701587-DC56-4168-A528-EB32C141B292}" srcOrd="0" destOrd="0" parTransId="{DE45E6EF-0186-4B1F-8104-88512C6ADFB0}" sibTransId="{BB7EADF2-CC7D-41A3-BA49-1A97D34B8FD5}"/>
    <dgm:cxn modelId="{61C6DF25-694C-4037-99F6-C0E2AC2BA47D}" type="presOf" srcId="{CCFD4391-0E97-4137-9938-FDA7E5E9B819}" destId="{03545F58-2ACA-49AE-A493-30F93C9D7E62}" srcOrd="0" destOrd="0" presId="urn:microsoft.com/office/officeart/2005/8/layout/orgChart1"/>
    <dgm:cxn modelId="{ACDB3FB5-3786-4925-9C1F-ADCB364BC464}" type="presOf" srcId="{D0397CAB-A667-4713-9FE3-DA6ED2C763EE}" destId="{0DF388F0-E318-441A-8D95-3A78471A4276}" srcOrd="0" destOrd="0" presId="urn:microsoft.com/office/officeart/2005/8/layout/orgChart1"/>
    <dgm:cxn modelId="{05FAF586-B2FF-435F-87FC-9BEE937E91B7}" type="presOf" srcId="{9A4EB201-48B1-46A6-AC4B-30DDCD62101B}" destId="{FF542451-6F0F-4361-BBE3-E94605584FE3}" srcOrd="1" destOrd="0" presId="urn:microsoft.com/office/officeart/2005/8/layout/orgChart1"/>
    <dgm:cxn modelId="{FCF19939-6D05-40E9-B9FF-99AE9581F3E1}" type="presOf" srcId="{2DF532D0-D13F-42CD-A731-F3CFD8A8AEE6}" destId="{5E2F78B8-1916-461C-A0DD-C20E87CD13DD}" srcOrd="0" destOrd="0" presId="urn:microsoft.com/office/officeart/2005/8/layout/orgChart1"/>
    <dgm:cxn modelId="{05D2D58E-0FAE-4A55-9C80-FD62165FCCA8}" srcId="{3B701587-DC56-4168-A528-EB32C141B292}" destId="{FED65F98-0DFE-4315-BD7B-B24E3C9F88C8}" srcOrd="3" destOrd="0" parTransId="{44E0F251-AF18-440D-AD57-605D4AAEFC03}" sibTransId="{CC31D79E-F54A-4F9D-8D67-575A059044ED}"/>
    <dgm:cxn modelId="{1B536DA4-686F-426D-8FA2-9539D2A65781}" type="presOf" srcId="{3B701587-DC56-4168-A528-EB32C141B292}" destId="{FD894BCD-9EA5-4E14-B178-42EBAD951985}" srcOrd="0" destOrd="0" presId="urn:microsoft.com/office/officeart/2005/8/layout/orgChart1"/>
    <dgm:cxn modelId="{F35C394A-0C2E-4598-A13D-921A9E05FD4B}" type="presOf" srcId="{1BF142FF-20B9-488F-8BEF-A2B13F50269E}" destId="{7F1257A4-2B25-4E04-B99B-8728AD5222A5}" srcOrd="1" destOrd="0" presId="urn:microsoft.com/office/officeart/2005/8/layout/orgChart1"/>
    <dgm:cxn modelId="{40D44F1D-C875-4DF5-96C8-1FE7BE63A855}" type="presOf" srcId="{1BF142FF-20B9-488F-8BEF-A2B13F50269E}" destId="{C87C1E13-5CC5-4BAD-80A0-F314A52489D3}" srcOrd="0" destOrd="0" presId="urn:microsoft.com/office/officeart/2005/8/layout/orgChart1"/>
    <dgm:cxn modelId="{B33957CA-3F3D-421D-B243-D16065AB12CB}" type="presOf" srcId="{38B26601-3926-4E45-9069-A718676BE6C8}" destId="{01A653EC-14FB-4E7E-9E0F-6625F84DA249}" srcOrd="0" destOrd="0" presId="urn:microsoft.com/office/officeart/2005/8/layout/orgChart1"/>
    <dgm:cxn modelId="{0DC562B2-046C-44DD-8323-2E12816CD661}" srcId="{3B701587-DC56-4168-A528-EB32C141B292}" destId="{1BF142FF-20B9-488F-8BEF-A2B13F50269E}" srcOrd="2" destOrd="0" parTransId="{38B26601-3926-4E45-9069-A718676BE6C8}" sibTransId="{9B790BD3-4F36-41A2-9FC8-949165E6A35D}"/>
    <dgm:cxn modelId="{F44CB883-FA84-456C-9B14-ED79186822AE}" type="presOf" srcId="{DFA7C3FF-B7FD-49C4-81A2-11A73FCDB612}" destId="{100D71DE-C578-49E3-82FF-81DDAF03F8D3}" srcOrd="0" destOrd="0" presId="urn:microsoft.com/office/officeart/2005/8/layout/orgChart1"/>
    <dgm:cxn modelId="{749F11F0-5E13-4144-9158-4111FE8BF6DD}" type="presOf" srcId="{FED65F98-0DFE-4315-BD7B-B24E3C9F88C8}" destId="{78F5DB3E-C343-4CAD-9F15-2CBF338835B1}" srcOrd="0" destOrd="0" presId="urn:microsoft.com/office/officeart/2005/8/layout/orgChart1"/>
    <dgm:cxn modelId="{E2899B0F-B00C-435D-B106-D2D6E10E8211}" type="presOf" srcId="{D0397CAB-A667-4713-9FE3-DA6ED2C763EE}" destId="{8973647E-80D8-434A-A222-765956996C0A}" srcOrd="1" destOrd="0" presId="urn:microsoft.com/office/officeart/2005/8/layout/orgChart1"/>
    <dgm:cxn modelId="{7B7A22F0-15E9-4075-84F4-E6D0F7CD1D10}" type="presOf" srcId="{9A4EB201-48B1-46A6-AC4B-30DDCD62101B}" destId="{FB86DCD6-FE23-4C7D-A660-AFF26592A9F8}" srcOrd="0" destOrd="0" presId="urn:microsoft.com/office/officeart/2005/8/layout/orgChart1"/>
    <dgm:cxn modelId="{72692E24-71A2-4570-9FA8-6274F5A7EEA0}" type="presOf" srcId="{3B701587-DC56-4168-A528-EB32C141B292}" destId="{38CEF8ED-7D9A-408C-A071-6B2FDE776C26}" srcOrd="1" destOrd="0" presId="urn:microsoft.com/office/officeart/2005/8/layout/orgChart1"/>
    <dgm:cxn modelId="{42959D88-1B48-4C03-858D-E47DF96D44FE}" type="presOf" srcId="{44E0F251-AF18-440D-AD57-605D4AAEFC03}" destId="{50FE3506-8A63-43C4-8E08-2970DDD26B08}" srcOrd="0" destOrd="0" presId="urn:microsoft.com/office/officeart/2005/8/layout/orgChart1"/>
    <dgm:cxn modelId="{AFAAFFB8-35FD-43A1-9B2B-B213AE8FA41F}" type="presOf" srcId="{FED65F98-0DFE-4315-BD7B-B24E3C9F88C8}" destId="{419815B7-28FD-4F4C-B89D-C42CF982F8B5}" srcOrd="1" destOrd="0" presId="urn:microsoft.com/office/officeart/2005/8/layout/orgChart1"/>
    <dgm:cxn modelId="{DD1B8D02-2678-472A-9E53-570B85E52500}" srcId="{3B701587-DC56-4168-A528-EB32C141B292}" destId="{D0397CAB-A667-4713-9FE3-DA6ED2C763EE}" srcOrd="0" destOrd="0" parTransId="{CCFD4391-0E97-4137-9938-FDA7E5E9B819}" sibTransId="{F2DAAA53-3FE0-4C49-8E8E-480F17E3BC14}"/>
    <dgm:cxn modelId="{99437128-4CD9-4C11-BCD6-B6C8F3717299}" srcId="{3B701587-DC56-4168-A528-EB32C141B292}" destId="{9A4EB201-48B1-46A6-AC4B-30DDCD62101B}" srcOrd="1" destOrd="0" parTransId="{DFA7C3FF-B7FD-49C4-81A2-11A73FCDB612}" sibTransId="{C8173C49-8E38-4715-8B9B-33784A7EFDC3}"/>
    <dgm:cxn modelId="{BE0D0C7F-28C8-4AB7-9FED-18EC170A8616}" type="presParOf" srcId="{5E2F78B8-1916-461C-A0DD-C20E87CD13DD}" destId="{5C81ACC0-AF02-4B24-A513-DCF3A0D5D6B8}" srcOrd="0" destOrd="0" presId="urn:microsoft.com/office/officeart/2005/8/layout/orgChart1"/>
    <dgm:cxn modelId="{CE11DC9B-F06C-4251-8743-4C51D0CF6C18}" type="presParOf" srcId="{5C81ACC0-AF02-4B24-A513-DCF3A0D5D6B8}" destId="{C332C2D6-A992-42F2-ABB5-04A516761897}" srcOrd="0" destOrd="0" presId="urn:microsoft.com/office/officeart/2005/8/layout/orgChart1"/>
    <dgm:cxn modelId="{9F59487C-8A58-4D36-9964-CD8E8D04AB10}" type="presParOf" srcId="{C332C2D6-A992-42F2-ABB5-04A516761897}" destId="{FD894BCD-9EA5-4E14-B178-42EBAD951985}" srcOrd="0" destOrd="0" presId="urn:microsoft.com/office/officeart/2005/8/layout/orgChart1"/>
    <dgm:cxn modelId="{C0B5428B-F4A8-4658-9EDE-B2B80320D406}" type="presParOf" srcId="{C332C2D6-A992-42F2-ABB5-04A516761897}" destId="{38CEF8ED-7D9A-408C-A071-6B2FDE776C26}" srcOrd="1" destOrd="0" presId="urn:microsoft.com/office/officeart/2005/8/layout/orgChart1"/>
    <dgm:cxn modelId="{87E2119C-A0AE-467D-AD23-0404D6F8C1B9}" type="presParOf" srcId="{5C81ACC0-AF02-4B24-A513-DCF3A0D5D6B8}" destId="{05DB7E2E-B732-43F4-A6B7-809A4C21E642}" srcOrd="1" destOrd="0" presId="urn:microsoft.com/office/officeart/2005/8/layout/orgChart1"/>
    <dgm:cxn modelId="{7BEA40C8-0C61-4E00-A98C-1996F23CDA15}" type="presParOf" srcId="{05DB7E2E-B732-43F4-A6B7-809A4C21E642}" destId="{03545F58-2ACA-49AE-A493-30F93C9D7E62}" srcOrd="0" destOrd="0" presId="urn:microsoft.com/office/officeart/2005/8/layout/orgChart1"/>
    <dgm:cxn modelId="{F0A884D1-E5F8-4A0F-8584-FDAF8F37269F}" type="presParOf" srcId="{05DB7E2E-B732-43F4-A6B7-809A4C21E642}" destId="{FFCBC8B1-0B23-46B9-8A02-DF64433065DE}" srcOrd="1" destOrd="0" presId="urn:microsoft.com/office/officeart/2005/8/layout/orgChart1"/>
    <dgm:cxn modelId="{BE5D8405-2A03-4FF3-B4F4-AFC450C76000}" type="presParOf" srcId="{FFCBC8B1-0B23-46B9-8A02-DF64433065DE}" destId="{4149DE30-A662-4EA9-BE26-5F886AE3640D}" srcOrd="0" destOrd="0" presId="urn:microsoft.com/office/officeart/2005/8/layout/orgChart1"/>
    <dgm:cxn modelId="{1F69C9AA-1163-470A-8997-6B9BDF69CA9F}" type="presParOf" srcId="{4149DE30-A662-4EA9-BE26-5F886AE3640D}" destId="{0DF388F0-E318-441A-8D95-3A78471A4276}" srcOrd="0" destOrd="0" presId="urn:microsoft.com/office/officeart/2005/8/layout/orgChart1"/>
    <dgm:cxn modelId="{D78C8CD7-C1E4-4091-9666-DBB06E2F0025}" type="presParOf" srcId="{4149DE30-A662-4EA9-BE26-5F886AE3640D}" destId="{8973647E-80D8-434A-A222-765956996C0A}" srcOrd="1" destOrd="0" presId="urn:microsoft.com/office/officeart/2005/8/layout/orgChart1"/>
    <dgm:cxn modelId="{FD2FE14C-6146-402A-A8E2-CB55BC52DE6F}" type="presParOf" srcId="{FFCBC8B1-0B23-46B9-8A02-DF64433065DE}" destId="{AE713F20-E160-4BBB-966E-5E29762D5EF3}" srcOrd="1" destOrd="0" presId="urn:microsoft.com/office/officeart/2005/8/layout/orgChart1"/>
    <dgm:cxn modelId="{1C16AF24-DD21-491A-877D-0E4404861226}" type="presParOf" srcId="{FFCBC8B1-0B23-46B9-8A02-DF64433065DE}" destId="{97A306F9-976A-49EB-BDC6-94CB215A24C4}" srcOrd="2" destOrd="0" presId="urn:microsoft.com/office/officeart/2005/8/layout/orgChart1"/>
    <dgm:cxn modelId="{E8D50D57-2BDB-463A-9BEE-46E9A6261510}" type="presParOf" srcId="{05DB7E2E-B732-43F4-A6B7-809A4C21E642}" destId="{100D71DE-C578-49E3-82FF-81DDAF03F8D3}" srcOrd="2" destOrd="0" presId="urn:microsoft.com/office/officeart/2005/8/layout/orgChart1"/>
    <dgm:cxn modelId="{8FA3977A-6461-42AD-AE66-348872DC8512}" type="presParOf" srcId="{05DB7E2E-B732-43F4-A6B7-809A4C21E642}" destId="{F30221DF-9E4C-4189-8866-C055E04B3B51}" srcOrd="3" destOrd="0" presId="urn:microsoft.com/office/officeart/2005/8/layout/orgChart1"/>
    <dgm:cxn modelId="{5C21B583-0667-4A68-AC40-2292EDC6783A}" type="presParOf" srcId="{F30221DF-9E4C-4189-8866-C055E04B3B51}" destId="{11BCA5FE-EE3C-4672-8F4F-D1A651E15F37}" srcOrd="0" destOrd="0" presId="urn:microsoft.com/office/officeart/2005/8/layout/orgChart1"/>
    <dgm:cxn modelId="{AF5387DE-5735-48AD-BE0A-0646E1527D4E}" type="presParOf" srcId="{11BCA5FE-EE3C-4672-8F4F-D1A651E15F37}" destId="{FB86DCD6-FE23-4C7D-A660-AFF26592A9F8}" srcOrd="0" destOrd="0" presId="urn:microsoft.com/office/officeart/2005/8/layout/orgChart1"/>
    <dgm:cxn modelId="{D79BB42A-3A61-4AC7-8ABB-622421D72161}" type="presParOf" srcId="{11BCA5FE-EE3C-4672-8F4F-D1A651E15F37}" destId="{FF542451-6F0F-4361-BBE3-E94605584FE3}" srcOrd="1" destOrd="0" presId="urn:microsoft.com/office/officeart/2005/8/layout/orgChart1"/>
    <dgm:cxn modelId="{0C58F5B5-44DE-4DC5-AE37-C931296962EC}" type="presParOf" srcId="{F30221DF-9E4C-4189-8866-C055E04B3B51}" destId="{206AF19D-617E-4C3E-8C4D-C2002F6DC678}" srcOrd="1" destOrd="0" presId="urn:microsoft.com/office/officeart/2005/8/layout/orgChart1"/>
    <dgm:cxn modelId="{F80492B6-75FD-4BF8-8EB7-10C25B30DDEF}" type="presParOf" srcId="{F30221DF-9E4C-4189-8866-C055E04B3B51}" destId="{64D4463B-9DD7-43AD-859C-A7C3CF999BEE}" srcOrd="2" destOrd="0" presId="urn:microsoft.com/office/officeart/2005/8/layout/orgChart1"/>
    <dgm:cxn modelId="{CF60351A-450E-412E-840F-0E3A78AA699E}" type="presParOf" srcId="{05DB7E2E-B732-43F4-A6B7-809A4C21E642}" destId="{01A653EC-14FB-4E7E-9E0F-6625F84DA249}" srcOrd="4" destOrd="0" presId="urn:microsoft.com/office/officeart/2005/8/layout/orgChart1"/>
    <dgm:cxn modelId="{92AEA33F-2097-447B-AE6F-40069BAC3497}" type="presParOf" srcId="{05DB7E2E-B732-43F4-A6B7-809A4C21E642}" destId="{DDB44A35-7116-4F90-863B-CA7FC4B6B4CE}" srcOrd="5" destOrd="0" presId="urn:microsoft.com/office/officeart/2005/8/layout/orgChart1"/>
    <dgm:cxn modelId="{99818E58-6CC8-481A-8DEB-F43BF656355A}" type="presParOf" srcId="{DDB44A35-7116-4F90-863B-CA7FC4B6B4CE}" destId="{3C765D98-004F-41CB-B0AF-CC21CEF6CCC4}" srcOrd="0" destOrd="0" presId="urn:microsoft.com/office/officeart/2005/8/layout/orgChart1"/>
    <dgm:cxn modelId="{F3AE1A27-DC1C-47EE-8CCD-E09B802C487A}" type="presParOf" srcId="{3C765D98-004F-41CB-B0AF-CC21CEF6CCC4}" destId="{C87C1E13-5CC5-4BAD-80A0-F314A52489D3}" srcOrd="0" destOrd="0" presId="urn:microsoft.com/office/officeart/2005/8/layout/orgChart1"/>
    <dgm:cxn modelId="{3DA94EB6-494C-47DD-BC35-7204557D0644}" type="presParOf" srcId="{3C765D98-004F-41CB-B0AF-CC21CEF6CCC4}" destId="{7F1257A4-2B25-4E04-B99B-8728AD5222A5}" srcOrd="1" destOrd="0" presId="urn:microsoft.com/office/officeart/2005/8/layout/orgChart1"/>
    <dgm:cxn modelId="{A680817E-C749-4F5D-B3EE-7D04A2FBF179}" type="presParOf" srcId="{DDB44A35-7116-4F90-863B-CA7FC4B6B4CE}" destId="{717FD68D-D081-48D2-A02E-320ED703F77B}" srcOrd="1" destOrd="0" presId="urn:microsoft.com/office/officeart/2005/8/layout/orgChart1"/>
    <dgm:cxn modelId="{6DB5C54C-D1DC-487A-8DE4-27524B4AA563}" type="presParOf" srcId="{DDB44A35-7116-4F90-863B-CA7FC4B6B4CE}" destId="{E3A982AD-1C75-42C9-8FF2-36D0B4371E60}" srcOrd="2" destOrd="0" presId="urn:microsoft.com/office/officeart/2005/8/layout/orgChart1"/>
    <dgm:cxn modelId="{30AEC592-DE6C-4966-A87E-2CF05803222E}" type="presParOf" srcId="{05DB7E2E-B732-43F4-A6B7-809A4C21E642}" destId="{50FE3506-8A63-43C4-8E08-2970DDD26B08}" srcOrd="6" destOrd="0" presId="urn:microsoft.com/office/officeart/2005/8/layout/orgChart1"/>
    <dgm:cxn modelId="{1F3E0715-94DE-4179-99EA-598E17BD7E00}" type="presParOf" srcId="{05DB7E2E-B732-43F4-A6B7-809A4C21E642}" destId="{8CF0916A-A0EB-427D-8147-7F9E38783806}" srcOrd="7" destOrd="0" presId="urn:microsoft.com/office/officeart/2005/8/layout/orgChart1"/>
    <dgm:cxn modelId="{830FCCC2-FD55-49C1-AC76-528601A461DE}" type="presParOf" srcId="{8CF0916A-A0EB-427D-8147-7F9E38783806}" destId="{842EDB93-FB6F-40E5-A892-83D475B80342}" srcOrd="0" destOrd="0" presId="urn:microsoft.com/office/officeart/2005/8/layout/orgChart1"/>
    <dgm:cxn modelId="{BA54411E-37DC-4767-A6F1-1EB9B344EF5C}" type="presParOf" srcId="{842EDB93-FB6F-40E5-A892-83D475B80342}" destId="{78F5DB3E-C343-4CAD-9F15-2CBF338835B1}" srcOrd="0" destOrd="0" presId="urn:microsoft.com/office/officeart/2005/8/layout/orgChart1"/>
    <dgm:cxn modelId="{9EBF84BA-0D59-45F3-ABBA-439CA07A1717}" type="presParOf" srcId="{842EDB93-FB6F-40E5-A892-83D475B80342}" destId="{419815B7-28FD-4F4C-B89D-C42CF982F8B5}" srcOrd="1" destOrd="0" presId="urn:microsoft.com/office/officeart/2005/8/layout/orgChart1"/>
    <dgm:cxn modelId="{66EA017C-91B2-4C71-AF16-85B257633990}" type="presParOf" srcId="{8CF0916A-A0EB-427D-8147-7F9E38783806}" destId="{4C2042B5-9D6D-4CBB-9A43-04121621A2B5}" srcOrd="1" destOrd="0" presId="urn:microsoft.com/office/officeart/2005/8/layout/orgChart1"/>
    <dgm:cxn modelId="{34C6F5EA-C78B-4E0F-BE13-E49A32D1EDBE}" type="presParOf" srcId="{8CF0916A-A0EB-427D-8147-7F9E38783806}" destId="{C806FA97-D4EE-4634-B427-9C5028185A54}" srcOrd="2" destOrd="0" presId="urn:microsoft.com/office/officeart/2005/8/layout/orgChart1"/>
    <dgm:cxn modelId="{F365B50D-C8F3-42B3-A76F-3EC352566623}" type="presParOf" srcId="{5C81ACC0-AF02-4B24-A513-DCF3A0D5D6B8}" destId="{75C05357-3091-4A36-85FE-1584CB821E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A227D-D9BA-4BA5-83B9-38DE31BEDD5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775B4E4D-5D11-485C-9481-215A1666C49A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400" dirty="0" smtClean="0"/>
            <a:t>Corporate</a:t>
          </a:r>
          <a:endParaRPr lang="en-US" sz="1400" dirty="0"/>
        </a:p>
      </dgm:t>
    </dgm:pt>
    <dgm:pt modelId="{88756A6F-5F41-4E36-B6CC-51DB2B4A566E}" type="parTrans" cxnId="{4567046B-331D-4E3A-8E0D-507C377BE8D0}">
      <dgm:prSet/>
      <dgm:spPr/>
      <dgm:t>
        <a:bodyPr/>
        <a:lstStyle/>
        <a:p>
          <a:endParaRPr lang="en-US" sz="1800"/>
        </a:p>
      </dgm:t>
    </dgm:pt>
    <dgm:pt modelId="{30FD4B17-E5B6-43C9-9B9D-B39AAFE91169}" type="sibTrans" cxnId="{4567046B-331D-4E3A-8E0D-507C377BE8D0}">
      <dgm:prSet/>
      <dgm:spPr/>
      <dgm:t>
        <a:bodyPr/>
        <a:lstStyle/>
        <a:p>
          <a:endParaRPr lang="en-US" sz="1800"/>
        </a:p>
      </dgm:t>
    </dgm:pt>
    <dgm:pt modelId="{67B6ECAF-1C04-4CF4-8A48-55D85159BDC1}">
      <dgm:prSet phldrT="[Text]" custT="1"/>
      <dgm:spPr/>
      <dgm:t>
        <a:bodyPr/>
        <a:lstStyle/>
        <a:p>
          <a:r>
            <a:rPr lang="en-US" sz="1100" dirty="0" smtClean="0"/>
            <a:t>Business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>Result</a:t>
          </a:r>
          <a:endParaRPr lang="en-US" sz="1200" dirty="0"/>
        </a:p>
      </dgm:t>
    </dgm:pt>
    <dgm:pt modelId="{6471DB4A-8DB4-43FD-86B9-109C5CCC8561}" type="parTrans" cxnId="{D7FA55CC-7AA7-460A-A537-AA8FD68EA178}">
      <dgm:prSet/>
      <dgm:spPr/>
      <dgm:t>
        <a:bodyPr/>
        <a:lstStyle/>
        <a:p>
          <a:endParaRPr lang="en-US" sz="1800"/>
        </a:p>
      </dgm:t>
    </dgm:pt>
    <dgm:pt modelId="{ADBDE081-293D-47E9-8FA8-201067E0447E}" type="sibTrans" cxnId="{D7FA55CC-7AA7-460A-A537-AA8FD68EA178}">
      <dgm:prSet/>
      <dgm:spPr/>
      <dgm:t>
        <a:bodyPr/>
        <a:lstStyle/>
        <a:p>
          <a:endParaRPr lang="en-US" sz="1800"/>
        </a:p>
      </dgm:t>
    </dgm:pt>
    <dgm:pt modelId="{635C0544-301B-45C2-93BB-06FD46D234EB}">
      <dgm:prSet phldrT="[Text]" custT="1"/>
      <dgm:spPr/>
      <dgm:t>
        <a:bodyPr/>
        <a:lstStyle/>
        <a:p>
          <a:r>
            <a:rPr lang="en-US" sz="1000" dirty="0" smtClean="0"/>
            <a:t>Customer</a:t>
          </a:r>
          <a:endParaRPr lang="en-US" sz="1000" dirty="0"/>
        </a:p>
      </dgm:t>
    </dgm:pt>
    <dgm:pt modelId="{206AF3BC-8AC7-4717-9D43-B8C9A870A5AC}" type="parTrans" cxnId="{3674D0F5-B36A-4DA4-B735-419F60B701C2}">
      <dgm:prSet/>
      <dgm:spPr/>
      <dgm:t>
        <a:bodyPr/>
        <a:lstStyle/>
        <a:p>
          <a:endParaRPr lang="en-US" sz="1800"/>
        </a:p>
      </dgm:t>
    </dgm:pt>
    <dgm:pt modelId="{88C42735-510F-44C4-8D52-C00314A6FF74}" type="sibTrans" cxnId="{3674D0F5-B36A-4DA4-B735-419F60B701C2}">
      <dgm:prSet/>
      <dgm:spPr/>
      <dgm:t>
        <a:bodyPr/>
        <a:lstStyle/>
        <a:p>
          <a:endParaRPr lang="en-US" sz="1800"/>
        </a:p>
      </dgm:t>
    </dgm:pt>
    <dgm:pt modelId="{72A7131B-BDAC-459C-B226-09944DB93BB2}">
      <dgm:prSet phldrT="[Text]" custT="1"/>
      <dgm:spPr/>
      <dgm:t>
        <a:bodyPr/>
        <a:lstStyle/>
        <a:p>
          <a:r>
            <a:rPr lang="en-US" sz="800" dirty="0" smtClean="0"/>
            <a:t>Operational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Excellence</a:t>
          </a:r>
          <a:endParaRPr lang="en-US" sz="900" dirty="0"/>
        </a:p>
      </dgm:t>
    </dgm:pt>
    <dgm:pt modelId="{3DE9CE9D-22C3-4832-8C05-F9499FEE5563}" type="parTrans" cxnId="{B34D47F3-9ED1-430E-A8EC-47DF61A80601}">
      <dgm:prSet/>
      <dgm:spPr/>
      <dgm:t>
        <a:bodyPr/>
        <a:lstStyle/>
        <a:p>
          <a:endParaRPr lang="en-US" sz="1800"/>
        </a:p>
      </dgm:t>
    </dgm:pt>
    <dgm:pt modelId="{0FA2F878-23FB-4725-AD9D-07133475329E}" type="sibTrans" cxnId="{B34D47F3-9ED1-430E-A8EC-47DF61A80601}">
      <dgm:prSet/>
      <dgm:spPr/>
      <dgm:t>
        <a:bodyPr/>
        <a:lstStyle/>
        <a:p>
          <a:endParaRPr lang="en-US" sz="1800"/>
        </a:p>
      </dgm:t>
    </dgm:pt>
    <dgm:pt modelId="{D166D0DE-47A5-4F34-8CF8-64BDE333AFBB}">
      <dgm:prSet phldrT="[Text]" custT="1"/>
      <dgm:spPr/>
      <dgm:t>
        <a:bodyPr/>
        <a:lstStyle/>
        <a:p>
          <a:r>
            <a:rPr lang="en-US" sz="1200" dirty="0" smtClean="0"/>
            <a:t>Development</a:t>
          </a:r>
          <a:endParaRPr lang="en-US" sz="1200" dirty="0"/>
        </a:p>
      </dgm:t>
    </dgm:pt>
    <dgm:pt modelId="{D2AB8E7A-A7B9-43DD-B65D-3909EBF99AE8}" type="parTrans" cxnId="{B7BE3DDD-5865-4BD8-8D30-253D86F00567}">
      <dgm:prSet/>
      <dgm:spPr/>
      <dgm:t>
        <a:bodyPr/>
        <a:lstStyle/>
        <a:p>
          <a:endParaRPr lang="en-US" sz="1800"/>
        </a:p>
      </dgm:t>
    </dgm:pt>
    <dgm:pt modelId="{C303E6C1-2EEE-4DD8-8A1F-4113F5A87BC2}" type="sibTrans" cxnId="{B7BE3DDD-5865-4BD8-8D30-253D86F00567}">
      <dgm:prSet/>
      <dgm:spPr/>
      <dgm:t>
        <a:bodyPr/>
        <a:lstStyle/>
        <a:p>
          <a:endParaRPr lang="en-US" sz="1800"/>
        </a:p>
      </dgm:t>
    </dgm:pt>
    <dgm:pt modelId="{2CD1178A-55BC-49F6-8AD2-9C96DC88F771}" type="pres">
      <dgm:prSet presAssocID="{B5DA227D-D9BA-4BA5-83B9-38DE31BEDD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112D-872B-41E3-9B6D-EC9B6557658B}" type="pres">
      <dgm:prSet presAssocID="{775B4E4D-5D11-485C-9481-215A1666C49A}" presName="centerShape" presStyleLbl="node0" presStyleIdx="0" presStyleCnt="1"/>
      <dgm:spPr/>
      <dgm:t>
        <a:bodyPr/>
        <a:lstStyle/>
        <a:p>
          <a:endParaRPr lang="en-US"/>
        </a:p>
      </dgm:t>
    </dgm:pt>
    <dgm:pt modelId="{7CC5527D-8442-4A56-AC27-7F3976049F8F}" type="pres">
      <dgm:prSet presAssocID="{67B6ECAF-1C04-4CF4-8A48-55D85159BD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E5C65-9459-45E1-8BA5-0C21E5B67F46}" type="pres">
      <dgm:prSet presAssocID="{67B6ECAF-1C04-4CF4-8A48-55D85159BDC1}" presName="dummy" presStyleCnt="0"/>
      <dgm:spPr/>
    </dgm:pt>
    <dgm:pt modelId="{AE1E8628-76D1-484C-A9A7-BD556542EACE}" type="pres">
      <dgm:prSet presAssocID="{ADBDE081-293D-47E9-8FA8-201067E0447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B94F477-07A1-4B3C-A4BB-A44EDF9A63E5}" type="pres">
      <dgm:prSet presAssocID="{635C0544-301B-45C2-93BB-06FD46D234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78DAB-057F-4754-A282-577A43A5DEDB}" type="pres">
      <dgm:prSet presAssocID="{635C0544-301B-45C2-93BB-06FD46D234EB}" presName="dummy" presStyleCnt="0"/>
      <dgm:spPr/>
    </dgm:pt>
    <dgm:pt modelId="{E13512F9-FE1D-47DB-9281-F4BE4DF59867}" type="pres">
      <dgm:prSet presAssocID="{88C42735-510F-44C4-8D52-C00314A6FF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5CFD4C-1C95-4DF3-B4C2-3C510D68529A}" type="pres">
      <dgm:prSet presAssocID="{72A7131B-BDAC-459C-B226-09944DB93B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63460-F512-44B7-8E86-A024C5391A9E}" type="pres">
      <dgm:prSet presAssocID="{72A7131B-BDAC-459C-B226-09944DB93BB2}" presName="dummy" presStyleCnt="0"/>
      <dgm:spPr/>
    </dgm:pt>
    <dgm:pt modelId="{9DA6C08E-E234-4736-9E0F-3B6FCCBBD0DF}" type="pres">
      <dgm:prSet presAssocID="{0FA2F878-23FB-4725-AD9D-07133475329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A9AA76-3AD3-497A-ACA8-50D96A370D3F}" type="pres">
      <dgm:prSet presAssocID="{D166D0DE-47A5-4F34-8CF8-64BDE333AF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1E01F-7180-44EF-91D2-CFF321E24E85}" type="pres">
      <dgm:prSet presAssocID="{D166D0DE-47A5-4F34-8CF8-64BDE333AFBB}" presName="dummy" presStyleCnt="0"/>
      <dgm:spPr/>
    </dgm:pt>
    <dgm:pt modelId="{9038E8EF-96A3-4754-AE7A-9FCD0EC82CA4}" type="pres">
      <dgm:prSet presAssocID="{C303E6C1-2EEE-4DD8-8A1F-4113F5A87BC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7BE3DDD-5865-4BD8-8D30-253D86F00567}" srcId="{775B4E4D-5D11-485C-9481-215A1666C49A}" destId="{D166D0DE-47A5-4F34-8CF8-64BDE333AFBB}" srcOrd="3" destOrd="0" parTransId="{D2AB8E7A-A7B9-43DD-B65D-3909EBF99AE8}" sibTransId="{C303E6C1-2EEE-4DD8-8A1F-4113F5A87BC2}"/>
    <dgm:cxn modelId="{1433909E-6707-4E1A-9E1B-0B4DCEC752D2}" type="presOf" srcId="{D166D0DE-47A5-4F34-8CF8-64BDE333AFBB}" destId="{75A9AA76-3AD3-497A-ACA8-50D96A370D3F}" srcOrd="0" destOrd="0" presId="urn:microsoft.com/office/officeart/2005/8/layout/radial6"/>
    <dgm:cxn modelId="{D7FA55CC-7AA7-460A-A537-AA8FD68EA178}" srcId="{775B4E4D-5D11-485C-9481-215A1666C49A}" destId="{67B6ECAF-1C04-4CF4-8A48-55D85159BDC1}" srcOrd="0" destOrd="0" parTransId="{6471DB4A-8DB4-43FD-86B9-109C5CCC8561}" sibTransId="{ADBDE081-293D-47E9-8FA8-201067E0447E}"/>
    <dgm:cxn modelId="{7FD8BD77-DA21-440F-937A-8C806C1AD190}" type="presOf" srcId="{B5DA227D-D9BA-4BA5-83B9-38DE31BEDD52}" destId="{2CD1178A-55BC-49F6-8AD2-9C96DC88F771}" srcOrd="0" destOrd="0" presId="urn:microsoft.com/office/officeart/2005/8/layout/radial6"/>
    <dgm:cxn modelId="{18275D84-2B51-41DC-BFE6-4599DD74DE25}" type="presOf" srcId="{ADBDE081-293D-47E9-8FA8-201067E0447E}" destId="{AE1E8628-76D1-484C-A9A7-BD556542EACE}" srcOrd="0" destOrd="0" presId="urn:microsoft.com/office/officeart/2005/8/layout/radial6"/>
    <dgm:cxn modelId="{6676F274-2031-4661-A420-93E2BCFB5B01}" type="presOf" srcId="{67B6ECAF-1C04-4CF4-8A48-55D85159BDC1}" destId="{7CC5527D-8442-4A56-AC27-7F3976049F8F}" srcOrd="0" destOrd="0" presId="urn:microsoft.com/office/officeart/2005/8/layout/radial6"/>
    <dgm:cxn modelId="{B7B14E61-BB78-42E8-8325-0DF139771581}" type="presOf" srcId="{C303E6C1-2EEE-4DD8-8A1F-4113F5A87BC2}" destId="{9038E8EF-96A3-4754-AE7A-9FCD0EC82CA4}" srcOrd="0" destOrd="0" presId="urn:microsoft.com/office/officeart/2005/8/layout/radial6"/>
    <dgm:cxn modelId="{3674D0F5-B36A-4DA4-B735-419F60B701C2}" srcId="{775B4E4D-5D11-485C-9481-215A1666C49A}" destId="{635C0544-301B-45C2-93BB-06FD46D234EB}" srcOrd="1" destOrd="0" parTransId="{206AF3BC-8AC7-4717-9D43-B8C9A870A5AC}" sibTransId="{88C42735-510F-44C4-8D52-C00314A6FF74}"/>
    <dgm:cxn modelId="{3E3DDA18-4636-43F3-B28F-603747492991}" type="presOf" srcId="{72A7131B-BDAC-459C-B226-09944DB93BB2}" destId="{DA5CFD4C-1C95-4DF3-B4C2-3C510D68529A}" srcOrd="0" destOrd="0" presId="urn:microsoft.com/office/officeart/2005/8/layout/radial6"/>
    <dgm:cxn modelId="{4567046B-331D-4E3A-8E0D-507C377BE8D0}" srcId="{B5DA227D-D9BA-4BA5-83B9-38DE31BEDD52}" destId="{775B4E4D-5D11-485C-9481-215A1666C49A}" srcOrd="0" destOrd="0" parTransId="{88756A6F-5F41-4E36-B6CC-51DB2B4A566E}" sibTransId="{30FD4B17-E5B6-43C9-9B9D-B39AAFE91169}"/>
    <dgm:cxn modelId="{5898DDC8-CBAB-4A03-95DC-DBD5478B3513}" type="presOf" srcId="{635C0544-301B-45C2-93BB-06FD46D234EB}" destId="{6B94F477-07A1-4B3C-A4BB-A44EDF9A63E5}" srcOrd="0" destOrd="0" presId="urn:microsoft.com/office/officeart/2005/8/layout/radial6"/>
    <dgm:cxn modelId="{B34D47F3-9ED1-430E-A8EC-47DF61A80601}" srcId="{775B4E4D-5D11-485C-9481-215A1666C49A}" destId="{72A7131B-BDAC-459C-B226-09944DB93BB2}" srcOrd="2" destOrd="0" parTransId="{3DE9CE9D-22C3-4832-8C05-F9499FEE5563}" sibTransId="{0FA2F878-23FB-4725-AD9D-07133475329E}"/>
    <dgm:cxn modelId="{C709036A-94E3-43C9-A805-F82D7F49E4E4}" type="presOf" srcId="{775B4E4D-5D11-485C-9481-215A1666C49A}" destId="{3B6D112D-872B-41E3-9B6D-EC9B6557658B}" srcOrd="0" destOrd="0" presId="urn:microsoft.com/office/officeart/2005/8/layout/radial6"/>
    <dgm:cxn modelId="{35F1988A-E601-455C-82DF-CAAE654ADDC3}" type="presOf" srcId="{88C42735-510F-44C4-8D52-C00314A6FF74}" destId="{E13512F9-FE1D-47DB-9281-F4BE4DF59867}" srcOrd="0" destOrd="0" presId="urn:microsoft.com/office/officeart/2005/8/layout/radial6"/>
    <dgm:cxn modelId="{DA880E48-B875-48A3-93C8-EF35BBF1525F}" type="presOf" srcId="{0FA2F878-23FB-4725-AD9D-07133475329E}" destId="{9DA6C08E-E234-4736-9E0F-3B6FCCBBD0DF}" srcOrd="0" destOrd="0" presId="urn:microsoft.com/office/officeart/2005/8/layout/radial6"/>
    <dgm:cxn modelId="{7A2C0F9B-EBA6-4BBA-919B-00BD7F138A6A}" type="presParOf" srcId="{2CD1178A-55BC-49F6-8AD2-9C96DC88F771}" destId="{3B6D112D-872B-41E3-9B6D-EC9B6557658B}" srcOrd="0" destOrd="0" presId="urn:microsoft.com/office/officeart/2005/8/layout/radial6"/>
    <dgm:cxn modelId="{8B147E6C-135B-4CA4-8CCB-ECAAE0E5DC73}" type="presParOf" srcId="{2CD1178A-55BC-49F6-8AD2-9C96DC88F771}" destId="{7CC5527D-8442-4A56-AC27-7F3976049F8F}" srcOrd="1" destOrd="0" presId="urn:microsoft.com/office/officeart/2005/8/layout/radial6"/>
    <dgm:cxn modelId="{3ECD729E-3BDA-4742-B9F4-8A9D193B705B}" type="presParOf" srcId="{2CD1178A-55BC-49F6-8AD2-9C96DC88F771}" destId="{C4BE5C65-9459-45E1-8BA5-0C21E5B67F46}" srcOrd="2" destOrd="0" presId="urn:microsoft.com/office/officeart/2005/8/layout/radial6"/>
    <dgm:cxn modelId="{D36B00EE-FF55-44DC-BBF7-7263B21FF43C}" type="presParOf" srcId="{2CD1178A-55BC-49F6-8AD2-9C96DC88F771}" destId="{AE1E8628-76D1-484C-A9A7-BD556542EACE}" srcOrd="3" destOrd="0" presId="urn:microsoft.com/office/officeart/2005/8/layout/radial6"/>
    <dgm:cxn modelId="{2FC6D791-E0F5-4733-B842-F58CF7404E44}" type="presParOf" srcId="{2CD1178A-55BC-49F6-8AD2-9C96DC88F771}" destId="{6B94F477-07A1-4B3C-A4BB-A44EDF9A63E5}" srcOrd="4" destOrd="0" presId="urn:microsoft.com/office/officeart/2005/8/layout/radial6"/>
    <dgm:cxn modelId="{A8714DCC-1DB2-43AF-951F-2683470E75ED}" type="presParOf" srcId="{2CD1178A-55BC-49F6-8AD2-9C96DC88F771}" destId="{6CC78DAB-057F-4754-A282-577A43A5DEDB}" srcOrd="5" destOrd="0" presId="urn:microsoft.com/office/officeart/2005/8/layout/radial6"/>
    <dgm:cxn modelId="{150A3B36-976F-44CE-8C03-89B2B16FA6A2}" type="presParOf" srcId="{2CD1178A-55BC-49F6-8AD2-9C96DC88F771}" destId="{E13512F9-FE1D-47DB-9281-F4BE4DF59867}" srcOrd="6" destOrd="0" presId="urn:microsoft.com/office/officeart/2005/8/layout/radial6"/>
    <dgm:cxn modelId="{5F4DD4C4-D37B-46D6-8319-B32EAD63C7C5}" type="presParOf" srcId="{2CD1178A-55BC-49F6-8AD2-9C96DC88F771}" destId="{DA5CFD4C-1C95-4DF3-B4C2-3C510D68529A}" srcOrd="7" destOrd="0" presId="urn:microsoft.com/office/officeart/2005/8/layout/radial6"/>
    <dgm:cxn modelId="{80E83939-258B-40B1-AF0D-D40A15476952}" type="presParOf" srcId="{2CD1178A-55BC-49F6-8AD2-9C96DC88F771}" destId="{2C463460-F512-44B7-8E86-A024C5391A9E}" srcOrd="8" destOrd="0" presId="urn:microsoft.com/office/officeart/2005/8/layout/radial6"/>
    <dgm:cxn modelId="{FDDB7802-904B-4591-8307-E1838DFB670F}" type="presParOf" srcId="{2CD1178A-55BC-49F6-8AD2-9C96DC88F771}" destId="{9DA6C08E-E234-4736-9E0F-3B6FCCBBD0DF}" srcOrd="9" destOrd="0" presId="urn:microsoft.com/office/officeart/2005/8/layout/radial6"/>
    <dgm:cxn modelId="{FB6DD13B-B7F4-456F-B79C-CAB073E237EE}" type="presParOf" srcId="{2CD1178A-55BC-49F6-8AD2-9C96DC88F771}" destId="{75A9AA76-3AD3-497A-ACA8-50D96A370D3F}" srcOrd="10" destOrd="0" presId="urn:microsoft.com/office/officeart/2005/8/layout/radial6"/>
    <dgm:cxn modelId="{B3584412-9785-4713-A0DE-5A14776E1918}" type="presParOf" srcId="{2CD1178A-55BC-49F6-8AD2-9C96DC88F771}" destId="{7F01E01F-7180-44EF-91D2-CFF321E24E85}" srcOrd="11" destOrd="0" presId="urn:microsoft.com/office/officeart/2005/8/layout/radial6"/>
    <dgm:cxn modelId="{383B96D4-69DB-404D-8BD1-D34C7BA63327}" type="presParOf" srcId="{2CD1178A-55BC-49F6-8AD2-9C96DC88F771}" destId="{9038E8EF-96A3-4754-AE7A-9FCD0EC82C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A227D-D9BA-4BA5-83B9-38DE31BEDD5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775B4E4D-5D11-485C-9481-215A1666C49A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600" dirty="0" smtClean="0"/>
            <a:t>Division</a:t>
          </a:r>
          <a:endParaRPr lang="en-US" sz="1600" dirty="0"/>
        </a:p>
      </dgm:t>
    </dgm:pt>
    <dgm:pt modelId="{88756A6F-5F41-4E36-B6CC-51DB2B4A566E}" type="parTrans" cxnId="{4567046B-331D-4E3A-8E0D-507C377BE8D0}">
      <dgm:prSet/>
      <dgm:spPr/>
      <dgm:t>
        <a:bodyPr/>
        <a:lstStyle/>
        <a:p>
          <a:endParaRPr lang="en-US" sz="1800"/>
        </a:p>
      </dgm:t>
    </dgm:pt>
    <dgm:pt modelId="{30FD4B17-E5B6-43C9-9B9D-B39AAFE91169}" type="sibTrans" cxnId="{4567046B-331D-4E3A-8E0D-507C377BE8D0}">
      <dgm:prSet/>
      <dgm:spPr/>
      <dgm:t>
        <a:bodyPr/>
        <a:lstStyle/>
        <a:p>
          <a:endParaRPr lang="en-US" sz="1800"/>
        </a:p>
      </dgm:t>
    </dgm:pt>
    <dgm:pt modelId="{67B6ECAF-1C04-4CF4-8A48-55D85159BDC1}">
      <dgm:prSet phldrT="[Text]" custT="1"/>
      <dgm:spPr/>
      <dgm:t>
        <a:bodyPr/>
        <a:lstStyle/>
        <a:p>
          <a:r>
            <a:rPr lang="en-US" sz="1100" dirty="0" smtClean="0"/>
            <a:t>Business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>Result</a:t>
          </a:r>
          <a:endParaRPr lang="en-US" sz="1200" dirty="0"/>
        </a:p>
      </dgm:t>
    </dgm:pt>
    <dgm:pt modelId="{6471DB4A-8DB4-43FD-86B9-109C5CCC8561}" type="parTrans" cxnId="{D7FA55CC-7AA7-460A-A537-AA8FD68EA178}">
      <dgm:prSet/>
      <dgm:spPr/>
      <dgm:t>
        <a:bodyPr/>
        <a:lstStyle/>
        <a:p>
          <a:endParaRPr lang="en-US" sz="1800"/>
        </a:p>
      </dgm:t>
    </dgm:pt>
    <dgm:pt modelId="{ADBDE081-293D-47E9-8FA8-201067E0447E}" type="sibTrans" cxnId="{D7FA55CC-7AA7-460A-A537-AA8FD68EA178}">
      <dgm:prSet/>
      <dgm:spPr/>
      <dgm:t>
        <a:bodyPr/>
        <a:lstStyle/>
        <a:p>
          <a:endParaRPr lang="en-US" sz="1800"/>
        </a:p>
      </dgm:t>
    </dgm:pt>
    <dgm:pt modelId="{635C0544-301B-45C2-93BB-06FD46D234EB}">
      <dgm:prSet phldrT="[Text]" custT="1"/>
      <dgm:spPr/>
      <dgm:t>
        <a:bodyPr/>
        <a:lstStyle/>
        <a:p>
          <a:r>
            <a:rPr lang="en-US" sz="1000" dirty="0" smtClean="0"/>
            <a:t>Customer</a:t>
          </a:r>
          <a:endParaRPr lang="en-US" sz="1000" dirty="0"/>
        </a:p>
      </dgm:t>
    </dgm:pt>
    <dgm:pt modelId="{206AF3BC-8AC7-4717-9D43-B8C9A870A5AC}" type="parTrans" cxnId="{3674D0F5-B36A-4DA4-B735-419F60B701C2}">
      <dgm:prSet/>
      <dgm:spPr/>
      <dgm:t>
        <a:bodyPr/>
        <a:lstStyle/>
        <a:p>
          <a:endParaRPr lang="en-US" sz="1800"/>
        </a:p>
      </dgm:t>
    </dgm:pt>
    <dgm:pt modelId="{88C42735-510F-44C4-8D52-C00314A6FF74}" type="sibTrans" cxnId="{3674D0F5-B36A-4DA4-B735-419F60B701C2}">
      <dgm:prSet/>
      <dgm:spPr/>
      <dgm:t>
        <a:bodyPr/>
        <a:lstStyle/>
        <a:p>
          <a:endParaRPr lang="en-US" sz="1800"/>
        </a:p>
      </dgm:t>
    </dgm:pt>
    <dgm:pt modelId="{72A7131B-BDAC-459C-B226-09944DB93BB2}">
      <dgm:prSet phldrT="[Text]" custT="1"/>
      <dgm:spPr/>
      <dgm:t>
        <a:bodyPr/>
        <a:lstStyle/>
        <a:p>
          <a:r>
            <a:rPr lang="en-US" sz="800" dirty="0" smtClean="0"/>
            <a:t>Operational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Excellence</a:t>
          </a:r>
          <a:endParaRPr lang="en-US" sz="900" dirty="0"/>
        </a:p>
      </dgm:t>
    </dgm:pt>
    <dgm:pt modelId="{3DE9CE9D-22C3-4832-8C05-F9499FEE5563}" type="parTrans" cxnId="{B34D47F3-9ED1-430E-A8EC-47DF61A80601}">
      <dgm:prSet/>
      <dgm:spPr/>
      <dgm:t>
        <a:bodyPr/>
        <a:lstStyle/>
        <a:p>
          <a:endParaRPr lang="en-US" sz="1800"/>
        </a:p>
      </dgm:t>
    </dgm:pt>
    <dgm:pt modelId="{0FA2F878-23FB-4725-AD9D-07133475329E}" type="sibTrans" cxnId="{B34D47F3-9ED1-430E-A8EC-47DF61A80601}">
      <dgm:prSet/>
      <dgm:spPr/>
      <dgm:t>
        <a:bodyPr/>
        <a:lstStyle/>
        <a:p>
          <a:endParaRPr lang="en-US" sz="1800"/>
        </a:p>
      </dgm:t>
    </dgm:pt>
    <dgm:pt modelId="{D166D0DE-47A5-4F34-8CF8-64BDE333AFBB}">
      <dgm:prSet phldrT="[Text]" custT="1"/>
      <dgm:spPr/>
      <dgm:t>
        <a:bodyPr/>
        <a:lstStyle/>
        <a:p>
          <a:r>
            <a:rPr lang="en-US" sz="1200" dirty="0" smtClean="0"/>
            <a:t>Development</a:t>
          </a:r>
          <a:endParaRPr lang="en-US" sz="1200" dirty="0"/>
        </a:p>
      </dgm:t>
    </dgm:pt>
    <dgm:pt modelId="{D2AB8E7A-A7B9-43DD-B65D-3909EBF99AE8}" type="parTrans" cxnId="{B7BE3DDD-5865-4BD8-8D30-253D86F00567}">
      <dgm:prSet/>
      <dgm:spPr/>
      <dgm:t>
        <a:bodyPr/>
        <a:lstStyle/>
        <a:p>
          <a:endParaRPr lang="en-US" sz="1800"/>
        </a:p>
      </dgm:t>
    </dgm:pt>
    <dgm:pt modelId="{C303E6C1-2EEE-4DD8-8A1F-4113F5A87BC2}" type="sibTrans" cxnId="{B7BE3DDD-5865-4BD8-8D30-253D86F00567}">
      <dgm:prSet/>
      <dgm:spPr/>
      <dgm:t>
        <a:bodyPr/>
        <a:lstStyle/>
        <a:p>
          <a:endParaRPr lang="en-US" sz="1800"/>
        </a:p>
      </dgm:t>
    </dgm:pt>
    <dgm:pt modelId="{2CD1178A-55BC-49F6-8AD2-9C96DC88F771}" type="pres">
      <dgm:prSet presAssocID="{B5DA227D-D9BA-4BA5-83B9-38DE31BEDD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112D-872B-41E3-9B6D-EC9B6557658B}" type="pres">
      <dgm:prSet presAssocID="{775B4E4D-5D11-485C-9481-215A1666C49A}" presName="centerShape" presStyleLbl="node0" presStyleIdx="0" presStyleCnt="1"/>
      <dgm:spPr/>
      <dgm:t>
        <a:bodyPr/>
        <a:lstStyle/>
        <a:p>
          <a:endParaRPr lang="en-US"/>
        </a:p>
      </dgm:t>
    </dgm:pt>
    <dgm:pt modelId="{7CC5527D-8442-4A56-AC27-7F3976049F8F}" type="pres">
      <dgm:prSet presAssocID="{67B6ECAF-1C04-4CF4-8A48-55D85159BD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E5C65-9459-45E1-8BA5-0C21E5B67F46}" type="pres">
      <dgm:prSet presAssocID="{67B6ECAF-1C04-4CF4-8A48-55D85159BDC1}" presName="dummy" presStyleCnt="0"/>
      <dgm:spPr/>
    </dgm:pt>
    <dgm:pt modelId="{AE1E8628-76D1-484C-A9A7-BD556542EACE}" type="pres">
      <dgm:prSet presAssocID="{ADBDE081-293D-47E9-8FA8-201067E0447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B94F477-07A1-4B3C-A4BB-A44EDF9A63E5}" type="pres">
      <dgm:prSet presAssocID="{635C0544-301B-45C2-93BB-06FD46D234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78DAB-057F-4754-A282-577A43A5DEDB}" type="pres">
      <dgm:prSet presAssocID="{635C0544-301B-45C2-93BB-06FD46D234EB}" presName="dummy" presStyleCnt="0"/>
      <dgm:spPr/>
    </dgm:pt>
    <dgm:pt modelId="{E13512F9-FE1D-47DB-9281-F4BE4DF59867}" type="pres">
      <dgm:prSet presAssocID="{88C42735-510F-44C4-8D52-C00314A6FF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5CFD4C-1C95-4DF3-B4C2-3C510D68529A}" type="pres">
      <dgm:prSet presAssocID="{72A7131B-BDAC-459C-B226-09944DB93B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63460-F512-44B7-8E86-A024C5391A9E}" type="pres">
      <dgm:prSet presAssocID="{72A7131B-BDAC-459C-B226-09944DB93BB2}" presName="dummy" presStyleCnt="0"/>
      <dgm:spPr/>
    </dgm:pt>
    <dgm:pt modelId="{9DA6C08E-E234-4736-9E0F-3B6FCCBBD0DF}" type="pres">
      <dgm:prSet presAssocID="{0FA2F878-23FB-4725-AD9D-07133475329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A9AA76-3AD3-497A-ACA8-50D96A370D3F}" type="pres">
      <dgm:prSet presAssocID="{D166D0DE-47A5-4F34-8CF8-64BDE333AF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1E01F-7180-44EF-91D2-CFF321E24E85}" type="pres">
      <dgm:prSet presAssocID="{D166D0DE-47A5-4F34-8CF8-64BDE333AFBB}" presName="dummy" presStyleCnt="0"/>
      <dgm:spPr/>
    </dgm:pt>
    <dgm:pt modelId="{9038E8EF-96A3-4754-AE7A-9FCD0EC82CA4}" type="pres">
      <dgm:prSet presAssocID="{C303E6C1-2EEE-4DD8-8A1F-4113F5A87BC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6CD125E-C05B-4CF2-8794-303C8930232B}" type="presOf" srcId="{B5DA227D-D9BA-4BA5-83B9-38DE31BEDD52}" destId="{2CD1178A-55BC-49F6-8AD2-9C96DC88F771}" srcOrd="0" destOrd="0" presId="urn:microsoft.com/office/officeart/2005/8/layout/radial6"/>
    <dgm:cxn modelId="{DE900246-3589-4AC1-A29D-3BE02FAF23C3}" type="presOf" srcId="{D166D0DE-47A5-4F34-8CF8-64BDE333AFBB}" destId="{75A9AA76-3AD3-497A-ACA8-50D96A370D3F}" srcOrd="0" destOrd="0" presId="urn:microsoft.com/office/officeart/2005/8/layout/radial6"/>
    <dgm:cxn modelId="{B7BE3DDD-5865-4BD8-8D30-253D86F00567}" srcId="{775B4E4D-5D11-485C-9481-215A1666C49A}" destId="{D166D0DE-47A5-4F34-8CF8-64BDE333AFBB}" srcOrd="3" destOrd="0" parTransId="{D2AB8E7A-A7B9-43DD-B65D-3909EBF99AE8}" sibTransId="{C303E6C1-2EEE-4DD8-8A1F-4113F5A87BC2}"/>
    <dgm:cxn modelId="{646135BC-8867-402C-A5C3-37DBB05A6CEE}" type="presOf" srcId="{67B6ECAF-1C04-4CF4-8A48-55D85159BDC1}" destId="{7CC5527D-8442-4A56-AC27-7F3976049F8F}" srcOrd="0" destOrd="0" presId="urn:microsoft.com/office/officeart/2005/8/layout/radial6"/>
    <dgm:cxn modelId="{24026193-38F0-433C-BDBC-971D350C3132}" type="presOf" srcId="{0FA2F878-23FB-4725-AD9D-07133475329E}" destId="{9DA6C08E-E234-4736-9E0F-3B6FCCBBD0DF}" srcOrd="0" destOrd="0" presId="urn:microsoft.com/office/officeart/2005/8/layout/radial6"/>
    <dgm:cxn modelId="{D7FA55CC-7AA7-460A-A537-AA8FD68EA178}" srcId="{775B4E4D-5D11-485C-9481-215A1666C49A}" destId="{67B6ECAF-1C04-4CF4-8A48-55D85159BDC1}" srcOrd="0" destOrd="0" parTransId="{6471DB4A-8DB4-43FD-86B9-109C5CCC8561}" sibTransId="{ADBDE081-293D-47E9-8FA8-201067E0447E}"/>
    <dgm:cxn modelId="{E22C0639-9BEF-4258-B3DB-B3C7A21E049F}" type="presOf" srcId="{775B4E4D-5D11-485C-9481-215A1666C49A}" destId="{3B6D112D-872B-41E3-9B6D-EC9B6557658B}" srcOrd="0" destOrd="0" presId="urn:microsoft.com/office/officeart/2005/8/layout/radial6"/>
    <dgm:cxn modelId="{553373F8-3577-44BF-8968-8472EB4DF6BF}" type="presOf" srcId="{635C0544-301B-45C2-93BB-06FD46D234EB}" destId="{6B94F477-07A1-4B3C-A4BB-A44EDF9A63E5}" srcOrd="0" destOrd="0" presId="urn:microsoft.com/office/officeart/2005/8/layout/radial6"/>
    <dgm:cxn modelId="{02B372B9-7D8A-43A6-9B6A-E0ED673BCE9C}" type="presOf" srcId="{C303E6C1-2EEE-4DD8-8A1F-4113F5A87BC2}" destId="{9038E8EF-96A3-4754-AE7A-9FCD0EC82CA4}" srcOrd="0" destOrd="0" presId="urn:microsoft.com/office/officeart/2005/8/layout/radial6"/>
    <dgm:cxn modelId="{3674D0F5-B36A-4DA4-B735-419F60B701C2}" srcId="{775B4E4D-5D11-485C-9481-215A1666C49A}" destId="{635C0544-301B-45C2-93BB-06FD46D234EB}" srcOrd="1" destOrd="0" parTransId="{206AF3BC-8AC7-4717-9D43-B8C9A870A5AC}" sibTransId="{88C42735-510F-44C4-8D52-C00314A6FF74}"/>
    <dgm:cxn modelId="{4567046B-331D-4E3A-8E0D-507C377BE8D0}" srcId="{B5DA227D-D9BA-4BA5-83B9-38DE31BEDD52}" destId="{775B4E4D-5D11-485C-9481-215A1666C49A}" srcOrd="0" destOrd="0" parTransId="{88756A6F-5F41-4E36-B6CC-51DB2B4A566E}" sibTransId="{30FD4B17-E5B6-43C9-9B9D-B39AAFE91169}"/>
    <dgm:cxn modelId="{C323A6EF-11F2-422E-8C42-4699E6576FAF}" type="presOf" srcId="{88C42735-510F-44C4-8D52-C00314A6FF74}" destId="{E13512F9-FE1D-47DB-9281-F4BE4DF59867}" srcOrd="0" destOrd="0" presId="urn:microsoft.com/office/officeart/2005/8/layout/radial6"/>
    <dgm:cxn modelId="{47A9FC3E-AA00-46C1-B66A-92502233855E}" type="presOf" srcId="{ADBDE081-293D-47E9-8FA8-201067E0447E}" destId="{AE1E8628-76D1-484C-A9A7-BD556542EACE}" srcOrd="0" destOrd="0" presId="urn:microsoft.com/office/officeart/2005/8/layout/radial6"/>
    <dgm:cxn modelId="{90232773-C38C-4CFE-B967-900E3188E742}" type="presOf" srcId="{72A7131B-BDAC-459C-B226-09944DB93BB2}" destId="{DA5CFD4C-1C95-4DF3-B4C2-3C510D68529A}" srcOrd="0" destOrd="0" presId="urn:microsoft.com/office/officeart/2005/8/layout/radial6"/>
    <dgm:cxn modelId="{B34D47F3-9ED1-430E-A8EC-47DF61A80601}" srcId="{775B4E4D-5D11-485C-9481-215A1666C49A}" destId="{72A7131B-BDAC-459C-B226-09944DB93BB2}" srcOrd="2" destOrd="0" parTransId="{3DE9CE9D-22C3-4832-8C05-F9499FEE5563}" sibTransId="{0FA2F878-23FB-4725-AD9D-07133475329E}"/>
    <dgm:cxn modelId="{16014610-D322-42F3-8618-372EBF63DA57}" type="presParOf" srcId="{2CD1178A-55BC-49F6-8AD2-9C96DC88F771}" destId="{3B6D112D-872B-41E3-9B6D-EC9B6557658B}" srcOrd="0" destOrd="0" presId="urn:microsoft.com/office/officeart/2005/8/layout/radial6"/>
    <dgm:cxn modelId="{79D210BA-046A-4DA2-9BD1-7770BBD08FE3}" type="presParOf" srcId="{2CD1178A-55BC-49F6-8AD2-9C96DC88F771}" destId="{7CC5527D-8442-4A56-AC27-7F3976049F8F}" srcOrd="1" destOrd="0" presId="urn:microsoft.com/office/officeart/2005/8/layout/radial6"/>
    <dgm:cxn modelId="{2A4CCE14-D7E4-4252-9935-E0FD05C7CD16}" type="presParOf" srcId="{2CD1178A-55BC-49F6-8AD2-9C96DC88F771}" destId="{C4BE5C65-9459-45E1-8BA5-0C21E5B67F46}" srcOrd="2" destOrd="0" presId="urn:microsoft.com/office/officeart/2005/8/layout/radial6"/>
    <dgm:cxn modelId="{54EB558A-0D32-4C9D-82C3-89E4ECC3D0C2}" type="presParOf" srcId="{2CD1178A-55BC-49F6-8AD2-9C96DC88F771}" destId="{AE1E8628-76D1-484C-A9A7-BD556542EACE}" srcOrd="3" destOrd="0" presId="urn:microsoft.com/office/officeart/2005/8/layout/radial6"/>
    <dgm:cxn modelId="{9B354A25-ACF0-4644-BF5A-B0483FE4A3B7}" type="presParOf" srcId="{2CD1178A-55BC-49F6-8AD2-9C96DC88F771}" destId="{6B94F477-07A1-4B3C-A4BB-A44EDF9A63E5}" srcOrd="4" destOrd="0" presId="urn:microsoft.com/office/officeart/2005/8/layout/radial6"/>
    <dgm:cxn modelId="{0DF2E789-8B01-4EB4-A731-11377059193C}" type="presParOf" srcId="{2CD1178A-55BC-49F6-8AD2-9C96DC88F771}" destId="{6CC78DAB-057F-4754-A282-577A43A5DEDB}" srcOrd="5" destOrd="0" presId="urn:microsoft.com/office/officeart/2005/8/layout/radial6"/>
    <dgm:cxn modelId="{260AF463-30BB-449F-A3E3-7EAA584EA852}" type="presParOf" srcId="{2CD1178A-55BC-49F6-8AD2-9C96DC88F771}" destId="{E13512F9-FE1D-47DB-9281-F4BE4DF59867}" srcOrd="6" destOrd="0" presId="urn:microsoft.com/office/officeart/2005/8/layout/radial6"/>
    <dgm:cxn modelId="{78EC1DB0-0A9E-410C-91F6-56E2F4E14AB7}" type="presParOf" srcId="{2CD1178A-55BC-49F6-8AD2-9C96DC88F771}" destId="{DA5CFD4C-1C95-4DF3-B4C2-3C510D68529A}" srcOrd="7" destOrd="0" presId="urn:microsoft.com/office/officeart/2005/8/layout/radial6"/>
    <dgm:cxn modelId="{019FD81E-2D8D-4A3D-A89C-09E40D03A100}" type="presParOf" srcId="{2CD1178A-55BC-49F6-8AD2-9C96DC88F771}" destId="{2C463460-F512-44B7-8E86-A024C5391A9E}" srcOrd="8" destOrd="0" presId="urn:microsoft.com/office/officeart/2005/8/layout/radial6"/>
    <dgm:cxn modelId="{0F95ECF4-B1D9-40FA-A6E0-CCBB122EFBEA}" type="presParOf" srcId="{2CD1178A-55BC-49F6-8AD2-9C96DC88F771}" destId="{9DA6C08E-E234-4736-9E0F-3B6FCCBBD0DF}" srcOrd="9" destOrd="0" presId="urn:microsoft.com/office/officeart/2005/8/layout/radial6"/>
    <dgm:cxn modelId="{87A836D8-D178-4AA3-9195-778FEE1B6038}" type="presParOf" srcId="{2CD1178A-55BC-49F6-8AD2-9C96DC88F771}" destId="{75A9AA76-3AD3-497A-ACA8-50D96A370D3F}" srcOrd="10" destOrd="0" presId="urn:microsoft.com/office/officeart/2005/8/layout/radial6"/>
    <dgm:cxn modelId="{79D5F63D-FA66-4C87-8C3E-ABD4788AA1DC}" type="presParOf" srcId="{2CD1178A-55BC-49F6-8AD2-9C96DC88F771}" destId="{7F01E01F-7180-44EF-91D2-CFF321E24E85}" srcOrd="11" destOrd="0" presId="urn:microsoft.com/office/officeart/2005/8/layout/radial6"/>
    <dgm:cxn modelId="{073C7E40-17DA-47B0-AAC2-8A84C905BC3B}" type="presParOf" srcId="{2CD1178A-55BC-49F6-8AD2-9C96DC88F771}" destId="{9038E8EF-96A3-4754-AE7A-9FCD0EC82C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A227D-D9BA-4BA5-83B9-38DE31BEDD5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3" csCatId="colorful" phldr="1"/>
      <dgm:spPr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775B4E4D-5D11-485C-9481-215A1666C49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Department</a:t>
          </a:r>
          <a:endParaRPr lang="en-US" sz="2000" dirty="0">
            <a:solidFill>
              <a:schemeClr val="tx1"/>
            </a:solidFill>
          </a:endParaRPr>
        </a:p>
      </dgm:t>
    </dgm:pt>
    <dgm:pt modelId="{88756A6F-5F41-4E36-B6CC-51DB2B4A566E}" type="parTrans" cxnId="{4567046B-331D-4E3A-8E0D-507C377BE8D0}">
      <dgm:prSet/>
      <dgm:spPr/>
      <dgm:t>
        <a:bodyPr/>
        <a:lstStyle/>
        <a:p>
          <a:endParaRPr lang="en-US" sz="1800"/>
        </a:p>
      </dgm:t>
    </dgm:pt>
    <dgm:pt modelId="{30FD4B17-E5B6-43C9-9B9D-B39AAFE91169}" type="sibTrans" cxnId="{4567046B-331D-4E3A-8E0D-507C377BE8D0}">
      <dgm:prSet/>
      <dgm:spPr/>
      <dgm:t>
        <a:bodyPr/>
        <a:lstStyle/>
        <a:p>
          <a:endParaRPr lang="en-US" sz="1800"/>
        </a:p>
      </dgm:t>
    </dgm:pt>
    <dgm:pt modelId="{67B6ECAF-1C04-4CF4-8A48-55D85159BDC1}">
      <dgm:prSet phldrT="[Text]" custT="1"/>
      <dgm:spPr/>
      <dgm:t>
        <a:bodyPr/>
        <a:lstStyle/>
        <a:p>
          <a:r>
            <a:rPr lang="en-US" sz="1100" dirty="0" smtClean="0"/>
            <a:t>Business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>Result</a:t>
          </a:r>
          <a:endParaRPr lang="en-US" sz="1200" dirty="0"/>
        </a:p>
      </dgm:t>
    </dgm:pt>
    <dgm:pt modelId="{6471DB4A-8DB4-43FD-86B9-109C5CCC8561}" type="parTrans" cxnId="{D7FA55CC-7AA7-460A-A537-AA8FD68EA178}">
      <dgm:prSet/>
      <dgm:spPr/>
      <dgm:t>
        <a:bodyPr/>
        <a:lstStyle/>
        <a:p>
          <a:endParaRPr lang="en-US" sz="1800"/>
        </a:p>
      </dgm:t>
    </dgm:pt>
    <dgm:pt modelId="{ADBDE081-293D-47E9-8FA8-201067E0447E}" type="sibTrans" cxnId="{D7FA55CC-7AA7-460A-A537-AA8FD68EA178}">
      <dgm:prSet/>
      <dgm:spPr/>
      <dgm:t>
        <a:bodyPr/>
        <a:lstStyle/>
        <a:p>
          <a:endParaRPr lang="en-US" sz="1800"/>
        </a:p>
      </dgm:t>
    </dgm:pt>
    <dgm:pt modelId="{635C0544-301B-45C2-93BB-06FD46D234EB}">
      <dgm:prSet phldrT="[Text]" custT="1"/>
      <dgm:spPr/>
      <dgm:t>
        <a:bodyPr/>
        <a:lstStyle/>
        <a:p>
          <a:r>
            <a:rPr lang="en-US" sz="1000" dirty="0" smtClean="0"/>
            <a:t>Customer</a:t>
          </a:r>
          <a:endParaRPr lang="en-US" sz="1000" dirty="0"/>
        </a:p>
      </dgm:t>
    </dgm:pt>
    <dgm:pt modelId="{206AF3BC-8AC7-4717-9D43-B8C9A870A5AC}" type="parTrans" cxnId="{3674D0F5-B36A-4DA4-B735-419F60B701C2}">
      <dgm:prSet/>
      <dgm:spPr/>
      <dgm:t>
        <a:bodyPr/>
        <a:lstStyle/>
        <a:p>
          <a:endParaRPr lang="en-US" sz="1800"/>
        </a:p>
      </dgm:t>
    </dgm:pt>
    <dgm:pt modelId="{88C42735-510F-44C4-8D52-C00314A6FF74}" type="sibTrans" cxnId="{3674D0F5-B36A-4DA4-B735-419F60B701C2}">
      <dgm:prSet/>
      <dgm:spPr/>
      <dgm:t>
        <a:bodyPr/>
        <a:lstStyle/>
        <a:p>
          <a:endParaRPr lang="en-US" sz="1800"/>
        </a:p>
      </dgm:t>
    </dgm:pt>
    <dgm:pt modelId="{72A7131B-BDAC-459C-B226-09944DB93BB2}">
      <dgm:prSet phldrT="[Text]" custT="1"/>
      <dgm:spPr/>
      <dgm:t>
        <a:bodyPr/>
        <a:lstStyle/>
        <a:p>
          <a:r>
            <a:rPr lang="en-US" sz="800" dirty="0" smtClean="0"/>
            <a:t>Operational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Excellence</a:t>
          </a:r>
          <a:endParaRPr lang="en-US" sz="900" dirty="0"/>
        </a:p>
      </dgm:t>
    </dgm:pt>
    <dgm:pt modelId="{3DE9CE9D-22C3-4832-8C05-F9499FEE5563}" type="parTrans" cxnId="{B34D47F3-9ED1-430E-A8EC-47DF61A80601}">
      <dgm:prSet/>
      <dgm:spPr/>
      <dgm:t>
        <a:bodyPr/>
        <a:lstStyle/>
        <a:p>
          <a:endParaRPr lang="en-US" sz="1800"/>
        </a:p>
      </dgm:t>
    </dgm:pt>
    <dgm:pt modelId="{0FA2F878-23FB-4725-AD9D-07133475329E}" type="sibTrans" cxnId="{B34D47F3-9ED1-430E-A8EC-47DF61A80601}">
      <dgm:prSet/>
      <dgm:spPr/>
      <dgm:t>
        <a:bodyPr/>
        <a:lstStyle/>
        <a:p>
          <a:endParaRPr lang="en-US" sz="1800"/>
        </a:p>
      </dgm:t>
    </dgm:pt>
    <dgm:pt modelId="{D166D0DE-47A5-4F34-8CF8-64BDE333AFBB}">
      <dgm:prSet phldrT="[Text]" custT="1"/>
      <dgm:spPr/>
      <dgm:t>
        <a:bodyPr/>
        <a:lstStyle/>
        <a:p>
          <a:r>
            <a:rPr lang="en-US" sz="1200" dirty="0" smtClean="0"/>
            <a:t>Development</a:t>
          </a:r>
          <a:endParaRPr lang="en-US" sz="1200" dirty="0"/>
        </a:p>
      </dgm:t>
    </dgm:pt>
    <dgm:pt modelId="{D2AB8E7A-A7B9-43DD-B65D-3909EBF99AE8}" type="parTrans" cxnId="{B7BE3DDD-5865-4BD8-8D30-253D86F00567}">
      <dgm:prSet/>
      <dgm:spPr/>
      <dgm:t>
        <a:bodyPr/>
        <a:lstStyle/>
        <a:p>
          <a:endParaRPr lang="en-US" sz="1800"/>
        </a:p>
      </dgm:t>
    </dgm:pt>
    <dgm:pt modelId="{C303E6C1-2EEE-4DD8-8A1F-4113F5A87BC2}" type="sibTrans" cxnId="{B7BE3DDD-5865-4BD8-8D30-253D86F00567}">
      <dgm:prSet/>
      <dgm:spPr/>
      <dgm:t>
        <a:bodyPr/>
        <a:lstStyle/>
        <a:p>
          <a:endParaRPr lang="en-US" sz="1800"/>
        </a:p>
      </dgm:t>
    </dgm:pt>
    <dgm:pt modelId="{2CD1178A-55BC-49F6-8AD2-9C96DC88F771}" type="pres">
      <dgm:prSet presAssocID="{B5DA227D-D9BA-4BA5-83B9-38DE31BEDD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112D-872B-41E3-9B6D-EC9B6557658B}" type="pres">
      <dgm:prSet presAssocID="{775B4E4D-5D11-485C-9481-215A1666C49A}" presName="centerShape" presStyleLbl="node0" presStyleIdx="0" presStyleCnt="1"/>
      <dgm:spPr/>
      <dgm:t>
        <a:bodyPr/>
        <a:lstStyle/>
        <a:p>
          <a:endParaRPr lang="en-US"/>
        </a:p>
      </dgm:t>
    </dgm:pt>
    <dgm:pt modelId="{7CC5527D-8442-4A56-AC27-7F3976049F8F}" type="pres">
      <dgm:prSet presAssocID="{67B6ECAF-1C04-4CF4-8A48-55D85159BD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E5C65-9459-45E1-8BA5-0C21E5B67F46}" type="pres">
      <dgm:prSet presAssocID="{67B6ECAF-1C04-4CF4-8A48-55D85159BDC1}" presName="dummy" presStyleCnt="0"/>
      <dgm:spPr/>
    </dgm:pt>
    <dgm:pt modelId="{AE1E8628-76D1-484C-A9A7-BD556542EACE}" type="pres">
      <dgm:prSet presAssocID="{ADBDE081-293D-47E9-8FA8-201067E0447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B94F477-07A1-4B3C-A4BB-A44EDF9A63E5}" type="pres">
      <dgm:prSet presAssocID="{635C0544-301B-45C2-93BB-06FD46D234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78DAB-057F-4754-A282-577A43A5DEDB}" type="pres">
      <dgm:prSet presAssocID="{635C0544-301B-45C2-93BB-06FD46D234EB}" presName="dummy" presStyleCnt="0"/>
      <dgm:spPr/>
    </dgm:pt>
    <dgm:pt modelId="{E13512F9-FE1D-47DB-9281-F4BE4DF59867}" type="pres">
      <dgm:prSet presAssocID="{88C42735-510F-44C4-8D52-C00314A6FF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5CFD4C-1C95-4DF3-B4C2-3C510D68529A}" type="pres">
      <dgm:prSet presAssocID="{72A7131B-BDAC-459C-B226-09944DB93B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63460-F512-44B7-8E86-A024C5391A9E}" type="pres">
      <dgm:prSet presAssocID="{72A7131B-BDAC-459C-B226-09944DB93BB2}" presName="dummy" presStyleCnt="0"/>
      <dgm:spPr/>
    </dgm:pt>
    <dgm:pt modelId="{9DA6C08E-E234-4736-9E0F-3B6FCCBBD0DF}" type="pres">
      <dgm:prSet presAssocID="{0FA2F878-23FB-4725-AD9D-07133475329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A9AA76-3AD3-497A-ACA8-50D96A370D3F}" type="pres">
      <dgm:prSet presAssocID="{D166D0DE-47A5-4F34-8CF8-64BDE333AF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1E01F-7180-44EF-91D2-CFF321E24E85}" type="pres">
      <dgm:prSet presAssocID="{D166D0DE-47A5-4F34-8CF8-64BDE333AFBB}" presName="dummy" presStyleCnt="0"/>
      <dgm:spPr/>
    </dgm:pt>
    <dgm:pt modelId="{9038E8EF-96A3-4754-AE7A-9FCD0EC82CA4}" type="pres">
      <dgm:prSet presAssocID="{C303E6C1-2EEE-4DD8-8A1F-4113F5A87BC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C319AC8-2684-4226-B045-7E96D8E2727D}" type="presOf" srcId="{0FA2F878-23FB-4725-AD9D-07133475329E}" destId="{9DA6C08E-E234-4736-9E0F-3B6FCCBBD0DF}" srcOrd="0" destOrd="0" presId="urn:microsoft.com/office/officeart/2005/8/layout/radial6"/>
    <dgm:cxn modelId="{B34D47F3-9ED1-430E-A8EC-47DF61A80601}" srcId="{775B4E4D-5D11-485C-9481-215A1666C49A}" destId="{72A7131B-BDAC-459C-B226-09944DB93BB2}" srcOrd="2" destOrd="0" parTransId="{3DE9CE9D-22C3-4832-8C05-F9499FEE5563}" sibTransId="{0FA2F878-23FB-4725-AD9D-07133475329E}"/>
    <dgm:cxn modelId="{D7FA55CC-7AA7-460A-A537-AA8FD68EA178}" srcId="{775B4E4D-5D11-485C-9481-215A1666C49A}" destId="{67B6ECAF-1C04-4CF4-8A48-55D85159BDC1}" srcOrd="0" destOrd="0" parTransId="{6471DB4A-8DB4-43FD-86B9-109C5CCC8561}" sibTransId="{ADBDE081-293D-47E9-8FA8-201067E0447E}"/>
    <dgm:cxn modelId="{8B83FCCD-90C6-4E07-B1CC-0F667BF11F33}" type="presOf" srcId="{88C42735-510F-44C4-8D52-C00314A6FF74}" destId="{E13512F9-FE1D-47DB-9281-F4BE4DF59867}" srcOrd="0" destOrd="0" presId="urn:microsoft.com/office/officeart/2005/8/layout/radial6"/>
    <dgm:cxn modelId="{697ECA1F-FF0E-4D69-9DFA-2D376F9B66CF}" type="presOf" srcId="{D166D0DE-47A5-4F34-8CF8-64BDE333AFBB}" destId="{75A9AA76-3AD3-497A-ACA8-50D96A370D3F}" srcOrd="0" destOrd="0" presId="urn:microsoft.com/office/officeart/2005/8/layout/radial6"/>
    <dgm:cxn modelId="{7AF4A3F1-C935-446B-B096-D76134772BDF}" type="presOf" srcId="{635C0544-301B-45C2-93BB-06FD46D234EB}" destId="{6B94F477-07A1-4B3C-A4BB-A44EDF9A63E5}" srcOrd="0" destOrd="0" presId="urn:microsoft.com/office/officeart/2005/8/layout/radial6"/>
    <dgm:cxn modelId="{4567046B-331D-4E3A-8E0D-507C377BE8D0}" srcId="{B5DA227D-D9BA-4BA5-83B9-38DE31BEDD52}" destId="{775B4E4D-5D11-485C-9481-215A1666C49A}" srcOrd="0" destOrd="0" parTransId="{88756A6F-5F41-4E36-B6CC-51DB2B4A566E}" sibTransId="{30FD4B17-E5B6-43C9-9B9D-B39AAFE91169}"/>
    <dgm:cxn modelId="{3674D0F5-B36A-4DA4-B735-419F60B701C2}" srcId="{775B4E4D-5D11-485C-9481-215A1666C49A}" destId="{635C0544-301B-45C2-93BB-06FD46D234EB}" srcOrd="1" destOrd="0" parTransId="{206AF3BC-8AC7-4717-9D43-B8C9A870A5AC}" sibTransId="{88C42735-510F-44C4-8D52-C00314A6FF74}"/>
    <dgm:cxn modelId="{701717E9-6BDA-45B8-9B7F-8FD8DF062B76}" type="presOf" srcId="{ADBDE081-293D-47E9-8FA8-201067E0447E}" destId="{AE1E8628-76D1-484C-A9A7-BD556542EACE}" srcOrd="0" destOrd="0" presId="urn:microsoft.com/office/officeart/2005/8/layout/radial6"/>
    <dgm:cxn modelId="{FE529FC7-E28B-4559-A81F-BE53F8965520}" type="presOf" srcId="{B5DA227D-D9BA-4BA5-83B9-38DE31BEDD52}" destId="{2CD1178A-55BC-49F6-8AD2-9C96DC88F771}" srcOrd="0" destOrd="0" presId="urn:microsoft.com/office/officeart/2005/8/layout/radial6"/>
    <dgm:cxn modelId="{86CD3E2F-CA80-4B1B-9BDE-6452BCD0CBBC}" type="presOf" srcId="{C303E6C1-2EEE-4DD8-8A1F-4113F5A87BC2}" destId="{9038E8EF-96A3-4754-AE7A-9FCD0EC82CA4}" srcOrd="0" destOrd="0" presId="urn:microsoft.com/office/officeart/2005/8/layout/radial6"/>
    <dgm:cxn modelId="{B7BE3DDD-5865-4BD8-8D30-253D86F00567}" srcId="{775B4E4D-5D11-485C-9481-215A1666C49A}" destId="{D166D0DE-47A5-4F34-8CF8-64BDE333AFBB}" srcOrd="3" destOrd="0" parTransId="{D2AB8E7A-A7B9-43DD-B65D-3909EBF99AE8}" sibTransId="{C303E6C1-2EEE-4DD8-8A1F-4113F5A87BC2}"/>
    <dgm:cxn modelId="{98544100-0088-434D-80AD-082EB308AD81}" type="presOf" srcId="{775B4E4D-5D11-485C-9481-215A1666C49A}" destId="{3B6D112D-872B-41E3-9B6D-EC9B6557658B}" srcOrd="0" destOrd="0" presId="urn:microsoft.com/office/officeart/2005/8/layout/radial6"/>
    <dgm:cxn modelId="{A49FA8BC-3036-4CAA-B4B2-5B6D1DA2B3D2}" type="presOf" srcId="{67B6ECAF-1C04-4CF4-8A48-55D85159BDC1}" destId="{7CC5527D-8442-4A56-AC27-7F3976049F8F}" srcOrd="0" destOrd="0" presId="urn:microsoft.com/office/officeart/2005/8/layout/radial6"/>
    <dgm:cxn modelId="{3CBD1346-CE0A-41F1-A4BF-1469D5087372}" type="presOf" srcId="{72A7131B-BDAC-459C-B226-09944DB93BB2}" destId="{DA5CFD4C-1C95-4DF3-B4C2-3C510D68529A}" srcOrd="0" destOrd="0" presId="urn:microsoft.com/office/officeart/2005/8/layout/radial6"/>
    <dgm:cxn modelId="{C820347F-6C49-4199-8ED5-710AD512F92C}" type="presParOf" srcId="{2CD1178A-55BC-49F6-8AD2-9C96DC88F771}" destId="{3B6D112D-872B-41E3-9B6D-EC9B6557658B}" srcOrd="0" destOrd="0" presId="urn:microsoft.com/office/officeart/2005/8/layout/radial6"/>
    <dgm:cxn modelId="{A03C204F-ADFC-49D3-932B-C66D4C10FE44}" type="presParOf" srcId="{2CD1178A-55BC-49F6-8AD2-9C96DC88F771}" destId="{7CC5527D-8442-4A56-AC27-7F3976049F8F}" srcOrd="1" destOrd="0" presId="urn:microsoft.com/office/officeart/2005/8/layout/radial6"/>
    <dgm:cxn modelId="{4A22912D-D89D-4B09-AC55-E3BED66757BC}" type="presParOf" srcId="{2CD1178A-55BC-49F6-8AD2-9C96DC88F771}" destId="{C4BE5C65-9459-45E1-8BA5-0C21E5B67F46}" srcOrd="2" destOrd="0" presId="urn:microsoft.com/office/officeart/2005/8/layout/radial6"/>
    <dgm:cxn modelId="{A7FEDBCF-74D3-416D-84C5-6207BA5EF2AE}" type="presParOf" srcId="{2CD1178A-55BC-49F6-8AD2-9C96DC88F771}" destId="{AE1E8628-76D1-484C-A9A7-BD556542EACE}" srcOrd="3" destOrd="0" presId="urn:microsoft.com/office/officeart/2005/8/layout/radial6"/>
    <dgm:cxn modelId="{4C00F637-D5D2-40A8-926A-3EC70A0F56D4}" type="presParOf" srcId="{2CD1178A-55BC-49F6-8AD2-9C96DC88F771}" destId="{6B94F477-07A1-4B3C-A4BB-A44EDF9A63E5}" srcOrd="4" destOrd="0" presId="urn:microsoft.com/office/officeart/2005/8/layout/radial6"/>
    <dgm:cxn modelId="{30EE7511-F37B-4F91-A09F-87EC837C8851}" type="presParOf" srcId="{2CD1178A-55BC-49F6-8AD2-9C96DC88F771}" destId="{6CC78DAB-057F-4754-A282-577A43A5DEDB}" srcOrd="5" destOrd="0" presId="urn:microsoft.com/office/officeart/2005/8/layout/radial6"/>
    <dgm:cxn modelId="{6544CE82-E136-4FA6-99E3-E4C926DC7777}" type="presParOf" srcId="{2CD1178A-55BC-49F6-8AD2-9C96DC88F771}" destId="{E13512F9-FE1D-47DB-9281-F4BE4DF59867}" srcOrd="6" destOrd="0" presId="urn:microsoft.com/office/officeart/2005/8/layout/radial6"/>
    <dgm:cxn modelId="{33AA7259-834D-41F3-97A0-895006CB5FAE}" type="presParOf" srcId="{2CD1178A-55BC-49F6-8AD2-9C96DC88F771}" destId="{DA5CFD4C-1C95-4DF3-B4C2-3C510D68529A}" srcOrd="7" destOrd="0" presId="urn:microsoft.com/office/officeart/2005/8/layout/radial6"/>
    <dgm:cxn modelId="{22CDD343-1F06-425E-9D16-05BC8F91B7DA}" type="presParOf" srcId="{2CD1178A-55BC-49F6-8AD2-9C96DC88F771}" destId="{2C463460-F512-44B7-8E86-A024C5391A9E}" srcOrd="8" destOrd="0" presId="urn:microsoft.com/office/officeart/2005/8/layout/radial6"/>
    <dgm:cxn modelId="{50E95E0C-91A5-4F15-A142-C5298F52055A}" type="presParOf" srcId="{2CD1178A-55BC-49F6-8AD2-9C96DC88F771}" destId="{9DA6C08E-E234-4736-9E0F-3B6FCCBBD0DF}" srcOrd="9" destOrd="0" presId="urn:microsoft.com/office/officeart/2005/8/layout/radial6"/>
    <dgm:cxn modelId="{D70FA738-B5BA-45DE-A8AB-098DEE9305E6}" type="presParOf" srcId="{2CD1178A-55BC-49F6-8AD2-9C96DC88F771}" destId="{75A9AA76-3AD3-497A-ACA8-50D96A370D3F}" srcOrd="10" destOrd="0" presId="urn:microsoft.com/office/officeart/2005/8/layout/radial6"/>
    <dgm:cxn modelId="{F2F195BE-644B-4BA3-A80A-DC9DBCABD559}" type="presParOf" srcId="{2CD1178A-55BC-49F6-8AD2-9C96DC88F771}" destId="{7F01E01F-7180-44EF-91D2-CFF321E24E85}" srcOrd="11" destOrd="0" presId="urn:microsoft.com/office/officeart/2005/8/layout/radial6"/>
    <dgm:cxn modelId="{B3E7ACDF-C426-462B-B18C-673A8ED8F64A}" type="presParOf" srcId="{2CD1178A-55BC-49F6-8AD2-9C96DC88F771}" destId="{9038E8EF-96A3-4754-AE7A-9FCD0EC82C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FE3506-8A63-43C4-8E08-2970DDD26B08}">
      <dsp:nvSpPr>
        <dsp:cNvPr id="0" name=""/>
        <dsp:cNvSpPr/>
      </dsp:nvSpPr>
      <dsp:spPr>
        <a:xfrm>
          <a:off x="3534648" y="1373763"/>
          <a:ext cx="2579965" cy="388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44"/>
              </a:lnTo>
              <a:lnTo>
                <a:pt x="2579965" y="233544"/>
              </a:lnTo>
              <a:lnTo>
                <a:pt x="2579965" y="388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653EC-14FB-4E7E-9E0F-6625F84DA249}">
      <dsp:nvSpPr>
        <dsp:cNvPr id="0" name=""/>
        <dsp:cNvSpPr/>
      </dsp:nvSpPr>
      <dsp:spPr>
        <a:xfrm>
          <a:off x="3534648" y="1373763"/>
          <a:ext cx="789555" cy="388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44"/>
              </a:lnTo>
              <a:lnTo>
                <a:pt x="789555" y="233544"/>
              </a:lnTo>
              <a:lnTo>
                <a:pt x="789555" y="388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D71DE-C578-49E3-82FF-81DDAF03F8D3}">
      <dsp:nvSpPr>
        <dsp:cNvPr id="0" name=""/>
        <dsp:cNvSpPr/>
      </dsp:nvSpPr>
      <dsp:spPr>
        <a:xfrm>
          <a:off x="2533795" y="1373763"/>
          <a:ext cx="1000853" cy="388910"/>
        </a:xfrm>
        <a:custGeom>
          <a:avLst/>
          <a:gdLst/>
          <a:ahLst/>
          <a:cxnLst/>
          <a:rect l="0" t="0" r="0" b="0"/>
          <a:pathLst>
            <a:path>
              <a:moveTo>
                <a:pt x="1000853" y="0"/>
              </a:moveTo>
              <a:lnTo>
                <a:pt x="1000853" y="233544"/>
              </a:lnTo>
              <a:lnTo>
                <a:pt x="0" y="233544"/>
              </a:lnTo>
              <a:lnTo>
                <a:pt x="0" y="388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45F58-2ACA-49AE-A493-30F93C9D7E62}">
      <dsp:nvSpPr>
        <dsp:cNvPr id="0" name=""/>
        <dsp:cNvSpPr/>
      </dsp:nvSpPr>
      <dsp:spPr>
        <a:xfrm>
          <a:off x="743386" y="1373763"/>
          <a:ext cx="2791262" cy="388910"/>
        </a:xfrm>
        <a:custGeom>
          <a:avLst/>
          <a:gdLst/>
          <a:ahLst/>
          <a:cxnLst/>
          <a:rect l="0" t="0" r="0" b="0"/>
          <a:pathLst>
            <a:path>
              <a:moveTo>
                <a:pt x="2791262" y="0"/>
              </a:moveTo>
              <a:lnTo>
                <a:pt x="2791262" y="233544"/>
              </a:lnTo>
              <a:lnTo>
                <a:pt x="0" y="233544"/>
              </a:lnTo>
              <a:lnTo>
                <a:pt x="0" y="388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4BCD-9EA5-4E14-B178-42EBAD951985}">
      <dsp:nvSpPr>
        <dsp:cNvPr id="0" name=""/>
        <dsp:cNvSpPr/>
      </dsp:nvSpPr>
      <dsp:spPr>
        <a:xfrm>
          <a:off x="3148889" y="930858"/>
          <a:ext cx="771518" cy="44290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CEO</a:t>
          </a:r>
          <a:endParaRPr kumimoji="0" lang="th-TH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48889" y="930858"/>
        <a:ext cx="771518" cy="442904"/>
      </dsp:txXfrm>
    </dsp:sp>
    <dsp:sp modelId="{0DF388F0-E318-441A-8D95-3A78471A4276}">
      <dsp:nvSpPr>
        <dsp:cNvPr id="0" name=""/>
        <dsp:cNvSpPr/>
      </dsp:nvSpPr>
      <dsp:spPr>
        <a:xfrm>
          <a:off x="3547" y="1762673"/>
          <a:ext cx="1479677" cy="73983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ฝ่ายบัญชีการเงิน</a:t>
          </a:r>
        </a:p>
      </dsp:txBody>
      <dsp:txXfrm>
        <a:off x="3547" y="1762673"/>
        <a:ext cx="1479677" cy="739838"/>
      </dsp:txXfrm>
    </dsp:sp>
    <dsp:sp modelId="{FB86DCD6-FE23-4C7D-A660-AFF26592A9F8}">
      <dsp:nvSpPr>
        <dsp:cNvPr id="0" name=""/>
        <dsp:cNvSpPr/>
      </dsp:nvSpPr>
      <dsp:spPr>
        <a:xfrm>
          <a:off x="1793956" y="1762673"/>
          <a:ext cx="1479677" cy="73983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ฝ่ายการตลาด</a:t>
          </a:r>
        </a:p>
      </dsp:txBody>
      <dsp:txXfrm>
        <a:off x="1793956" y="1762673"/>
        <a:ext cx="1479677" cy="739838"/>
      </dsp:txXfrm>
    </dsp:sp>
    <dsp:sp modelId="{C87C1E13-5CC5-4BAD-80A0-F314A52489D3}">
      <dsp:nvSpPr>
        <dsp:cNvPr id="0" name=""/>
        <dsp:cNvSpPr/>
      </dsp:nvSpPr>
      <dsp:spPr>
        <a:xfrm>
          <a:off x="3584366" y="1762673"/>
          <a:ext cx="1479677" cy="73983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sp:txBody>
      <dsp:txXfrm>
        <a:off x="3584366" y="1762673"/>
        <a:ext cx="1479677" cy="739838"/>
      </dsp:txXfrm>
    </dsp:sp>
    <dsp:sp modelId="{78F5DB3E-C343-4CAD-9F15-2CBF338835B1}">
      <dsp:nvSpPr>
        <dsp:cNvPr id="0" name=""/>
        <dsp:cNvSpPr/>
      </dsp:nvSpPr>
      <dsp:spPr>
        <a:xfrm>
          <a:off x="5374775" y="1762673"/>
          <a:ext cx="1479677" cy="73983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rPr>
            <a:t>ฝ่าย ..............</a:t>
          </a:r>
        </a:p>
      </dsp:txBody>
      <dsp:txXfrm>
        <a:off x="5374775" y="1762673"/>
        <a:ext cx="1479677" cy="739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6ACB660-C329-4FF6-B879-216F72F704F9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4555DE5-C3E5-430A-B75A-7696C2503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8AAC-BEAA-4A5E-B9ED-7C9C9FF57A8C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761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038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2456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4999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470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8430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324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028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288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7594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035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4298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2183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663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1448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0742" y="6332604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10184512" y="5686736"/>
            <a:ext cx="1734355" cy="993135"/>
            <a:chOff x="720" y="3264"/>
            <a:chExt cx="1008" cy="57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9" name="Picture 8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422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11377" y="6445371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10457645" y="5864865"/>
            <a:ext cx="1734355" cy="993135"/>
            <a:chOff x="720" y="3264"/>
            <a:chExt cx="1008" cy="57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9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80749" y="6350371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10267639" y="5672714"/>
            <a:ext cx="1734355" cy="993135"/>
            <a:chOff x="720" y="3264"/>
            <a:chExt cx="1008" cy="57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10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1" y="3436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245" y="2502724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1382" y="6255415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10457645" y="5696465"/>
            <a:ext cx="1734355" cy="993135"/>
            <a:chOff x="720" y="3264"/>
            <a:chExt cx="1008" cy="576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12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4498" y="6249477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10315141" y="5696465"/>
            <a:ext cx="1734355" cy="993135"/>
            <a:chOff x="720" y="3264"/>
            <a:chExt cx="1008" cy="576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8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30129" y="6285104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10457645" y="5708340"/>
            <a:ext cx="1734355" cy="993135"/>
            <a:chOff x="720" y="3264"/>
            <a:chExt cx="1008" cy="5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7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01422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0756" y="6285102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10457645" y="5815215"/>
            <a:ext cx="1734355" cy="993135"/>
            <a:chOff x="720" y="3264"/>
            <a:chExt cx="1008" cy="57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1008" cy="57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51373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10" name="Picture 13" descr="TRIS corp - 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0158783" y="5076968"/>
            <a:ext cx="1734355" cy="993135"/>
          </a:xfrm>
          <a:prstGeom prst="rect">
            <a:avLst/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tint val="51373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1200">
              <a:latin typeface="Verdana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33" y="6332604"/>
            <a:ext cx="1016000" cy="365125"/>
          </a:xfrm>
        </p:spPr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629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7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6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8625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5067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7272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75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36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FB237-39BA-49A1-8D69-311C90D33830}" type="datetimeFigureOut">
              <a:rPr lang="th-TH" smtClean="0"/>
              <a:pPr/>
              <a:t>23/02/59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E3022-7CF6-4120-9B85-C1F58285A50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231648" y="5730240"/>
            <a:ext cx="1962912" cy="13045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191512" y="2558304"/>
            <a:ext cx="7379208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th-TH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“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Session 1:</a:t>
            </a:r>
            <a:r>
              <a:rPr lang="th-TH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ความเข้าใจที่ยังคลาดเคลื่อนเกี่ยวกับเกณฑ์การประเมินผล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HR</a:t>
            </a:r>
            <a:r>
              <a:rPr lang="th-TH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2559</a:t>
            </a:r>
            <a:r>
              <a:rPr lang="th-TH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Modern Extra Pro (กานด" pitchFamily="2" charset="-34"/>
                <a:cs typeface="PSL KandaModern Extra Pro (กานด" pitchFamily="2" charset="-34"/>
              </a:rPr>
              <a:t>”</a:t>
            </a:r>
            <a:endParaRPr lang="fr-CA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SL KandaModern Extra Pro (กานด" pitchFamily="2" charset="-34"/>
              <a:cs typeface="PSL KandaModern Extra Pro (กานด" pitchFamily="2" charset="-34"/>
            </a:endParaRPr>
          </a:p>
        </p:txBody>
      </p:sp>
      <p:pic>
        <p:nvPicPr>
          <p:cNvPr id="2058" name="Picture 10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80" y="780855"/>
            <a:ext cx="1901031" cy="1901031"/>
          </a:xfrm>
          <a:prstGeom prst="rect">
            <a:avLst/>
          </a:prstGeom>
          <a:noFill/>
        </p:spPr>
      </p:pic>
      <p:pic>
        <p:nvPicPr>
          <p:cNvPr id="2061" name="Picture 13" descr="TRIS corp - 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28" y="5942892"/>
            <a:ext cx="1418771" cy="6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17093"/>
            <a:ext cx="3657600" cy="1901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68681"/>
            <a:ext cx="1669659" cy="1547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49" y="452018"/>
            <a:ext cx="2283547" cy="2115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81298" y="6156650"/>
            <a:ext cx="361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กุมภาพันธ์ 2559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9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42B6-DB1C-4222-8AE7-F0E196745A28}" type="slidenum">
              <a:rPr lang="fr-CA"/>
              <a:pPr/>
              <a:t>10</a:t>
            </a:fld>
            <a:endParaRPr lang="fr-CA"/>
          </a:p>
        </p:txBody>
      </p:sp>
      <p:sp>
        <p:nvSpPr>
          <p:cNvPr id="103427" name="Titre 1"/>
          <p:cNvSpPr>
            <a:spLocks noGrp="1"/>
          </p:cNvSpPr>
          <p:nvPr>
            <p:ph type="title" idx="4294967295"/>
          </p:nvPr>
        </p:nvSpPr>
        <p:spPr>
          <a:xfrm>
            <a:off x="3607880" y="417578"/>
            <a:ext cx="7072312" cy="868363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2.2</a:t>
            </a:r>
            <a:r>
              <a:rPr lang="th-TH" sz="34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การบริหารผลตอบแทนและสิทธิประโยชน์ (</a:t>
            </a:r>
            <a:r>
              <a:rPr lang="en-US" sz="34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34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sz="34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5" name="AutoShape 31"/>
          <p:cNvSpPr>
            <a:spLocks noChangeArrowheads="1"/>
          </p:cNvSpPr>
          <p:nvPr/>
        </p:nvSpPr>
        <p:spPr bwMode="auto">
          <a:xfrm>
            <a:off x="6781800" y="5181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6" name="AutoShape 32"/>
          <p:cNvSpPr>
            <a:spLocks noChangeArrowheads="1"/>
          </p:cNvSpPr>
          <p:nvPr/>
        </p:nvSpPr>
        <p:spPr bwMode="auto">
          <a:xfrm>
            <a:off x="8686800" y="5181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7" name="AutoShape 33"/>
          <p:cNvSpPr>
            <a:spLocks noChangeArrowheads="1"/>
          </p:cNvSpPr>
          <p:nvPr/>
        </p:nvSpPr>
        <p:spPr bwMode="auto">
          <a:xfrm>
            <a:off x="4876800" y="5181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2" name="AutoShape 28"/>
          <p:cNvSpPr>
            <a:spLocks noChangeArrowheads="1"/>
          </p:cNvSpPr>
          <p:nvPr/>
        </p:nvSpPr>
        <p:spPr bwMode="auto">
          <a:xfrm>
            <a:off x="6781800" y="44958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8686800" y="44958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4" name="AutoShape 30"/>
          <p:cNvSpPr>
            <a:spLocks noChangeArrowheads="1"/>
          </p:cNvSpPr>
          <p:nvPr/>
        </p:nvSpPr>
        <p:spPr bwMode="auto">
          <a:xfrm>
            <a:off x="4876800" y="44958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67818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86868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49" name="AutoShape 25"/>
          <p:cNvSpPr>
            <a:spLocks noChangeArrowheads="1"/>
          </p:cNvSpPr>
          <p:nvPr/>
        </p:nvSpPr>
        <p:spPr bwMode="auto">
          <a:xfrm>
            <a:off x="48768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3560064" y="1155192"/>
            <a:ext cx="7138416" cy="304800"/>
            <a:chOff x="1296" y="720"/>
            <a:chExt cx="4320" cy="192"/>
          </a:xfrm>
        </p:grpSpPr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4267200" y="2743200"/>
            <a:ext cx="1600200" cy="762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</a:t>
            </a: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6172200" y="1524000"/>
            <a:ext cx="1600200" cy="762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</a:t>
            </a:r>
            <a:b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</a:t>
            </a:r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6172200" y="2743200"/>
            <a:ext cx="1600200" cy="762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สวัสดิการ</a:t>
            </a:r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8077200" y="2743200"/>
            <a:ext cx="1600200" cy="762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ผลตอบแทนจูงใจ</a:t>
            </a: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4267200" y="3810000"/>
            <a:ext cx="1600200" cy="685800"/>
          </a:xfrm>
          <a:prstGeom prst="flowChartAlternateProcess">
            <a:avLst/>
          </a:prstGeom>
          <a:solidFill>
            <a:srgbClr val="00B0F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การประเมินค่างาน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Evaluation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>
            <a:off x="8077200" y="3810000"/>
            <a:ext cx="1600200" cy="685800"/>
          </a:xfrm>
          <a:prstGeom prst="flowChartAlternateProcess">
            <a:avLst/>
          </a:prstGeom>
          <a:solidFill>
            <a:srgbClr val="00B0F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มีหลักเกณฑ์การปรับ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ตามผลประเมิน</a:t>
            </a:r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>
            <a:off x="4267200" y="5486400"/>
            <a:ext cx="1600200" cy="685800"/>
          </a:xfrm>
          <a:prstGeom prst="flowChartAlternateProcess">
            <a:avLst/>
          </a:prstGeom>
          <a:solidFill>
            <a:srgbClr val="00B0F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โครงสร้างเงินเดือน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สอดคล้องกับค่างาน</a:t>
            </a: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>
            <a:off x="6172200" y="3810000"/>
            <a:ext cx="1600200" cy="685800"/>
          </a:xfrm>
          <a:prstGeom prst="flowChartAlternateProcess">
            <a:avLst/>
          </a:prstGeom>
          <a:solidFill>
            <a:srgbClr val="00B0F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การปฏิบัติตาม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กฎหมายแรงงาน</a:t>
            </a: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6019800" y="2667000"/>
            <a:ext cx="0" cy="36576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7924800" y="2667000"/>
            <a:ext cx="0" cy="36576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03463" name="Group 39"/>
          <p:cNvGrpSpPr>
            <a:grpSpLocks/>
          </p:cNvGrpSpPr>
          <p:nvPr/>
        </p:nvGrpSpPr>
        <p:grpSpPr bwMode="auto">
          <a:xfrm>
            <a:off x="5029200" y="2286000"/>
            <a:ext cx="3886200" cy="457200"/>
            <a:chOff x="2208" y="1392"/>
            <a:chExt cx="2448" cy="288"/>
          </a:xfrm>
        </p:grpSpPr>
        <p:sp>
          <p:nvSpPr>
            <p:cNvPr id="103458" name="Line 34"/>
            <p:cNvSpPr>
              <a:spLocks noChangeShapeType="1"/>
            </p:cNvSpPr>
            <p:nvPr/>
          </p:nvSpPr>
          <p:spPr bwMode="auto">
            <a:xfrm>
              <a:off x="2208" y="1536"/>
              <a:ext cx="2448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0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03459" name="Line 35"/>
            <p:cNvSpPr>
              <a:spLocks noChangeShapeType="1"/>
            </p:cNvSpPr>
            <p:nvPr/>
          </p:nvSpPr>
          <p:spPr bwMode="auto">
            <a:xfrm>
              <a:off x="2208" y="1536"/>
              <a:ext cx="0" cy="144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0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>
              <a:off x="3456" y="1392"/>
              <a:ext cx="0" cy="2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0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03461" name="Line 37"/>
            <p:cNvSpPr>
              <a:spLocks noChangeShapeType="1"/>
            </p:cNvSpPr>
            <p:nvPr/>
          </p:nvSpPr>
          <p:spPr bwMode="auto">
            <a:xfrm>
              <a:off x="4656" y="1536"/>
              <a:ext cx="0" cy="144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0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4267200" y="4800600"/>
            <a:ext cx="5410200" cy="381000"/>
          </a:xfrm>
          <a:prstGeom prst="flowChartAlternateProcess">
            <a:avLst/>
          </a:prstGeom>
          <a:solidFill>
            <a:srgbClr val="00B0F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การเปรียบเทียบกับตลาด</a:t>
            </a:r>
          </a:p>
        </p:txBody>
      </p:sp>
      <p:sp>
        <p:nvSpPr>
          <p:cNvPr id="103446" name="AutoShape 22"/>
          <p:cNvSpPr>
            <a:spLocks noChangeArrowheads="1"/>
          </p:cNvSpPr>
          <p:nvPr/>
        </p:nvSpPr>
        <p:spPr bwMode="auto">
          <a:xfrm>
            <a:off x="6172200" y="5486400"/>
            <a:ext cx="3505200" cy="685800"/>
          </a:xfrm>
          <a:prstGeom prst="flowChartAlternateProcess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สวัสดิการและผลตอบแทนจูงใจอยู่ในระดับ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ที่แข่งขันได้เมื่อเทียบกับตลาด</a:t>
            </a: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23326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5F4-E1A2-43D2-81AC-0E5190FFF8BE}" type="slidenum">
              <a:rPr lang="fr-CA"/>
              <a:pPr/>
              <a:t>11</a:t>
            </a:fld>
            <a:endParaRPr lang="fr-CA"/>
          </a:p>
        </p:txBody>
      </p:sp>
      <p:sp>
        <p:nvSpPr>
          <p:cNvPr id="24579" name="Espace réservé du contenu 2"/>
          <p:cNvSpPr>
            <a:spLocks noGrp="1"/>
          </p:cNvSpPr>
          <p:nvPr>
            <p:ph idx="4294967295"/>
          </p:nvPr>
        </p:nvSpPr>
        <p:spPr>
          <a:xfrm>
            <a:off x="4357688" y="1730375"/>
            <a:ext cx="7834312" cy="2940050"/>
          </a:xfrm>
        </p:spPr>
        <p:txBody>
          <a:bodyPr>
            <a:normAutofit/>
          </a:bodyPr>
          <a:lstStyle/>
          <a:p>
            <a:pPr indent="-233363">
              <a:buClr>
                <a:srgbClr val="0080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การประเมินค่างาน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Valuation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indent="-233363">
              <a:buClr>
                <a:srgbClr val="0080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การเปรียบเทียบโครงสร้างผลตอบแทนกับตลาด</a:t>
            </a:r>
          </a:p>
          <a:p>
            <a:pPr indent="-233363">
              <a:buClr>
                <a:srgbClr val="008000"/>
              </a:buClr>
            </a:pPr>
            <a:r>
              <a:rPr lang="th-TH" sz="2400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ระบบโครงสร้างเงินเดือนสอดคล้องกับโครงสร้าง</a:t>
            </a:r>
            <a:r>
              <a:rPr lang="th-TH" sz="2400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ตำแหน่งและ</a:t>
            </a:r>
            <a:r>
              <a:rPr lang="th-TH" sz="2400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ค่าของงาน*</a:t>
            </a:r>
          </a:p>
          <a:p>
            <a:pPr indent="-233363">
              <a:buClr>
                <a:srgbClr val="0080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มีหลักเกณฑ์การปรับผลตอบแทนตามผลงานขององค์กรและของบุคลากร</a:t>
            </a:r>
          </a:p>
          <a:p>
            <a:pPr indent="-233363">
              <a:buClr>
                <a:srgbClr val="0080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การปฏิบัติตามกฎหมาย หรือข้อบังคับที่เกี่ยวข้องกับแรงงาน </a:t>
            </a:r>
          </a:p>
        </p:txBody>
      </p: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3657600" y="1143000"/>
            <a:ext cx="6858000" cy="304800"/>
            <a:chOff x="1296" y="720"/>
            <a:chExt cx="4320" cy="192"/>
          </a:xfrm>
        </p:grpSpPr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038600" y="5898012"/>
            <a:ext cx="6166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</a:pP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*หมายเหตุ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 รส. ที่สามารถปรับโครงสร้างเงินเดือนได้ตามอำนาจการตัดสินใจของบอร์ด (กลุ่มที่ 1)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621024" y="673608"/>
            <a:ext cx="7072312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2.2</a:t>
            </a:r>
            <a:r>
              <a:rPr lang="th-TH" sz="34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การบริหารผลตอบแทนและสิทธิประโยชน์ (ต่อ)</a:t>
            </a:r>
            <a:endParaRPr lang="fr-CA" sz="34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4953002"/>
            <a:ext cx="2402567" cy="1652894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8926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6641-8D78-4009-9BC9-BE9652D6AF8E}" type="slidenum">
              <a:rPr lang="fr-CA"/>
              <a:pPr/>
              <a:t>12</a:t>
            </a:fld>
            <a:endParaRPr lang="fr-CA"/>
          </a:p>
        </p:txBody>
      </p:sp>
      <p:sp>
        <p:nvSpPr>
          <p:cNvPr id="110595" name="Titre 1"/>
          <p:cNvSpPr>
            <a:spLocks noGrp="1"/>
          </p:cNvSpPr>
          <p:nvPr>
            <p:ph type="title" idx="4294967295"/>
          </p:nvPr>
        </p:nvSpPr>
        <p:spPr>
          <a:xfrm>
            <a:off x="3741992" y="317377"/>
            <a:ext cx="7072312" cy="86836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</a:t>
            </a:r>
            <a:r>
              <a:rPr lang="th-TH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การวัดและประเมินผลการดำเนินงาน (</a:t>
            </a:r>
            <a:r>
              <a:rPr lang="en-US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sz="36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3429000" y="2935224"/>
            <a:ext cx="4267200" cy="3733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00">
                  <a:gamma/>
                  <a:tint val="34510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grpSp>
        <p:nvGrpSpPr>
          <p:cNvPr id="110601" name="Group 9"/>
          <p:cNvGrpSpPr>
            <a:grpSpLocks/>
          </p:cNvGrpSpPr>
          <p:nvPr/>
        </p:nvGrpSpPr>
        <p:grpSpPr bwMode="auto">
          <a:xfrm>
            <a:off x="3755136" y="1008888"/>
            <a:ext cx="6858000" cy="304800"/>
            <a:chOff x="1296" y="720"/>
            <a:chExt cx="4320" cy="192"/>
          </a:xfrm>
        </p:grpSpPr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4648200" y="3075432"/>
            <a:ext cx="1828800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ระดับองค์กร</a:t>
            </a:r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3581400" y="3989832"/>
            <a:ext cx="1219200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ระดับฝ่าย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09" name="AutoShape 17"/>
          <p:cNvSpPr>
            <a:spLocks noChangeArrowheads="1"/>
          </p:cNvSpPr>
          <p:nvPr/>
        </p:nvSpPr>
        <p:spPr bwMode="auto">
          <a:xfrm>
            <a:off x="4953000" y="3989832"/>
            <a:ext cx="1219200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ระดับฝ่าย </a:t>
            </a:r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  <a:endParaRPr lang="th-TH" sz="18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>
            <a:off x="6324600" y="3989832"/>
            <a:ext cx="1219200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ระดับฝ่าย </a:t>
            </a:r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endParaRPr lang="th-TH" sz="18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3581400" y="4516882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A1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A2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A3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>
              <a:spcBef>
                <a:spcPct val="50000"/>
              </a:spcBef>
              <a:buFontTx/>
              <a:buChar char="-"/>
            </a:pP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4953000" y="4523232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B1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B2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B3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>
              <a:spcBef>
                <a:spcPct val="50000"/>
              </a:spcBef>
              <a:buFontTx/>
              <a:buChar char="-"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248400" y="4523232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C1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C2</a:t>
            </a: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C3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>
              <a:spcBef>
                <a:spcPct val="50000"/>
              </a:spcBef>
              <a:buFontTx/>
              <a:buChar char="-"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4191000" y="3761232"/>
            <a:ext cx="27432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5562600" y="3532632"/>
            <a:ext cx="0" cy="4572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6934200" y="3761232"/>
            <a:ext cx="0" cy="2286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4191000" y="3761232"/>
            <a:ext cx="0" cy="2286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 rot="-2429994">
            <a:off x="5943600" y="2440432"/>
            <a:ext cx="304800" cy="787400"/>
          </a:xfrm>
          <a:prstGeom prst="curvedLeftArrow">
            <a:avLst>
              <a:gd name="adj1" fmla="val 51667"/>
              <a:gd name="adj2" fmla="val 103333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962400" y="2110235"/>
            <a:ext cx="1905000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Objective &amp; Organization Strategy</a:t>
            </a:r>
            <a:endParaRPr lang="th-TH" sz="18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 rot="-2429994">
            <a:off x="5638800" y="1460945"/>
            <a:ext cx="304800" cy="787400"/>
          </a:xfrm>
          <a:prstGeom prst="curvedLeftArrow">
            <a:avLst>
              <a:gd name="adj1" fmla="val 51667"/>
              <a:gd name="adj2" fmla="val 103333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733800" y="1449834"/>
            <a:ext cx="1828800" cy="36933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Vision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&amp; Mission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0620" name="AutoShape 28"/>
          <p:cNvSpPr>
            <a:spLocks noChangeArrowheads="1"/>
          </p:cNvSpPr>
          <p:nvPr/>
        </p:nvSpPr>
        <p:spPr bwMode="auto">
          <a:xfrm>
            <a:off x="7696200" y="3761232"/>
            <a:ext cx="9144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chemeClr val="tx2">
                  <a:alpha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h-TH" sz="20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</a:t>
            </a:r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8763000" y="3913632"/>
            <a:ext cx="1600200" cy="609600"/>
          </a:xfrm>
          <a:prstGeom prst="ellipse">
            <a:avLst/>
          </a:prstGeom>
          <a:solidFill>
            <a:schemeClr val="tx2"/>
          </a:solidFill>
          <a:ln w="1270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แรงจูงใจ</a:t>
            </a:r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8763000" y="4523234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การปรับเพิ่มเงินเดือน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การเลื่อนตำแหน่ง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>
              <a:spcBef>
                <a:spcPct val="50000"/>
              </a:spcBef>
              <a:buFontTx/>
              <a:buChar char="-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ผลตอบแทนจูงใจ</a:t>
            </a: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>
            <a:off x="6324600" y="1856236"/>
            <a:ext cx="1219200" cy="868363"/>
          </a:xfrm>
          <a:prstGeom prst="wedgeRoundRectCallout">
            <a:avLst>
              <a:gd name="adj1" fmla="val -3907"/>
              <a:gd name="adj2" fmla="val 113435"/>
              <a:gd name="adj3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เชื่อมโยงและสอดคล้องกับ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กลยุทธ์องค์กร</a:t>
            </a:r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 rot="-2429994">
            <a:off x="6834188" y="3083375"/>
            <a:ext cx="304800" cy="935037"/>
          </a:xfrm>
          <a:prstGeom prst="curvedLeftArrow">
            <a:avLst>
              <a:gd name="adj1" fmla="val 61354"/>
              <a:gd name="adj2" fmla="val 122708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0628" name="Text Box 36"/>
          <p:cNvSpPr txBox="1">
            <a:spLocks noChangeArrowheads="1"/>
          </p:cNvSpPr>
          <p:nvPr/>
        </p:nvSpPr>
        <p:spPr bwMode="auto">
          <a:xfrm>
            <a:off x="3962400" y="5704354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เชื่อมโยงและสอดคล้อง</a:t>
            </a: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b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</a:t>
            </a: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ยุทธ์องค์กร และ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JD </a:t>
            </a: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พนักงาน</a:t>
            </a:r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8077200" y="3456433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ผลการประเมิน</a:t>
            </a:r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>
            <a:off x="8001000" y="3380232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33CCCC">
                  <a:gamma/>
                  <a:tint val="38039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7505163" y="2788991"/>
            <a:ext cx="1371600" cy="655636"/>
          </a:xfrm>
          <a:prstGeom prst="flowChartAlternateProcess">
            <a:avLst/>
          </a:prstGeom>
          <a:solidFill>
            <a:srgbClr val="33CCCC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ประเมินทัศนคติ/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พฤติกรรม</a:t>
            </a: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28066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F9BA-9AAB-4823-A903-A9748BEB82DF}" type="slidenum">
              <a:rPr lang="fr-CA"/>
              <a:pPr/>
              <a:t>13</a:t>
            </a:fld>
            <a:endParaRPr lang="fr-CA"/>
          </a:p>
        </p:txBody>
      </p:sp>
      <p:sp>
        <p:nvSpPr>
          <p:cNvPr id="26627" name="Espace réservé du contenu 2"/>
          <p:cNvSpPr>
            <a:spLocks noGrp="1"/>
          </p:cNvSpPr>
          <p:nvPr>
            <p:ph idx="4294967295"/>
          </p:nvPr>
        </p:nvSpPr>
        <p:spPr>
          <a:xfrm>
            <a:off x="3924302" y="1739585"/>
            <a:ext cx="7414260" cy="2625153"/>
          </a:xfrm>
        </p:spPr>
        <p:txBody>
          <a:bodyPr>
            <a:noAutofit/>
          </a:bodyPr>
          <a:lstStyle/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 </a:t>
            </a:r>
            <a:r>
              <a:rPr 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และประเมินผลในระดับสำนัก/ฝ่าย และระดับบุคคล</a:t>
            </a:r>
          </a:p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 </a:t>
            </a:r>
            <a:r>
              <a:rPr 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ที่สอดคล้องกับ </a:t>
            </a:r>
            <a:r>
              <a:rPr 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JD JS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และกลยุทธ์องค์กร</a:t>
            </a:r>
          </a:p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การประเมินบุคลากรในด้านทัศนคติหรือเชิงพฤติกรรม</a:t>
            </a:r>
          </a:p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เงื่อนไข/เกณฑ์การประเมินมีความเฉพาะเจาะจง/เหมาะสมกับบุคลากรในกลุ่มต่างๆ</a:t>
            </a:r>
          </a:p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การทำความเข้าใจ และการรับฟังความคิดเห็นของบุคลากรที่เกี่ยวข้องกับการประเมินผล</a:t>
            </a:r>
          </a:p>
          <a:p>
            <a:pPr indent="-233363">
              <a:buClr>
                <a:srgbClr val="008000"/>
              </a:buClr>
            </a:pP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การเชื่อมโยงระหว่างผลการประเมินกับผลตอบแทนและการเลื่อนตำแหน่ง</a:t>
            </a: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669792" y="1277112"/>
            <a:ext cx="6858000" cy="304800"/>
            <a:chOff x="1296" y="720"/>
            <a:chExt cx="4320" cy="192"/>
          </a:xfrm>
        </p:grpSpPr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>
          <a:xfrm>
            <a:off x="3735260" y="743425"/>
            <a:ext cx="7072312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</a:t>
            </a:r>
            <a:r>
              <a:rPr lang="th-TH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การวัดและประเมินผลการดำเนินงาน (ต่อ)</a:t>
            </a:r>
            <a:endParaRPr lang="fr-CA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03" y="4598809"/>
            <a:ext cx="5726044" cy="207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8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5467-108C-48BE-8CFA-CE7A86239F25}" type="slidenum">
              <a:rPr lang="fr-CA"/>
              <a:pPr/>
              <a:t>14</a:t>
            </a:fld>
            <a:endParaRPr lang="fr-CA"/>
          </a:p>
        </p:txBody>
      </p:sp>
      <p:sp>
        <p:nvSpPr>
          <p:cNvPr id="112642" name="Titre 1"/>
          <p:cNvSpPr>
            <a:spLocks noGrp="1"/>
          </p:cNvSpPr>
          <p:nvPr>
            <p:ph type="title" idx="4294967295"/>
          </p:nvPr>
        </p:nvSpPr>
        <p:spPr>
          <a:xfrm>
            <a:off x="3871596" y="359982"/>
            <a:ext cx="6918325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</a:t>
            </a:r>
            <a:r>
              <a:rPr lang="th-TH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การพัฒนาทรัพยากรบุคคล (</a:t>
            </a:r>
            <a:r>
              <a:rPr lang="en-US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36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sz="36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3877057" y="1090399"/>
            <a:ext cx="6162971" cy="311137"/>
            <a:chOff x="1296" y="720"/>
            <a:chExt cx="4320" cy="192"/>
          </a:xfrm>
        </p:grpSpPr>
        <p:sp>
          <p:nvSpPr>
            <p:cNvPr id="112645" name="Line 5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12646" name="Oval 6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3886204" y="1524000"/>
            <a:ext cx="2460625" cy="838200"/>
          </a:xfrm>
          <a:prstGeom prst="homePlate">
            <a:avLst>
              <a:gd name="adj" fmla="val 7339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</a:t>
            </a:r>
            <a:b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ความต้องการฝึกอบรม</a:t>
            </a: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6614375" y="1530977"/>
            <a:ext cx="2362200" cy="838200"/>
          </a:xfrm>
          <a:prstGeom prst="chevron">
            <a:avLst>
              <a:gd name="adj" fmla="val 7045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1313" algn="ctr"/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</a:t>
            </a:r>
            <a:b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การฝึกอบรม</a:t>
            </a: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9244124" y="1524000"/>
            <a:ext cx="2362200" cy="838200"/>
          </a:xfrm>
          <a:prstGeom prst="chevron">
            <a:avLst>
              <a:gd name="adj" fmla="val 7045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61963" algn="ctr"/>
            <a:r>
              <a:rPr lang="th-TH" sz="2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</a:t>
            </a:r>
            <a:br>
              <a:rPr lang="th-TH" sz="2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การฝึกอบรม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3734873" y="2528556"/>
            <a:ext cx="25526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9538" indent="-109538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การวิเคราะห์ความสามารถหลักของพนักงาน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(Competency Profile)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การวิเคราะห์ช่องว่างด้านความสามารถ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(Competency Gap)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ของพนักงาน 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การวิเคราะห์ความต้องการฝึกอบรมรายตำแหน่ง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(Training Needs)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การวิเคราะห์ความคุ้มค่าในการฝึกอบรม (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Return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on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Investment in Training)</a:t>
            </a:r>
          </a:p>
          <a:p>
            <a:pPr marL="109538" indent="-109538">
              <a:spcBef>
                <a:spcPct val="50000"/>
              </a:spcBef>
              <a:buFontTx/>
              <a:buChar char="-"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6286500" y="2545727"/>
            <a:ext cx="26900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การจัดทำแบบแผนการฝึกอบรมรายตำแหน่ง (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Roadmap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การฝึกอบรมเพื่อลดช่องว่างด้านผล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การดำเนินงานหรือความสามารถ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Competency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การกำหนดเงื่อนไข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position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สำหรับ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การปรับเลื่อนตำแหน่งพนักงาน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Succession Plan 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มีกระบวนการสอนงาน (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Coaching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โดยหัวหน้างาน (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On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the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Job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Training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อย่างเป็นมาตรฐาน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9067802" y="2604755"/>
            <a:ext cx="24072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การประเมินการจัดฝึกอบรม (เช่น วิทยากร เอกสาร สถานที่ ฯลฯ)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การประเมินหลักสูตรการฝึกอบรมที่สำคัญ โดยการทดสอบความรู้</a:t>
            </a:r>
          </a:p>
          <a:p>
            <a:pPr marL="109538" indent="-109538" algn="thaiDist">
              <a:spcBef>
                <a:spcPct val="50000"/>
              </a:spcBef>
              <a:buFontTx/>
              <a:buChar char="-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การนำผลการประเมินการฝึกอบรม มาใช้ในการปรับปรุง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80032" y="679772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30922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88" r="1568"/>
          <a:stretch/>
        </p:blipFill>
        <p:spPr>
          <a:xfrm>
            <a:off x="9601856" y="3862719"/>
            <a:ext cx="2590144" cy="2392251"/>
          </a:xfrm>
          <a:prstGeom prst="ellipse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DE2-530F-40E5-9401-5066D8363D6A}" type="slidenum">
              <a:rPr lang="fr-CA"/>
              <a:pPr/>
              <a:t>15</a:t>
            </a:fld>
            <a:endParaRPr lang="fr-CA"/>
          </a:p>
        </p:txBody>
      </p:sp>
      <p:sp>
        <p:nvSpPr>
          <p:cNvPr id="28675" name="Espace réservé du contenu 2"/>
          <p:cNvSpPr>
            <a:spLocks noGrp="1"/>
          </p:cNvSpPr>
          <p:nvPr>
            <p:ph idx="4294967295"/>
          </p:nvPr>
        </p:nvSpPr>
        <p:spPr>
          <a:xfrm>
            <a:off x="3697163" y="1662874"/>
            <a:ext cx="7495095" cy="4530662"/>
          </a:xfrm>
        </p:spPr>
        <p:txBody>
          <a:bodyPr>
            <a:noAutofit/>
          </a:bodyPr>
          <a:lstStyle/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การวิเคราะห์ความสามารถหลักของพนักงาน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Competency Profile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การวิเคราะห์ช่องว่างด้านความสามารถ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Competency Gap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การวางแผนการฝึกอบรมเพื่อแก้ไขปัญหา หรือลดช่องว่างด้านผลการดำเนินงานหรือความสามารถ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Competency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indent="-233363" algn="thaiDist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การวิเคราะห์ความต้องการฝึกอบรมรายตำแหน่ง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Training Needs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มีกระบวนการสอนงาน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Coaching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โดยหัวหน้างาน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 the Job Training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เป็นมาตรฐาน</a:t>
            </a: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การวิเคราะห์ความคุ้มค่าในการฝึกอบรม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Return on Investment in Training)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การวางแผนการฝึกอบรมในระยะยาว</a:t>
            </a:r>
          </a:p>
          <a:p>
            <a:pPr lvl="1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การจัดทำแบบแผนการฝึกอบรมรายตำแหน่ง (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Training Roadmap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</a:p>
          <a:p>
            <a:pPr lvl="1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Succession Plan 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การประเมินผลการฝึกอบรม</a:t>
            </a:r>
          </a:p>
          <a:p>
            <a:pPr indent="-233363">
              <a:buClr>
                <a:srgbClr val="92D050"/>
              </a:buClr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การสร้างและพัฒนาระบบการบริหารจัดการองค์ความรู้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(Knowledge Management)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3681045" y="1286685"/>
            <a:ext cx="6858000" cy="304800"/>
            <a:chOff x="1296" y="720"/>
            <a:chExt cx="4320" cy="192"/>
          </a:xfrm>
        </p:grpSpPr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8696" name="Oval 24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67840" y="606616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740944" y="798894"/>
            <a:ext cx="6919912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</a:t>
            </a:r>
            <a:r>
              <a:rPr lang="th-TH" sz="40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การพัฒนาทรัพยากรบุคคล (ต่อ)</a:t>
            </a:r>
            <a:endParaRPr lang="fr-CA" sz="40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5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47744" y="719329"/>
            <a:ext cx="9942489" cy="1150937"/>
          </a:xfrm>
        </p:spPr>
        <p:txBody>
          <a:bodyPr>
            <a:noAutofit/>
          </a:bodyPr>
          <a:lstStyle/>
          <a:p>
            <a:pPr marL="914400"/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การมีโครงสร้างพื้นฐานที่สนับสนุนระบบการบริหาร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40%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b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2FF-44D0-42DF-BE81-67D63CDEB5F4}" type="slidenum">
              <a:rPr lang="fr-CA"/>
              <a:pPr/>
              <a:t>16</a:t>
            </a:fld>
            <a:endParaRPr lang="fr-CA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39499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752600" y="190500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808080"/>
                </a:solidFill>
                <a:sym typeface="Wingdings" pitchFamily="2" charset="2"/>
              </a:rPr>
              <a:t></a:t>
            </a:r>
            <a:endParaRPr lang="fr-CA" sz="1400" b="1">
              <a:solidFill>
                <a:srgbClr val="808080"/>
              </a:solidFill>
              <a:latin typeface="Arial Narrow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52600" y="3178177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808080"/>
                </a:solidFill>
                <a:sym typeface="Wingdings" pitchFamily="2" charset="2"/>
              </a:rPr>
              <a:t>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HRM &amp; HRD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752600" y="4648203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008080"/>
                </a:solidFill>
                <a:sym typeface="Wingdings" pitchFamily="2" charset="2"/>
              </a:rPr>
              <a:t>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008080"/>
                </a:solidFill>
                <a:latin typeface="Arial Narrow" pitchFamily="34" charset="0"/>
                <a:sym typeface="Wingdings" pitchFamily="2" charset="2"/>
              </a:rPr>
              <a:t>HR Infrastructure</a:t>
            </a:r>
          </a:p>
        </p:txBody>
      </p:sp>
      <p:sp>
        <p:nvSpPr>
          <p:cNvPr id="3089" name="AutoShape 17"/>
          <p:cNvSpPr>
            <a:spLocks/>
          </p:cNvSpPr>
          <p:nvPr/>
        </p:nvSpPr>
        <p:spPr bwMode="auto">
          <a:xfrm>
            <a:off x="2971800" y="2065338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>
            <a:off x="2971800" y="3055938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3091" name="AutoShape 19"/>
          <p:cNvSpPr>
            <a:spLocks/>
          </p:cNvSpPr>
          <p:nvPr/>
        </p:nvSpPr>
        <p:spPr bwMode="auto">
          <a:xfrm>
            <a:off x="2971800" y="4579938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752600" y="252254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HR Strateg</a:t>
            </a:r>
            <a:r>
              <a:rPr lang="en-US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y</a:t>
            </a:r>
            <a:endParaRPr lang="th-TH" sz="1600" b="1">
              <a:solidFill>
                <a:srgbClr val="80808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5400000">
            <a:off x="1371600" y="5181600"/>
            <a:ext cx="533400" cy="228600"/>
          </a:xfrm>
          <a:prstGeom prst="flowChartExtract">
            <a:avLst/>
          </a:prstGeom>
          <a:solidFill>
            <a:srgbClr val="00FFFF"/>
          </a:solidFill>
          <a:ln w="1905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th-TH"/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3468711" y="1724697"/>
            <a:ext cx="7086600" cy="846137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659469" y="2127293"/>
            <a:ext cx="4705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 นโยบายและกลยุทธ์ด้าน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(20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501443" y="2965785"/>
            <a:ext cx="5181600" cy="1413034"/>
          </a:xfrm>
          <a:prstGeom prst="rect">
            <a:avLst/>
          </a:prstGeom>
          <a:solidFill>
            <a:schemeClr val="bg1">
              <a:lumMod val="85000"/>
              <a:alpha val="14999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ngsana New" pitchFamily="18" charset="-34"/>
              </a:rPr>
              <a:t>HRM</a:t>
            </a:r>
            <a:endParaRPr lang="th-TH" sz="1400" b="1" dirty="0">
              <a:solidFill>
                <a:schemeClr val="bg1">
                  <a:lumMod val="50000"/>
                </a:schemeClr>
              </a:solidFill>
              <a:cs typeface="Angsana New" pitchFamily="18" charset="-34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835443" y="2965785"/>
            <a:ext cx="1752600" cy="1413034"/>
          </a:xfrm>
          <a:prstGeom prst="rect">
            <a:avLst/>
          </a:prstGeom>
          <a:solidFill>
            <a:schemeClr val="bg1">
              <a:lumMod val="85000"/>
              <a:alpha val="14999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ngsana New" pitchFamily="18" charset="-34"/>
              </a:rPr>
              <a:t>HRD</a:t>
            </a:r>
            <a:endParaRPr lang="th-TH" sz="1400" b="1">
              <a:solidFill>
                <a:schemeClr val="bg1">
                  <a:lumMod val="50000"/>
                </a:schemeClr>
              </a:solidFill>
              <a:cs typeface="Angsana New" pitchFamily="18" charset="-3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44911" y="3244830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  <a:t>2.1 การสรรหาและจัดการอัตรากำลัง 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221311" y="3244829"/>
            <a:ext cx="1676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  <a:t>2.2 การบริหารผลตอบแทน และ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สิทธิประโยชน์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973911" y="3244829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 การวัดและประเมินผลการดำเนินงาน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8878911" y="3244830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 การพัฒนาทรัพยากรบุคคล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430611" y="4635324"/>
            <a:ext cx="2286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3.1 ช่องทางการสื่อสาร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และแรงงานสัมพันธ์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92811" y="4654009"/>
            <a:ext cx="2286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3.2 หลักปฏิบัติและกฎระเบียบที่เกี่ยวข้อง (</a:t>
            </a: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8155013" y="4635324"/>
            <a:ext cx="2420155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3.3 ระบบสารสนเทศด้านการบริหารทรัพยากรบุคคล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437587" y="5456773"/>
            <a:ext cx="3429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3.4 ความปลอดภัย สุขอนามัย 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และสภาพแวดล้อม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6%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050111" y="5456775"/>
            <a:ext cx="35052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ทรัพยากรบุคคล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6743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290F-E3E7-43D9-A13C-BA41E65979F6}" type="slidenum">
              <a:rPr lang="fr-CA"/>
              <a:pPr/>
              <a:t>17</a:t>
            </a:fld>
            <a:endParaRPr lang="fr-CA"/>
          </a:p>
        </p:txBody>
      </p:sp>
      <p:sp>
        <p:nvSpPr>
          <p:cNvPr id="60418" name="Titre 1"/>
          <p:cNvSpPr>
            <a:spLocks noGrp="1"/>
          </p:cNvSpPr>
          <p:nvPr>
            <p:ph type="title" idx="4294967295"/>
          </p:nvPr>
        </p:nvSpPr>
        <p:spPr>
          <a:xfrm>
            <a:off x="3599688" y="312408"/>
            <a:ext cx="72390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3.1</a:t>
            </a:r>
            <a:r>
              <a:rPr lang="th-TH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ช่องทางการสื่อสารและแรงงานสัมพันธ์ (</a:t>
            </a:r>
            <a:r>
              <a:rPr lang="en-US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8%)</a:t>
            </a:r>
            <a:endParaRPr lang="fr-CA" sz="32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419" name="Espace réservé du contenu 2"/>
          <p:cNvSpPr>
            <a:spLocks noGrp="1"/>
          </p:cNvSpPr>
          <p:nvPr>
            <p:ph idx="4294967295"/>
          </p:nvPr>
        </p:nvSpPr>
        <p:spPr>
          <a:xfrm>
            <a:off x="3842576" y="1047793"/>
            <a:ext cx="6996112" cy="2706687"/>
          </a:xfrm>
        </p:spPr>
        <p:txBody>
          <a:bodyPr>
            <a:noAutofit/>
          </a:bodyPr>
          <a:lstStyle/>
          <a:p>
            <a:pPr indent="-233363">
              <a:buClr>
                <a:srgbClr val="0070C0"/>
              </a:buClr>
            </a:pP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กระบวนการสื่อสารกับพนักงาน</a:t>
            </a:r>
          </a:p>
          <a:p>
            <a:pPr indent="-233363">
              <a:buClr>
                <a:srgbClr val="0070C0"/>
              </a:buClr>
            </a:pP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การประเมินทัศนคติ และความพึงพอใจของพนักงาน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มีการประเมินความพึงพอใจของพนักงาน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มีการนำผลการสำรวจความพึงพอใจมากำหนดแนวทางการพัฒนาทัศนคติเชิงบวก และความพึงพอใจในการทำงานของ</a:t>
            </a:r>
            <a:r>
              <a:rPr lang="th-TH" sz="24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พนักงาน</a:t>
            </a:r>
            <a:endParaRPr lang="th-TH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74320" lvl="1" indent="-233363">
              <a:buClr>
                <a:srgbClr val="0070C0"/>
              </a:buClr>
              <a:buSzPct val="95000"/>
            </a:pPr>
            <a:r>
              <a:rPr 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การสร้างความสุขในที่ทำงาน </a:t>
            </a:r>
            <a:r>
              <a:rPr 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(Happy workplace)</a:t>
            </a:r>
            <a:r>
              <a:rPr 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และความผูกพันองค์กร </a:t>
            </a:r>
            <a:r>
              <a:rPr 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(Employee Engagement)</a:t>
            </a:r>
          </a:p>
          <a:p>
            <a:pPr marL="548640" lvl="2" indent="-233363">
              <a:buClr>
                <a:srgbClr val="0070C0"/>
              </a:buClr>
              <a:buSzPct val="95000"/>
            </a:pPr>
            <a:r>
              <a:rPr lang="th-TH" sz="24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แผนและการดำเนินงานตามแผนสร้างความสุขในที่ทำงาน</a:t>
            </a:r>
          </a:p>
          <a:p>
            <a:pPr marL="548640" lvl="2" indent="-233363">
              <a:buClr>
                <a:srgbClr val="0070C0"/>
              </a:buClr>
              <a:buSzPct val="95000"/>
            </a:pPr>
            <a:r>
              <a:rPr lang="th-TH" sz="24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การศึกษาและกำหนดปัจจัยที่สร้างความผูกพันองค์กร</a:t>
            </a:r>
          </a:p>
          <a:p>
            <a:pPr marL="548640" lvl="2" indent="-233363">
              <a:buClr>
                <a:srgbClr val="0070C0"/>
              </a:buClr>
              <a:buSzPct val="95000"/>
            </a:pPr>
            <a:r>
              <a:rPr lang="th-TH" sz="24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ผลการประเมินความผูกพันองค์กร</a:t>
            </a:r>
          </a:p>
          <a:p>
            <a:pPr marL="548640" lvl="2" indent="-233363">
              <a:buClr>
                <a:srgbClr val="0070C0"/>
              </a:buClr>
              <a:buSzPct val="95000"/>
              <a:buNone/>
            </a:pPr>
            <a:endParaRPr lang="th-TH" sz="25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buClr>
                <a:srgbClr val="0070C0"/>
              </a:buClr>
              <a:buNone/>
            </a:pPr>
            <a:endParaRPr lang="th-TH" sz="2400" dirty="0" smtClean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645408" y="927750"/>
            <a:ext cx="6858000" cy="304800"/>
            <a:chOff x="1296" y="720"/>
            <a:chExt cx="4320" cy="192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FEE"/>
              </a:clrFrom>
              <a:clrTo>
                <a:srgbClr val="EDEFE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4" y="4241501"/>
            <a:ext cx="2525411" cy="1912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11" y="4214706"/>
            <a:ext cx="2557091" cy="1704728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27981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7AAA-6424-4DBD-A127-A384F2E29736}" type="slidenum">
              <a:rPr lang="fr-CA"/>
              <a:pPr/>
              <a:t>18</a:t>
            </a:fld>
            <a:endParaRPr lang="fr-CA"/>
          </a:p>
        </p:txBody>
      </p:sp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3657600" y="2941320"/>
          <a:ext cx="1295400" cy="1295400"/>
        </p:xfrm>
        <a:graphic>
          <a:graphicData uri="http://schemas.openxmlformats.org/presentationml/2006/ole">
            <p:oleObj spid="_x0000_s2091" name="Bitmap Image" r:id="rId3" imgW="676369" imgH="676369" progId="PBrush">
              <p:embed/>
            </p:oleObj>
          </a:graphicData>
        </a:graphic>
      </p:graphicFrame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5181600" y="3829686"/>
            <a:ext cx="3733800" cy="193675"/>
          </a:xfrm>
          <a:prstGeom prst="leftArrow">
            <a:avLst>
              <a:gd name="adj1" fmla="val 50000"/>
              <a:gd name="adj2" fmla="val 481967"/>
            </a:avLst>
          </a:prstGeom>
          <a:solidFill>
            <a:srgbClr val="808080"/>
          </a:solidFill>
          <a:ln w="317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>
            <a:off x="5257800" y="3426270"/>
            <a:ext cx="3581400" cy="182562"/>
          </a:xfrm>
          <a:prstGeom prst="rightArrow">
            <a:avLst>
              <a:gd name="adj1" fmla="val 50000"/>
              <a:gd name="adj2" fmla="val 490436"/>
            </a:avLst>
          </a:prstGeom>
          <a:solidFill>
            <a:srgbClr val="808080"/>
          </a:solidFill>
          <a:ln w="317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3657600" y="4236725"/>
            <a:ext cx="14478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latin typeface="Angsana New" pitchFamily="18" charset="-34"/>
                <a:cs typeface="FreesiaUPC" pitchFamily="34" charset="-34"/>
              </a:rPr>
              <a:t>ผู้บริหาร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8967991" y="4236724"/>
            <a:ext cx="1447800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Angsana New" pitchFamily="18" charset="-34"/>
                <a:cs typeface="FreesiaUPC" pitchFamily="34" charset="-34"/>
              </a:rPr>
              <a:t>พนักงาน</a:t>
            </a:r>
          </a:p>
        </p:txBody>
      </p:sp>
      <p:sp>
        <p:nvSpPr>
          <p:cNvPr id="81946" name="Oval 26"/>
          <p:cNvSpPr>
            <a:spLocks noChangeArrowheads="1"/>
          </p:cNvSpPr>
          <p:nvPr/>
        </p:nvSpPr>
        <p:spPr bwMode="auto">
          <a:xfrm>
            <a:off x="4876800" y="4267200"/>
            <a:ext cx="4038600" cy="2133600"/>
          </a:xfrm>
          <a:prstGeom prst="ellipse">
            <a:avLst/>
          </a:prstGeom>
          <a:solidFill>
            <a:srgbClr val="CCFF99"/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th-TH" sz="2400" b="1" u="sng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ประเด็นที่ต้องการสื่อสาร</a:t>
            </a:r>
          </a:p>
          <a:p>
            <a:pPr marL="342900" indent="-342900">
              <a:buFontTx/>
              <a:buAutoNum type="arabicPeriod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วิสัยทัศน์/พันธกิจ/กล</a:t>
            </a:r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ยุทธ์</a:t>
            </a:r>
          </a:p>
          <a:p>
            <a:pPr marL="342900" indent="-342900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/นโยบาย/ทิศทางขององค์กร</a:t>
            </a:r>
          </a:p>
          <a:p>
            <a:pPr marL="342900" indent="-342900">
              <a:buFontTx/>
              <a:buAutoNum type="arabicPeriod" startAt="2"/>
            </a:pPr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ประโยชน์/สวัสดิการ/กฎระเบียบ</a:t>
            </a:r>
          </a:p>
          <a:p>
            <a:pPr marL="342900" indent="-342900">
              <a:buFontTx/>
              <a:buAutoNum type="arabicPeriod" startAt="2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ข่าวสารภายในองค์กร</a:t>
            </a:r>
            <a:endParaRPr lang="th-TH" b="1" dirty="0">
              <a:solidFill>
                <a:srgbClr val="FFFF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1947" name="Oval 27"/>
          <p:cNvSpPr>
            <a:spLocks noChangeArrowheads="1"/>
          </p:cNvSpPr>
          <p:nvPr/>
        </p:nvSpPr>
        <p:spPr bwMode="auto">
          <a:xfrm>
            <a:off x="5141976" y="1630680"/>
            <a:ext cx="3581400" cy="1600200"/>
          </a:xfrm>
          <a:prstGeom prst="ellipse">
            <a:avLst/>
          </a:prstGeom>
          <a:solidFill>
            <a:srgbClr val="FFCCFF"/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th-TH" sz="2400" b="1" u="sng" dirty="0">
                <a:solidFill>
                  <a:srgbClr val="FF006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ช่องทางการสื่อสาร</a:t>
            </a:r>
          </a:p>
          <a:p>
            <a:pPr marL="342900" indent="-342900">
              <a:buFontTx/>
              <a:buAutoNum type="arabicPeriod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สื่อสารทางเดียว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(Passive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</a:p>
          <a:p>
            <a:pPr marL="342900" indent="-342900">
              <a:buFontTx/>
              <a:buAutoNum type="arabicPeriod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สื่อสารแบบ 2 ทาง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Interactive)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621024" y="780288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3.1</a:t>
            </a:r>
            <a:r>
              <a:rPr lang="th-TH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ช่องทางการสื่อสารและแรงงานสัมพันธ์ (ต่อ</a:t>
            </a:r>
            <a:r>
              <a:rPr lang="en-US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3755136" y="1356201"/>
            <a:ext cx="6858000" cy="304800"/>
            <a:chOff x="1296" y="720"/>
            <a:chExt cx="4320" cy="192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37" y="3020716"/>
            <a:ext cx="1218963" cy="1218962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30821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B55D-5284-4878-8488-7F3950D9FAB1}" type="slidenum">
              <a:rPr lang="fr-CA"/>
              <a:pPr/>
              <a:t>19</a:t>
            </a:fld>
            <a:endParaRPr lang="fr-CA"/>
          </a:p>
        </p:txBody>
      </p:sp>
      <p:sp>
        <p:nvSpPr>
          <p:cNvPr id="114700" name="Espace réservé du contenu 2"/>
          <p:cNvSpPr>
            <a:spLocks/>
          </p:cNvSpPr>
          <p:nvPr/>
        </p:nvSpPr>
        <p:spPr bwMode="auto">
          <a:xfrm>
            <a:off x="3657600" y="2209800"/>
            <a:ext cx="3429000" cy="10668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ความขัดแย้งทางผลประโยชน์(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Conflict of Interest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14701" name="Espace réservé du contenu 2"/>
          <p:cNvSpPr>
            <a:spLocks/>
          </p:cNvSpPr>
          <p:nvPr/>
        </p:nvSpPr>
        <p:spPr bwMode="auto">
          <a:xfrm>
            <a:off x="5715000" y="1371600"/>
            <a:ext cx="3048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h-TH" b="1">
                <a:solidFill>
                  <a:schemeClr val="bg1"/>
                </a:solidFill>
                <a:latin typeface="FreesiaDSE" pitchFamily="34" charset="0"/>
                <a:cs typeface="FreesiaUPC" pitchFamily="34" charset="-34"/>
              </a:rPr>
              <a:t>หลักปฏิบัติและกฎระเบียบ</a:t>
            </a:r>
          </a:p>
        </p:txBody>
      </p:sp>
      <p:sp>
        <p:nvSpPr>
          <p:cNvPr id="114702" name="Espace réservé du contenu 2"/>
          <p:cNvSpPr>
            <a:spLocks/>
          </p:cNvSpPr>
          <p:nvPr/>
        </p:nvSpPr>
        <p:spPr bwMode="auto">
          <a:xfrm>
            <a:off x="7467600" y="2209800"/>
            <a:ext cx="2971800" cy="10668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th-TH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จรรยาบรรณ </a:t>
            </a:r>
          </a:p>
          <a:p>
            <a:pPr algn="ctr">
              <a:buFont typeface="Arial" pitchFamily="34" charset="0"/>
              <a:buNone/>
            </a:pPr>
            <a:r>
              <a:rPr lang="th-TH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(</a:t>
            </a:r>
            <a:r>
              <a:rPr lang="en-US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Code of Conduct</a:t>
            </a:r>
            <a:r>
              <a:rPr lang="th-TH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14703" name="Espace réservé du contenu 2"/>
          <p:cNvSpPr>
            <a:spLocks/>
          </p:cNvSpPr>
          <p:nvPr/>
        </p:nvSpPr>
        <p:spPr bwMode="auto">
          <a:xfrm>
            <a:off x="3581400" y="34290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buFontTx/>
              <a:buChar char="•"/>
            </a:pPr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เป็นสถานการณ์ที่บุคคลหนึ่ง        ทำหน้าที่ 2 อย่าง โดยมีวัตถุประสงค์หรือผลประโยชน์ต่างกัน ความขัดแย้งอาจเกิดขึ้นเพราะผลประโยชน์ส่วนตัวไม่ตรงกับผลประโยชน์ขององค์กร ซึ่งทำให้บุคคลนั้นต้องตกอยู่ในสภาพที่ต้องเลือกทางใดทางหนึ่ง และอาจนำไปสู่การทุจริตและประพฤติมิชอบได้</a:t>
            </a:r>
          </a:p>
        </p:txBody>
      </p:sp>
      <p:sp>
        <p:nvSpPr>
          <p:cNvPr id="114704" name="Espace réservé du contenu 2"/>
          <p:cNvSpPr>
            <a:spLocks/>
          </p:cNvSpPr>
          <p:nvPr/>
        </p:nvSpPr>
        <p:spPr bwMode="auto">
          <a:xfrm>
            <a:off x="7467600" y="34290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buFontTx/>
              <a:buChar char="•"/>
            </a:pPr>
            <a:r>
              <a:rPr lang="th-TH" sz="22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เป็นหลักปฏิบัติ หรือความประพฤติที่ผู้ประกอบอาชีพการงานในแต่ละวิชาชีพกำหนดขึ้น เพื่อรักษาและส่งเสริมเกียรติคุณชื่อเสียงและฐานะของสมาชิก</a:t>
            </a:r>
          </a:p>
        </p:txBody>
      </p:sp>
      <p:cxnSp>
        <p:nvCxnSpPr>
          <p:cNvPr id="114705" name="AutoShape 17"/>
          <p:cNvCxnSpPr>
            <a:cxnSpLocks noChangeShapeType="1"/>
            <a:stCxn id="114701" idx="2"/>
            <a:endCxn id="114700" idx="0"/>
          </p:cNvCxnSpPr>
          <p:nvPr/>
        </p:nvCxnSpPr>
        <p:spPr bwMode="auto">
          <a:xfrm flipH="1">
            <a:off x="5372102" y="1905000"/>
            <a:ext cx="1866900" cy="304800"/>
          </a:xfrm>
          <a:prstGeom prst="straightConnector1">
            <a:avLst/>
          </a:prstGeom>
          <a:noFill/>
          <a:ln w="508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706" name="AutoShape 18"/>
          <p:cNvCxnSpPr>
            <a:cxnSpLocks noChangeShapeType="1"/>
            <a:stCxn id="114701" idx="2"/>
            <a:endCxn id="114702" idx="0"/>
          </p:cNvCxnSpPr>
          <p:nvPr/>
        </p:nvCxnSpPr>
        <p:spPr bwMode="auto">
          <a:xfrm>
            <a:off x="7239002" y="1905000"/>
            <a:ext cx="1714500" cy="304800"/>
          </a:xfrm>
          <a:prstGeom prst="straightConnector1">
            <a:avLst/>
          </a:prstGeom>
          <a:noFill/>
          <a:ln w="508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6">
              <a:lumMod val="60000"/>
              <a:lumOff val="4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00200" y="762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657600" y="330614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</a:t>
            </a:r>
            <a:r>
              <a:rPr lang="th-TH" sz="38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หลักปฏิบัติและกฎระเบียบที่เกี่ยวข้อง </a:t>
            </a:r>
            <a:r>
              <a:rPr lang="en-US" sz="38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8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ต่อ)</a:t>
            </a:r>
            <a:endParaRPr lang="fr-CA" sz="38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57600" y="929481"/>
            <a:ext cx="6858000" cy="304800"/>
            <a:chOff x="1296" y="720"/>
            <a:chExt cx="4320" cy="192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="" xmlns:p14="http://schemas.microsoft.com/office/powerpoint/2010/main" val="17512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>
          <a:xfrm>
            <a:off x="2556351" y="1014832"/>
            <a:ext cx="8911687" cy="836123"/>
          </a:xfrm>
        </p:spPr>
        <p:txBody>
          <a:bodyPr/>
          <a:lstStyle/>
          <a:p>
            <a:r>
              <a:rPr lang="th-TH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หัวข้อการบรรยาย</a:t>
            </a:r>
            <a:endParaRPr lang="fr-CA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3719589" y="1808090"/>
            <a:ext cx="6864440" cy="4050540"/>
          </a:xfrm>
        </p:spPr>
        <p:txBody>
          <a:bodyPr>
            <a:normAutofit fontScale="77500" lnSpcReduction="20000"/>
          </a:bodyPr>
          <a:lstStyle/>
          <a:p>
            <a:pPr marL="914400" indent="0">
              <a:lnSpc>
                <a:spcPct val="150000"/>
              </a:lnSpc>
              <a:buNone/>
            </a:pP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กรอบ</a:t>
            </a:r>
            <a:r>
              <a:rPr lang="th-TH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การประเมินผลทางด้านทรัพยากร</a:t>
            </a:r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</a:t>
            </a:r>
            <a:endParaRPr lang="th-TH" sz="32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indent="0">
              <a:lnSpc>
                <a:spcPct val="150000"/>
              </a:lnSpc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1</a:t>
            </a:r>
            <a:r>
              <a:rPr lang="th-TH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นโยบายและกลยุทธ์ด้านทรัพยากรบุคคล</a:t>
            </a:r>
          </a:p>
          <a:p>
            <a:pPr marL="914400" indent="0">
              <a:lnSpc>
                <a:spcPct val="150000"/>
              </a:lnSpc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2</a:t>
            </a:r>
            <a:r>
              <a:rPr lang="th-TH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การมีระบบในการบริหารทรัพยากรบุคคล </a:t>
            </a:r>
          </a:p>
          <a:p>
            <a:pPr marL="914400" indent="0">
              <a:lnSpc>
                <a:spcPct val="150000"/>
              </a:lnSpc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3</a:t>
            </a:r>
            <a:r>
              <a:rPr lang="th-TH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การมีโครงสร้างพื้นฐานที่สนับสนุนระบบ </a:t>
            </a:r>
            <a:r>
              <a:rPr lang="en-US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</a:p>
          <a:p>
            <a:pPr marL="91440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Q </a:t>
            </a:r>
            <a:r>
              <a:rPr lang="en-US" sz="32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&amp; </a:t>
            </a:r>
            <a:r>
              <a:rPr lang="en-US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</a:p>
          <a:p>
            <a:pPr marL="914400" indent="0">
              <a:lnSpc>
                <a:spcPct val="150000"/>
              </a:lnSpc>
              <a:buNone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Session 2: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ตัวอย่างแนวปฏิบัติที่ดีตามเกณฑ์การประเมินผล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HR 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/>
            </a:r>
            <a:b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</a:b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ปี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2559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indent="0">
              <a:lnSpc>
                <a:spcPct val="150000"/>
              </a:lnSpc>
              <a:buNone/>
            </a:pPr>
            <a:endParaRPr lang="th-TH" sz="32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9651-F61C-430F-9BF9-55B4BA4E62C4}" type="slidenum">
              <a:rPr lang="fr-CA"/>
              <a:pPr/>
              <a:t>2</a:t>
            </a:fld>
            <a:endParaRPr lang="fr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596" y="242767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8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E334-0D61-43E5-AED1-542498E73DCD}" type="slidenum">
              <a:rPr lang="fr-CA"/>
              <a:pPr/>
              <a:t>20</a:t>
            </a:fld>
            <a:endParaRPr lang="fr-CA"/>
          </a:p>
        </p:txBody>
      </p:sp>
      <p:sp>
        <p:nvSpPr>
          <p:cNvPr id="61442" name="Titre 1"/>
          <p:cNvSpPr>
            <a:spLocks noGrp="1"/>
          </p:cNvSpPr>
          <p:nvPr>
            <p:ph type="title" idx="4294967295"/>
          </p:nvPr>
        </p:nvSpPr>
        <p:spPr>
          <a:xfrm>
            <a:off x="3560064" y="570357"/>
            <a:ext cx="7010400" cy="8382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</a:t>
            </a:r>
            <a:r>
              <a:rPr lang="th-TH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หลักปฏิบัติและกฎระเบียบที่เกี่ยวข้อง </a:t>
            </a:r>
            <a:r>
              <a:rPr lang="en-US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(8%)</a:t>
            </a:r>
            <a:endParaRPr lang="fr-CA" sz="38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1443" name="Espace réservé du contenu 2"/>
          <p:cNvSpPr>
            <a:spLocks noGrp="1"/>
          </p:cNvSpPr>
          <p:nvPr>
            <p:ph idx="4294967295"/>
          </p:nvPr>
        </p:nvSpPr>
        <p:spPr>
          <a:xfrm>
            <a:off x="3872486" y="1627251"/>
            <a:ext cx="7734300" cy="4745038"/>
          </a:xfrm>
        </p:spPr>
        <p:txBody>
          <a:bodyPr>
            <a:noAutofit/>
          </a:bodyPr>
          <a:lstStyle/>
          <a:p>
            <a:pPr indent="-233363">
              <a:buClr>
                <a:srgbClr val="0070C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การพัฒนามาตรฐานจรรยาบรรณ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Code of Conduct)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จรรยาบรรณองค์กร/ คณะกรรมการและผู้บริหาร / พนักงาน</a:t>
            </a:r>
          </a:p>
          <a:p>
            <a:pPr indent="-233363">
              <a:buClr>
                <a:srgbClr val="0070C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การแก้ปัญหาความขัดแย้งทางผลประโยชน์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Conflict of Interest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การสื่อสารและให้ความรู้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การให้ผู้บริหารและพนักงานเปิดเผยข้อมูลส่วนบุคคลเกี่ยวกับความขัดแย้งทางผลประโยชน์ เพื่อนำไปใช้เป็นฐานข้อมูลในการตรวจสอบ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การมีแผนงานหรือมาตรการตรวจสอบ </a:t>
            </a:r>
          </a:p>
          <a:p>
            <a:pPr indent="-233363">
              <a:buClr>
                <a:srgbClr val="0070C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ความครบถ้วนของคณะกรรมการเพื่อส่งเสริม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Governance</a:t>
            </a:r>
          </a:p>
          <a:p>
            <a:pPr lvl="1">
              <a:buClr>
                <a:srgbClr val="0070C0"/>
              </a:buClr>
            </a:pP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คณะกรรมการสรรหา / คณะกรรมการปรับเลื่อนตำแหน่ง </a:t>
            </a:r>
            <a:r>
              <a:rPr lang="th-TH" sz="24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/ มี</a:t>
            </a: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หลักเกณฑ์การแต่งตั้งคณะกรรมการพิจารณาลงโทษและให้รางวัล</a:t>
            </a:r>
            <a:endParaRPr lang="fr-CA" sz="2400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730752" y="1295241"/>
            <a:ext cx="6858000" cy="304800"/>
            <a:chOff x="1296" y="720"/>
            <a:chExt cx="4320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1060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8557-98F4-47BC-B43D-BE9DC11DAA64}" type="slidenum">
              <a:rPr lang="fr-CA"/>
              <a:pPr/>
              <a:t>21</a:t>
            </a:fld>
            <a:endParaRPr lang="fr-CA"/>
          </a:p>
        </p:txBody>
      </p:sp>
      <p:sp>
        <p:nvSpPr>
          <p:cNvPr id="79874" name="Titre 1"/>
          <p:cNvSpPr>
            <a:spLocks noGrp="1"/>
          </p:cNvSpPr>
          <p:nvPr>
            <p:ph type="title" idx="4294967295"/>
          </p:nvPr>
        </p:nvSpPr>
        <p:spPr>
          <a:xfrm>
            <a:off x="3560064" y="476504"/>
            <a:ext cx="6900672" cy="8382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</a:t>
            </a:r>
            <a:r>
              <a:rPr lang="th-TH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หลักปฏิบัติและกฎระเบียบที่เกี่ยวข้อง </a:t>
            </a:r>
            <a:r>
              <a:rPr lang="en-US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ต่อ)</a:t>
            </a:r>
            <a:endParaRPr lang="fr-CA" sz="38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3708944" y="3283470"/>
            <a:ext cx="3045427" cy="830997"/>
          </a:xfrm>
          <a:prstGeom prst="rect">
            <a:avLst/>
          </a:prstGeom>
          <a:solidFill>
            <a:srgbClr val="336600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 dirty="0">
                <a:solidFill>
                  <a:srgbClr val="FFFF00"/>
                </a:solidFill>
                <a:latin typeface="FreesiaDSE" pitchFamily="34" charset="0"/>
                <a:ea typeface="Arial Unicode MS" pitchFamily="34" charset="-128"/>
                <a:cs typeface="FreesiaUPC" pitchFamily="34" charset="-34"/>
              </a:rPr>
              <a:t>ตัวอย่างแบบรายงานความขัดแย้งทางผลประโยชน์</a:t>
            </a:r>
          </a:p>
        </p:txBody>
      </p:sp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228" y="1749039"/>
            <a:ext cx="3525837" cy="4838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621024" y="1161129"/>
            <a:ext cx="6858000" cy="304800"/>
            <a:chOff x="1296" y="720"/>
            <a:chExt cx="4320" cy="192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3012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A0C4-39CD-4626-9CA8-BDAFAABC006B}" type="slidenum">
              <a:rPr lang="fr-CA"/>
              <a:pPr/>
              <a:t>22</a:t>
            </a:fld>
            <a:endParaRPr lang="fr-CA"/>
          </a:p>
        </p:txBody>
      </p:sp>
      <p:sp>
        <p:nvSpPr>
          <p:cNvPr id="62466" name="Titre 1"/>
          <p:cNvSpPr>
            <a:spLocks noGrp="1"/>
          </p:cNvSpPr>
          <p:nvPr>
            <p:ph type="title" idx="4294967295"/>
          </p:nvPr>
        </p:nvSpPr>
        <p:spPr>
          <a:xfrm>
            <a:off x="3570477" y="556578"/>
            <a:ext cx="7207251" cy="8382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3.3</a:t>
            </a:r>
            <a:r>
              <a:rPr lang="th-TH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ระบบสารสนเทศด้านการบริหาร </a:t>
            </a: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HRIS (8%)</a:t>
            </a:r>
            <a:endParaRPr lang="fr-CA" sz="4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2467" name="Espace réservé du contenu 2"/>
          <p:cNvSpPr>
            <a:spLocks noGrp="1"/>
          </p:cNvSpPr>
          <p:nvPr>
            <p:ph idx="4294967295"/>
          </p:nvPr>
        </p:nvSpPr>
        <p:spPr>
          <a:xfrm>
            <a:off x="4102355" y="1529019"/>
            <a:ext cx="5797551" cy="2706687"/>
          </a:xfrm>
        </p:spPr>
        <p:txBody>
          <a:bodyPr>
            <a:normAutofit fontScale="92500" lnSpcReduction="20000"/>
          </a:bodyPr>
          <a:lstStyle/>
          <a:p>
            <a:pPr indent="-233363" algn="thaiDist">
              <a:lnSpc>
                <a:spcPct val="170000"/>
              </a:lnSpc>
              <a:buClr>
                <a:srgbClr val="0070C0"/>
              </a:buClr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ระบบฐานข้อมูลด้านทรัพยากรบุคคล</a:t>
            </a:r>
          </a:p>
          <a:p>
            <a:pPr indent="-233363" algn="thaiDist">
              <a:lnSpc>
                <a:spcPct val="170000"/>
              </a:lnSpc>
              <a:buClr>
                <a:srgbClr val="0070C0"/>
              </a:buClr>
            </a:pP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800" b="1" u="sng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งานปฏิบัติการทางด้านบุคคล</a:t>
            </a:r>
          </a:p>
          <a:p>
            <a:pPr indent="-233363" algn="thaiDist">
              <a:lnSpc>
                <a:spcPct val="170000"/>
              </a:lnSpc>
              <a:buClr>
                <a:srgbClr val="0070C0"/>
              </a:buClr>
            </a:pP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800" b="1" u="sng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การวางแผนจัดการภายในองค์กร</a:t>
            </a:r>
            <a:r>
              <a:rPr lang="th-TH" sz="28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indent="-233363" algn="thaiDist">
              <a:lnSpc>
                <a:spcPct val="170000"/>
              </a:lnSpc>
              <a:buClr>
                <a:srgbClr val="0070C0"/>
              </a:buClr>
            </a:pP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800" b="1" u="sng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การวางแผนกลยุทธ์ </a:t>
            </a:r>
            <a:r>
              <a:rPr lang="fr-CA" sz="2800" b="1" u="sng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fr-CA" sz="2800" b="1" u="sng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</a:t>
            </a:r>
            <a:r>
              <a:rPr lang="en-US" sz="2800" b="1" u="sng" dirty="0" err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trategic</a:t>
            </a:r>
            <a:r>
              <a:rPr lang="fr-CA" sz="2800" b="1" u="sng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fr-CA" sz="2800" b="1" u="sng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Planning)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3557016" y="1270204"/>
            <a:ext cx="7599608" cy="365125"/>
            <a:chOff x="1296" y="720"/>
            <a:chExt cx="4320" cy="192"/>
          </a:xfrm>
        </p:grpSpPr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00928" y="4526280"/>
            <a:ext cx="1999488" cy="1999488"/>
            <a:chOff x="3060192" y="3709416"/>
            <a:chExt cx="1999488" cy="1999488"/>
          </a:xfrm>
        </p:grpSpPr>
        <p:sp>
          <p:nvSpPr>
            <p:cNvPr id="3" name="Rectangle 2"/>
            <p:cNvSpPr/>
            <p:nvPr/>
          </p:nvSpPr>
          <p:spPr>
            <a:xfrm>
              <a:off x="4142743" y="4659626"/>
              <a:ext cx="7473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HRIS</a:t>
              </a:r>
              <a:endParaRPr lang="th-TH" dirty="0">
                <a:solidFill>
                  <a:srgbClr val="FF6600"/>
                </a:solidFill>
              </a:endParaRPr>
            </a:p>
          </p:txBody>
        </p: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3060192" y="3709416"/>
              <a:ext cx="1999488" cy="199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10053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A3CA-627C-4EDB-BF9E-5414E0C79D27}" type="slidenum">
              <a:rPr lang="fr-CA"/>
              <a:pPr/>
              <a:t>23</a:t>
            </a:fld>
            <a:endParaRPr lang="fr-CA"/>
          </a:p>
        </p:txBody>
      </p:sp>
      <p:sp>
        <p:nvSpPr>
          <p:cNvPr id="77826" name="Titre 1"/>
          <p:cNvSpPr>
            <a:spLocks noGrp="1"/>
          </p:cNvSpPr>
          <p:nvPr>
            <p:ph type="title" idx="4294967295"/>
          </p:nvPr>
        </p:nvSpPr>
        <p:spPr>
          <a:xfrm>
            <a:off x="3752405" y="425768"/>
            <a:ext cx="8183563" cy="838200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3.3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ระบบสารสนเทศด้านการบริหาร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 HRIS (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ต่อ)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733800" y="1752600"/>
            <a:ext cx="1219200" cy="1066800"/>
          </a:xfrm>
          <a:prstGeom prst="rect">
            <a:avLst/>
          </a:prstGeom>
          <a:solidFill>
            <a:srgbClr val="FF0066">
              <a:alpha val="39608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cs typeface="FreesiaUPC" pitchFamily="34" charset="-34"/>
              </a:rPr>
              <a:t>ฐานข้อมูล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5413421" y="1752600"/>
            <a:ext cx="1600200" cy="1066800"/>
          </a:xfrm>
          <a:prstGeom prst="rect">
            <a:avLst/>
          </a:prstGeom>
          <a:solidFill>
            <a:srgbClr val="FFCC00">
              <a:alpha val="39999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เพื่อการปฏิบัติการ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7499803" y="1752600"/>
            <a:ext cx="1600200" cy="1066800"/>
          </a:xfrm>
          <a:prstGeom prst="rect">
            <a:avLst/>
          </a:prstGeom>
          <a:solidFill>
            <a:srgbClr val="66CCFF">
              <a:alpha val="39999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เพื่อการจัดการ</a:t>
            </a:r>
          </a:p>
          <a:p>
            <a:pPr algn="ctr"/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ภายในองค์กร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9573303" y="1752600"/>
            <a:ext cx="1600200" cy="1066800"/>
          </a:xfrm>
          <a:prstGeom prst="rect">
            <a:avLst/>
          </a:prstGeom>
          <a:solidFill>
            <a:srgbClr val="99CC00">
              <a:alpha val="39999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HRIS 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เพื่อการวางแผน</a:t>
            </a:r>
          </a:p>
          <a:p>
            <a:pPr algn="ctr"/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กลยุทธ์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657600" y="4350914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ประวัติพื้นฐาน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การบริหารอัตรากำลัง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</a:t>
            </a: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และสิทธิประโยชน์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การพัฒนาบุคลากร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5565823" y="4343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ประเมินผล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</a:t>
            </a: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และสิทธิประโยชน์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การพัฒนาบุคลากร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7576003" y="4343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ประเมินผล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การบริหารอัตรากำลัง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</a:t>
            </a: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และสิทธิประโยชน์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การพัฒนาบุคลากร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9573305" y="4350914"/>
            <a:ext cx="221087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ประเมินผล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การบริหารอัตรากำลัง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การบริหารผลตอบแทน</a:t>
            </a: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และสิทธิประโยชน์</a:t>
            </a:r>
          </a:p>
          <a:p>
            <a:pPr>
              <a:buFont typeface="Arial" pitchFamily="34" charset="0"/>
              <a:buChar char="–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การพัฒนาบุคลากร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5413421" y="3048000"/>
            <a:ext cx="1600200" cy="12192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ใช้ในการบริหาร</a:t>
            </a:r>
          </a:p>
          <a:p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งานประจำ</a:t>
            </a:r>
          </a:p>
          <a:p>
            <a:pPr>
              <a:buFontTx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ผู้ใช้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Supervisor 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7380740" y="3048000"/>
            <a:ext cx="1828800" cy="1219200"/>
          </a:xfrm>
          <a:prstGeom prst="rect">
            <a:avLst/>
          </a:prstGeom>
          <a:solidFill>
            <a:srgbClr val="66CCFF">
              <a:alpha val="39999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ใช้วางแผนระดับ</a:t>
            </a:r>
          </a:p>
          <a:p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หน่วยงาน</a:t>
            </a:r>
          </a:p>
          <a:p>
            <a:pPr>
              <a:buFontTx/>
              <a:buChar char="•"/>
            </a:pP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ผู้ใช้ </a:t>
            </a: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: Middle </a:t>
            </a:r>
          </a:p>
          <a:p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       Management</a:t>
            </a:r>
            <a:endParaRPr lang="th-TH" sz="18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>
            <a:off x="4965879" y="2133600"/>
            <a:ext cx="434664" cy="381000"/>
          </a:xfrm>
          <a:prstGeom prst="rightArrow">
            <a:avLst>
              <a:gd name="adj1" fmla="val 50000"/>
              <a:gd name="adj2" fmla="val 45282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cxnSp>
        <p:nvCxnSpPr>
          <p:cNvPr id="77849" name="AutoShape 25"/>
          <p:cNvCxnSpPr>
            <a:cxnSpLocks noChangeShapeType="1"/>
            <a:stCxn id="77837" idx="2"/>
            <a:endCxn id="77844" idx="0"/>
          </p:cNvCxnSpPr>
          <p:nvPr/>
        </p:nvCxnSpPr>
        <p:spPr bwMode="auto">
          <a:xfrm rot="5400000">
            <a:off x="6106367" y="2940844"/>
            <a:ext cx="214312" cy="0"/>
          </a:xfrm>
          <a:prstGeom prst="straightConnector1">
            <a:avLst/>
          </a:prstGeom>
          <a:noFill/>
          <a:ln w="114300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5654904" y="4267203"/>
            <a:ext cx="1409" cy="1180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7665082" y="4267200"/>
            <a:ext cx="1409" cy="14896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9509803" y="3048000"/>
            <a:ext cx="1739900" cy="1219200"/>
          </a:xfrm>
          <a:prstGeom prst="rect">
            <a:avLst/>
          </a:prstGeom>
          <a:solidFill>
            <a:srgbClr val="99CC00">
              <a:alpha val="39999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ใช้วางแผนระดับ</a:t>
            </a:r>
          </a:p>
          <a:p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องค์กร</a:t>
            </a:r>
          </a:p>
          <a:p>
            <a:pPr>
              <a:buFontTx/>
              <a:buChar char="•"/>
            </a:pP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ผู้ใช้ </a:t>
            </a: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: Top </a:t>
            </a:r>
          </a:p>
          <a:p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       Management</a:t>
            </a:r>
            <a:endParaRPr lang="th-TH" sz="18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77857" name="AutoShape 33"/>
          <p:cNvCxnSpPr>
            <a:cxnSpLocks noChangeShapeType="1"/>
          </p:cNvCxnSpPr>
          <p:nvPr/>
        </p:nvCxnSpPr>
        <p:spPr bwMode="auto">
          <a:xfrm rot="5400000">
            <a:off x="8223701" y="2933700"/>
            <a:ext cx="228600" cy="0"/>
          </a:xfrm>
          <a:prstGeom prst="straightConnector1">
            <a:avLst/>
          </a:prstGeom>
          <a:noFill/>
          <a:ln w="11430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77858" name="AutoShape 34"/>
          <p:cNvCxnSpPr>
            <a:cxnSpLocks noChangeShapeType="1"/>
          </p:cNvCxnSpPr>
          <p:nvPr/>
        </p:nvCxnSpPr>
        <p:spPr bwMode="auto">
          <a:xfrm rot="5400000">
            <a:off x="10297203" y="2933700"/>
            <a:ext cx="228600" cy="0"/>
          </a:xfrm>
          <a:prstGeom prst="straightConnector1">
            <a:avLst/>
          </a:prstGeom>
          <a:noFill/>
          <a:ln w="114300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3721608" y="1104778"/>
            <a:ext cx="7599608" cy="365125"/>
            <a:chOff x="1296" y="720"/>
            <a:chExt cx="4320" cy="192"/>
          </a:xfrm>
        </p:grpSpPr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3733800" y="2819400"/>
            <a:ext cx="0" cy="29374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039380" y="2144501"/>
            <a:ext cx="434664" cy="381000"/>
          </a:xfrm>
          <a:prstGeom prst="rightArrow">
            <a:avLst>
              <a:gd name="adj1" fmla="val 50000"/>
              <a:gd name="adj2" fmla="val 45282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9110736" y="2144501"/>
            <a:ext cx="434664" cy="381000"/>
          </a:xfrm>
          <a:prstGeom prst="rightArrow">
            <a:avLst>
              <a:gd name="adj1" fmla="val 50000"/>
              <a:gd name="adj2" fmla="val 45282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9649504" y="4275789"/>
            <a:ext cx="1409" cy="14896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 sz="20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13554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1C09-54FC-4D9D-B680-54DD2BE3E78F}" type="slidenum">
              <a:rPr lang="fr-CA"/>
              <a:pPr/>
              <a:t>24</a:t>
            </a:fld>
            <a:endParaRPr lang="fr-CA"/>
          </a:p>
        </p:txBody>
      </p:sp>
      <p:sp>
        <p:nvSpPr>
          <p:cNvPr id="63490" name="Titre 1"/>
          <p:cNvSpPr>
            <a:spLocks noGrp="1"/>
          </p:cNvSpPr>
          <p:nvPr>
            <p:ph type="title" idx="4294967295"/>
          </p:nvPr>
        </p:nvSpPr>
        <p:spPr>
          <a:xfrm>
            <a:off x="3757298" y="380492"/>
            <a:ext cx="7947025" cy="838200"/>
          </a:xfrm>
        </p:spPr>
        <p:txBody>
          <a:bodyPr>
            <a:noAutofit/>
          </a:bodyPr>
          <a:lstStyle/>
          <a:p>
            <a:pPr marL="625475" indent="-625475"/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3.4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ความปลอดภัย สุขอนามัย และสภาพแวดล้อม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(6%)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3491" name="Espace réservé du contenu 2"/>
          <p:cNvSpPr>
            <a:spLocks noGrp="1"/>
          </p:cNvSpPr>
          <p:nvPr>
            <p:ph idx="4294967295"/>
          </p:nvPr>
        </p:nvSpPr>
        <p:spPr>
          <a:xfrm>
            <a:off x="3945381" y="1434021"/>
            <a:ext cx="7283451" cy="4941887"/>
          </a:xfrm>
        </p:spPr>
        <p:txBody>
          <a:bodyPr>
            <a:normAutofit/>
          </a:bodyPr>
          <a:lstStyle/>
          <a:p>
            <a:pPr algn="thaiDist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การกำหนดผู้รับผิดชอบ</a:t>
            </a:r>
          </a:p>
          <a:p>
            <a:pPr algn="thaiDist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การกำหนดนโยบาย / แผนงานด้านความอาชีวอนามัย สิ่งแวดล้อม และความปลอดภัยในการทำงาน</a:t>
            </a:r>
          </a:p>
          <a:p>
            <a:pPr algn="thaiDist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การมีมาตรฐานการปฏิบัติงานด้านอาชีวอนามัย สิ่งแวดล้อม และความปลอดภัยในการทำงาน</a:t>
            </a:r>
          </a:p>
          <a:p>
            <a:pPr lvl="1" algn="thaiDist"/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ในอาคารสำนักงาน</a:t>
            </a:r>
          </a:p>
          <a:p>
            <a:pPr lvl="1" algn="thaiDist"/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ในโรงงานหรือภาคสนาม</a:t>
            </a:r>
          </a:p>
          <a:p>
            <a:pPr algn="thaiDist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การส่งเสริม ให้ความรู้/รณรงค์ด้านความปลอดภัย สุขอนามัย และสภาพแวดล้อม</a:t>
            </a:r>
          </a:p>
          <a:p>
            <a:pPr algn="thaiDist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การนำข้อมูลทางสถิติมาใช้เพื่อบริหารด้านความปลอดภัยและสุขอนามัย</a:t>
            </a:r>
            <a:endParaRPr lang="fr-CA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767330" y="1047138"/>
            <a:ext cx="7946265" cy="318240"/>
            <a:chOff x="1296" y="720"/>
            <a:chExt cx="4320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4129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CD9E-F240-435A-80FC-AC19C1D07FD4}" type="slidenum">
              <a:rPr lang="fr-CA"/>
              <a:pPr/>
              <a:t>25</a:t>
            </a:fld>
            <a:endParaRPr lang="fr-CA"/>
          </a:p>
        </p:txBody>
      </p:sp>
      <p:sp>
        <p:nvSpPr>
          <p:cNvPr id="97282" name="Titre 1"/>
          <p:cNvSpPr>
            <a:spLocks noGrp="1"/>
          </p:cNvSpPr>
          <p:nvPr>
            <p:ph type="title" idx="4294967295"/>
          </p:nvPr>
        </p:nvSpPr>
        <p:spPr>
          <a:xfrm>
            <a:off x="3681032" y="417068"/>
            <a:ext cx="7511224" cy="838200"/>
          </a:xfrm>
        </p:spPr>
        <p:txBody>
          <a:bodyPr>
            <a:noAutofit/>
          </a:bodyPr>
          <a:lstStyle/>
          <a:p>
            <a:pPr marL="625475" indent="-625475"/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3.4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ความปลอดภัย สุขอนามัย และสภาพแวดล้อม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ต่อ)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717927" y="1706882"/>
            <a:ext cx="6599239" cy="523220"/>
          </a:xfrm>
          <a:prstGeom prst="rect">
            <a:avLst/>
          </a:prstGeom>
          <a:solidFill>
            <a:srgbClr val="336600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rgbClr val="FFFF00"/>
                </a:solidFill>
                <a:latin typeface="Browallia New" panose="020B0604020202020204" pitchFamily="34" charset="-34"/>
                <a:ea typeface="Arial Unicode MS" pitchFamily="34" charset="-128"/>
                <a:cs typeface="Browallia New" panose="020B0604020202020204" pitchFamily="34" charset="-34"/>
              </a:rPr>
              <a:t>อาชีวอนามัย สิ่งแวดล้อม และความปลอดภัยในการทำงาน</a:t>
            </a:r>
          </a:p>
        </p:txBody>
      </p:sp>
      <p:graphicFrame>
        <p:nvGraphicFramePr>
          <p:cNvPr id="97319" name="Group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011210"/>
              </p:ext>
            </p:extLst>
          </p:nvPr>
        </p:nvGraphicFramePr>
        <p:xfrm>
          <a:off x="3733802" y="2468880"/>
          <a:ext cx="6675439" cy="3606800"/>
        </p:xfrm>
        <a:graphic>
          <a:graphicData uri="http://schemas.openxmlformats.org/drawingml/2006/table">
            <a:tbl>
              <a:tblPr/>
              <a:tblGrid>
                <a:gridCol w="2743200"/>
                <a:gridCol w="3932239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อาชีวอนามัย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สุขภาพของพนักงาน การตรวจสุขภาพประจำปี การปฐมพยาบาลเบื้องต้น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สิ่งแวดล้อม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อุณหภูมิ ความร้อน แสงสว่าง เสียง มลพิษทางอากาศ ความสะอาด ขยะ แมลง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ความปลอดภัยในการทำงาน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ความปลอดภัยในการทำงานกับเครื่องจักร เครื่องมือ อุปกรณ์ ไฟฟ้า สารเคมี เครื่องมือเครื่องใช้สำนักงาน </a:t>
                      </a:r>
                    </a:p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การแต่งกายของพนักงานให้อยู่ในสภาพที่ปลอดภัยในการทำงาน ความปลอดภัยในกรณีเกิดเหตุเพลิงไหม้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669793" y="1095906"/>
            <a:ext cx="7807688" cy="318240"/>
            <a:chOff x="1296" y="720"/>
            <a:chExt cx="4320" cy="192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</p:spTree>
    <p:extLst>
      <p:ext uri="{BB962C8B-B14F-4D97-AF65-F5344CB8AC3E}">
        <p14:creationId xmlns="" xmlns:p14="http://schemas.microsoft.com/office/powerpoint/2010/main" val="36820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C170-C99A-43B1-9133-67FA03342462}" type="slidenum">
              <a:rPr lang="fr-CA"/>
              <a:pPr/>
              <a:t>26</a:t>
            </a:fld>
            <a:endParaRPr lang="fr-CA"/>
          </a:p>
        </p:txBody>
      </p:sp>
      <p:sp>
        <p:nvSpPr>
          <p:cNvPr id="64515" name="Espace réservé du contenu 2"/>
          <p:cNvSpPr>
            <a:spLocks noGrp="1"/>
          </p:cNvSpPr>
          <p:nvPr>
            <p:ph idx="4294967295"/>
          </p:nvPr>
        </p:nvSpPr>
        <p:spPr>
          <a:xfrm>
            <a:off x="3851214" y="1697927"/>
            <a:ext cx="7389812" cy="3363912"/>
          </a:xfrm>
        </p:spPr>
        <p:txBody>
          <a:bodyPr>
            <a:normAutofit/>
          </a:bodyPr>
          <a:lstStyle/>
          <a:p>
            <a:pPr marL="566737" indent="-457200" algn="thaiDist">
              <a:lnSpc>
                <a:spcPct val="150000"/>
              </a:lnSpc>
              <a:buClr>
                <a:srgbClr val="0070C0"/>
              </a:buClr>
            </a:pP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การวิเคราะห์ความต้องการด้าน </a:t>
            </a:r>
            <a:r>
              <a:rPr lang="en-US" sz="2400" dirty="0" smtClean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2400" dirty="0" smtClean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ของ</a:t>
            </a: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แต่ละหน่วยงาน และให้ความช่วยเหลือ </a:t>
            </a:r>
          </a:p>
          <a:p>
            <a:pPr marL="566737" indent="-457200" algn="thaiDist">
              <a:lnSpc>
                <a:spcPct val="150000"/>
              </a:lnSpc>
              <a:buClr>
                <a:srgbClr val="0070C0"/>
              </a:buClr>
            </a:pP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การจัดให้มีคู่มือ ระบบสารสนเทศ หรือเครื่องมือที่ช่วยเป็นแนวทางให้สายงาน (</a:t>
            </a:r>
            <a:r>
              <a:rPr lang="en-US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Line Manager) </a:t>
            </a: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นำระบบ </a:t>
            </a:r>
            <a:r>
              <a:rPr lang="en-US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ไปใช้ประโยชน์</a:t>
            </a:r>
            <a:endParaRPr lang="en-US" sz="2400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6737" indent="-457200" algn="thaiDist">
              <a:lnSpc>
                <a:spcPct val="150000"/>
              </a:lnSpc>
              <a:buClr>
                <a:srgbClr val="0070C0"/>
              </a:buClr>
            </a:pP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การติดต่อร่วมมือ แลกเปลี่ยนข้อมูลกับองค์กรอื่นๆ</a:t>
            </a:r>
          </a:p>
          <a:p>
            <a:pPr marL="566737" indent="-457200">
              <a:lnSpc>
                <a:spcPct val="150000"/>
              </a:lnSpc>
              <a:buClr>
                <a:srgbClr val="0070C0"/>
              </a:buClr>
            </a:pP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การใช้ระบบทรัพยากรบุคคลเป็นเครื่องมือ เพื่อการ</a:t>
            </a:r>
            <a:r>
              <a:rPr lang="th-TH" sz="2400" dirty="0" smtClean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บรรลุผลทาง</a:t>
            </a:r>
            <a:r>
              <a:rPr lang="th-TH" sz="2400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กลยุทธ์ </a:t>
            </a:r>
            <a:endParaRPr lang="fr-CA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4535" name="Titre 1"/>
          <p:cNvSpPr>
            <a:spLocks/>
          </p:cNvSpPr>
          <p:nvPr/>
        </p:nvSpPr>
        <p:spPr bwMode="auto">
          <a:xfrm>
            <a:off x="3517392" y="719328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 indent="-625475"/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(10%) 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46504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669792" y="1303170"/>
            <a:ext cx="6890199" cy="318240"/>
            <a:chOff x="1296" y="720"/>
            <a:chExt cx="4320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68610" name="Picture 2" descr="https://lh4.googleusercontent.com/-O5O18_Z4ZSI/UAwbL8E0ftI/AAAAAAAAAeo/W2onlTmH8I4/s350/proa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465" y="4903347"/>
            <a:ext cx="2147875" cy="150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39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C9B-8C2C-4A93-B493-6A9ED6842F14}" type="slidenum">
              <a:rPr lang="fr-CA"/>
              <a:pPr/>
              <a:t>27</a:t>
            </a:fld>
            <a:endParaRPr lang="fr-CA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874667326"/>
              </p:ext>
            </p:extLst>
          </p:nvPr>
        </p:nvGraphicFramePr>
        <p:xfrm>
          <a:off x="3858768" y="1699540"/>
          <a:ext cx="685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rganization Chart 15"/>
          <p:cNvGrpSpPr>
            <a:grpSpLocks noChangeAspect="1"/>
          </p:cNvGrpSpPr>
          <p:nvPr/>
        </p:nvGrpSpPr>
        <p:grpSpPr bwMode="auto">
          <a:xfrm>
            <a:off x="3717703" y="3016364"/>
            <a:ext cx="6858000" cy="3511550"/>
            <a:chOff x="1299" y="2108"/>
            <a:chExt cx="4320" cy="653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="" xmlns:p14="http://schemas.microsoft.com/office/powerpoint/2010/main" val="2947940178"/>
                </p:ext>
              </p:extLst>
            </p:nvPr>
          </p:nvGraphicFramePr>
          <p:xfrm>
            <a:off x="1299" y="2108"/>
            <a:ext cx="4320" cy="6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Oval 29"/>
            <p:cNvSpPr>
              <a:spLocks noChangeArrowheads="1"/>
            </p:cNvSpPr>
            <p:nvPr/>
          </p:nvSpPr>
          <p:spPr bwMode="auto">
            <a:xfrm>
              <a:off x="1896" y="2314"/>
              <a:ext cx="350" cy="7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endPara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" name="Oval 30"/>
            <p:cNvSpPr>
              <a:spLocks noChangeArrowheads="1"/>
            </p:cNvSpPr>
            <p:nvPr/>
          </p:nvSpPr>
          <p:spPr bwMode="auto">
            <a:xfrm>
              <a:off x="2736" y="2310"/>
              <a:ext cx="350" cy="7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endPara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4224" y="2332"/>
              <a:ext cx="310" cy="7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endPara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5279" y="2332"/>
              <a:ext cx="337" cy="7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endPara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344" y="2594"/>
              <a:ext cx="4255" cy="7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77777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ฝ่าย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V="1">
              <a:off x="1895" y="2386"/>
              <a:ext cx="7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1344" y="2675"/>
              <a:ext cx="4272" cy="7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77777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บทบาทหน้าที่การดำเนินงานด้านการบริหารทรัพยากรบุคคล</a:t>
              </a:r>
            </a:p>
          </p:txBody>
        </p:sp>
      </p:grpSp>
      <p:sp>
        <p:nvSpPr>
          <p:cNvPr id="89135" name="Line 47"/>
          <p:cNvSpPr>
            <a:spLocks noChangeShapeType="1"/>
          </p:cNvSpPr>
          <p:nvPr/>
        </p:nvSpPr>
        <p:spPr bwMode="auto">
          <a:xfrm>
            <a:off x="3770376" y="3354818"/>
            <a:ext cx="7086600" cy="0"/>
          </a:xfrm>
          <a:prstGeom prst="line">
            <a:avLst/>
          </a:prstGeom>
          <a:noFill/>
          <a:ln w="76200">
            <a:solidFill>
              <a:srgbClr val="0070C0">
                <a:alpha val="8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4478547" y="1516064"/>
            <a:ext cx="5662477" cy="400110"/>
          </a:xfrm>
          <a:prstGeom prst="rect">
            <a:avLst/>
          </a:prstGeom>
          <a:solidFill>
            <a:srgbClr val="99FFCC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การบริหารทรัพยากรบุคคลยุคเดิม (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Traditional Personal Management)</a:t>
            </a:r>
            <a:endParaRPr lang="th-TH" sz="2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4562946" y="3471513"/>
            <a:ext cx="5469295" cy="400110"/>
          </a:xfrm>
          <a:prstGeom prst="rect">
            <a:avLst/>
          </a:prstGeom>
          <a:solidFill>
            <a:srgbClr val="99FFCC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การบริหารทรัพยากรบุคคลยุคใหม่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(Modern Resource Management)</a:t>
            </a:r>
            <a:endParaRPr lang="th-TH" sz="2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9138" name="Line 50"/>
          <p:cNvSpPr>
            <a:spLocks noChangeShapeType="1"/>
          </p:cNvSpPr>
          <p:nvPr/>
        </p:nvSpPr>
        <p:spPr bwMode="auto">
          <a:xfrm flipH="1" flipV="1">
            <a:off x="6473952" y="4511040"/>
            <a:ext cx="128461" cy="2797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9139" name="Line 51"/>
          <p:cNvSpPr>
            <a:spLocks noChangeShapeType="1"/>
          </p:cNvSpPr>
          <p:nvPr/>
        </p:nvSpPr>
        <p:spPr bwMode="auto">
          <a:xfrm flipV="1">
            <a:off x="8179952" y="457822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 flipV="1">
            <a:off x="9980613" y="456219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" name="Titre 1"/>
          <p:cNvSpPr>
            <a:spLocks/>
          </p:cNvSpPr>
          <p:nvPr/>
        </p:nvSpPr>
        <p:spPr bwMode="auto">
          <a:xfrm>
            <a:off x="3627120" y="605991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 indent="-625475"/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(ต่อ) 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746504" y="673611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3657602" y="1165449"/>
            <a:ext cx="6890199" cy="318240"/>
            <a:chOff x="1296" y="720"/>
            <a:chExt cx="4320" cy="192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="" xmlns:p14="http://schemas.microsoft.com/office/powerpoint/2010/main" val="4097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524000" y="3124200"/>
            <a:ext cx="1981200" cy="1030308"/>
          </a:xfrm>
          <a:prstGeom prst="homePlate">
            <a:avLst>
              <a:gd name="adj" fmla="val 47857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82A-F56E-405E-992D-62DD03A97F9F}" type="slidenum">
              <a:rPr lang="fr-CA"/>
              <a:pPr/>
              <a:t>28</a:t>
            </a:fld>
            <a:endParaRPr lang="fr-CA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717925" y="2097026"/>
            <a:ext cx="6950075" cy="519113"/>
          </a:xfrm>
          <a:prstGeom prst="rect">
            <a:avLst/>
          </a:prstGeom>
          <a:solidFill>
            <a:srgbClr val="336600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rgbClr val="FFFF00"/>
                </a:solidFill>
                <a:latin typeface="Browallia New" panose="020B0604020202020204" pitchFamily="34" charset="-34"/>
                <a:ea typeface="Arial Unicode MS" pitchFamily="34" charset="-128"/>
                <a:cs typeface="Browallia New" panose="020B0604020202020204" pitchFamily="34" charset="-34"/>
              </a:rPr>
              <a:t>บทบาทหน้าที่ของ </a:t>
            </a:r>
            <a:r>
              <a:rPr lang="en-US" b="1" dirty="0">
                <a:solidFill>
                  <a:srgbClr val="FFFF00"/>
                </a:solidFill>
                <a:latin typeface="Browallia New" panose="020B0604020202020204" pitchFamily="34" charset="-34"/>
                <a:ea typeface="Arial Unicode MS" pitchFamily="34" charset="-128"/>
                <a:cs typeface="Browallia New" panose="020B0604020202020204" pitchFamily="34" charset="-34"/>
              </a:rPr>
              <a:t>HR </a:t>
            </a:r>
            <a:r>
              <a:rPr lang="th-TH" b="1" dirty="0">
                <a:solidFill>
                  <a:srgbClr val="FFFF00"/>
                </a:solidFill>
                <a:latin typeface="Browallia New" panose="020B0604020202020204" pitchFamily="34" charset="-34"/>
                <a:ea typeface="Arial Unicode MS" pitchFamily="34" charset="-128"/>
                <a:cs typeface="Browallia New" panose="020B0604020202020204" pitchFamily="34" charset="-34"/>
              </a:rPr>
              <a:t>ยุคใหม่</a:t>
            </a:r>
          </a:p>
        </p:txBody>
      </p:sp>
      <p:sp>
        <p:nvSpPr>
          <p:cNvPr id="91278" name="AutoShape 142"/>
          <p:cNvSpPr>
            <a:spLocks noChangeArrowheads="1"/>
          </p:cNvSpPr>
          <p:nvPr/>
        </p:nvSpPr>
        <p:spPr bwMode="auto">
          <a:xfrm>
            <a:off x="3810000" y="2859024"/>
            <a:ext cx="1600200" cy="609600"/>
          </a:xfrm>
          <a:prstGeom prst="homePlate">
            <a:avLst>
              <a:gd name="adj" fmla="val 65625"/>
            </a:avLst>
          </a:prstGeom>
          <a:solidFill>
            <a:srgbClr val="FFCC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r>
              <a:rPr lang="en-US" sz="2200" b="1">
                <a:latin typeface="Browallia New" panose="020B0604020202020204" pitchFamily="34" charset="-34"/>
                <a:cs typeface="Browallia New" panose="020B0604020202020204" pitchFamily="34" charset="-34"/>
              </a:rPr>
              <a:t>Admin. Expert</a:t>
            </a:r>
            <a:endParaRPr lang="th-TH" sz="2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79" name="AutoShape 143"/>
          <p:cNvSpPr>
            <a:spLocks noChangeArrowheads="1"/>
          </p:cNvSpPr>
          <p:nvPr/>
        </p:nvSpPr>
        <p:spPr bwMode="auto">
          <a:xfrm>
            <a:off x="5410201" y="2859024"/>
            <a:ext cx="2010179" cy="609600"/>
          </a:xfrm>
          <a:prstGeom prst="homePlate">
            <a:avLst>
              <a:gd name="adj" fmla="val 71875"/>
            </a:avLst>
          </a:prstGeom>
          <a:solidFill>
            <a:srgbClr val="FF99CC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r>
              <a:rPr lang="en-US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Employee Champion</a:t>
            </a:r>
            <a:endParaRPr lang="th-TH" sz="2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0" name="AutoShape 144"/>
          <p:cNvSpPr>
            <a:spLocks noChangeArrowheads="1"/>
          </p:cNvSpPr>
          <p:nvPr/>
        </p:nvSpPr>
        <p:spPr bwMode="auto">
          <a:xfrm>
            <a:off x="7420380" y="2859024"/>
            <a:ext cx="1676400" cy="609600"/>
          </a:xfrm>
          <a:prstGeom prst="homePlate">
            <a:avLst>
              <a:gd name="adj" fmla="val 68750"/>
            </a:avLst>
          </a:prstGeom>
          <a:solidFill>
            <a:srgbClr val="CC99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r>
              <a:rPr lang="en-US" sz="2200" b="1">
                <a:latin typeface="Browallia New" panose="020B0604020202020204" pitchFamily="34" charset="-34"/>
                <a:cs typeface="Browallia New" panose="020B0604020202020204" pitchFamily="34" charset="-34"/>
              </a:rPr>
              <a:t>Change Agent</a:t>
            </a:r>
            <a:endParaRPr lang="th-TH" sz="2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1" name="AutoShape 145"/>
          <p:cNvSpPr>
            <a:spLocks noChangeArrowheads="1"/>
          </p:cNvSpPr>
          <p:nvPr/>
        </p:nvSpPr>
        <p:spPr bwMode="auto">
          <a:xfrm>
            <a:off x="9096783" y="2859024"/>
            <a:ext cx="1736725" cy="609600"/>
          </a:xfrm>
          <a:prstGeom prst="homePlate">
            <a:avLst>
              <a:gd name="adj" fmla="val 71224"/>
            </a:avLst>
          </a:prstGeom>
          <a:solidFill>
            <a:srgbClr val="99CC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r>
              <a:rPr lang="en-US" sz="2200" b="1">
                <a:latin typeface="Browallia New" panose="020B0604020202020204" pitchFamily="34" charset="-34"/>
                <a:cs typeface="Browallia New" panose="020B0604020202020204" pitchFamily="34" charset="-34"/>
              </a:rPr>
              <a:t>Strategic Partner</a:t>
            </a:r>
            <a:endParaRPr lang="th-TH" sz="2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2" name="Text Box 146"/>
          <p:cNvSpPr txBox="1">
            <a:spLocks noChangeArrowheads="1"/>
          </p:cNvSpPr>
          <p:nvPr/>
        </p:nvSpPr>
        <p:spPr bwMode="auto">
          <a:xfrm>
            <a:off x="3733800" y="3697228"/>
            <a:ext cx="1447800" cy="1323439"/>
          </a:xfrm>
          <a:prstGeom prst="rect">
            <a:avLst/>
          </a:prstGeom>
          <a:solidFill>
            <a:srgbClr val="FFCC99"/>
          </a:solidFill>
          <a:ln w="2857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ฝ่าย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ต้องสามารถทำงานธุรการอย่างมี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3" name="Text Box 147"/>
          <p:cNvSpPr txBox="1">
            <a:spLocks noChangeArrowheads="1"/>
          </p:cNvSpPr>
          <p:nvPr/>
        </p:nvSpPr>
        <p:spPr bwMode="auto">
          <a:xfrm>
            <a:off x="5410200" y="3697224"/>
            <a:ext cx="1524000" cy="1938992"/>
          </a:xfrm>
          <a:prstGeom prst="rect">
            <a:avLst/>
          </a:prstGeom>
          <a:solidFill>
            <a:srgbClr val="FF99CC"/>
          </a:solidFill>
          <a:ln w="2857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ฝ่าย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ได้รับการยอมรับ และได้รับความไว้วางใจจากบุคลากรใน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องค์กร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4" name="Text Box 148"/>
          <p:cNvSpPr txBox="1">
            <a:spLocks noChangeArrowheads="1"/>
          </p:cNvSpPr>
          <p:nvPr/>
        </p:nvSpPr>
        <p:spPr bwMode="auto">
          <a:xfrm>
            <a:off x="7420380" y="3697226"/>
            <a:ext cx="1447800" cy="1938992"/>
          </a:xfrm>
          <a:prstGeom prst="rect">
            <a:avLst/>
          </a:prstGeom>
          <a:solidFill>
            <a:srgbClr val="CC99FF"/>
          </a:solidFill>
          <a:ln w="28575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ฝ่าย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เป็นผู้นำ หรือ      ผู้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กระตุ้นให้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         การเปลี่ยน แปลงมาใช้ใน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องค์กร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285" name="Text Box 149"/>
          <p:cNvSpPr txBox="1">
            <a:spLocks noChangeArrowheads="1"/>
          </p:cNvSpPr>
          <p:nvPr/>
        </p:nvSpPr>
        <p:spPr bwMode="auto">
          <a:xfrm>
            <a:off x="9096782" y="3728979"/>
            <a:ext cx="1708151" cy="2246769"/>
          </a:xfrm>
          <a:prstGeom prst="rect">
            <a:avLst/>
          </a:prstGeom>
          <a:solidFill>
            <a:srgbClr val="99CC00"/>
          </a:solidFill>
          <a:ln w="28575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ฝ่าย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มีส่วนร่วมในการกำหนด    กลยุทธ์ของ  หน่วยงาน เพื่อช่วยให้บรรลุเป้าหมาย  ของหน่วยงานและ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องค์กร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24002" y="3200405"/>
            <a:ext cx="1811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734312" y="73457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70C0"/>
                </a:solidFill>
                <a:sym typeface="Wingdings" pitchFamily="2" charset="2"/>
              </a:rPr>
              <a:t></a:t>
            </a:r>
          </a:p>
        </p:txBody>
      </p:sp>
      <p:sp>
        <p:nvSpPr>
          <p:cNvPr id="26" name="Titre 1"/>
          <p:cNvSpPr>
            <a:spLocks/>
          </p:cNvSpPr>
          <p:nvPr/>
        </p:nvSpPr>
        <p:spPr bwMode="auto">
          <a:xfrm>
            <a:off x="3505200" y="80055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 indent="-625475"/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 </a:t>
            </a:r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(ต่อ) </a:t>
            </a:r>
            <a:endParaRPr lang="fr-CA" sz="36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3657602" y="1384392"/>
            <a:ext cx="6890199" cy="318240"/>
            <a:chOff x="1296" y="720"/>
            <a:chExt cx="4320" cy="192"/>
          </a:xfrm>
        </p:grpSpPr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="" xmlns:p14="http://schemas.microsoft.com/office/powerpoint/2010/main" val="36265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82A-F56E-405E-992D-62DD03A97F9F}" type="slidenum">
              <a:rPr lang="fr-CA"/>
              <a:pPr/>
              <a:t>29</a:t>
            </a:fld>
            <a:endParaRPr lang="fr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250771"/>
            <a:ext cx="6334539" cy="4750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5459" y="2658511"/>
            <a:ext cx="2398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Q</a:t>
            </a:r>
            <a:r>
              <a:rPr lang="en-US" sz="48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72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&amp;</a:t>
            </a:r>
            <a:r>
              <a:rPr lang="en-US" sz="48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endParaRPr lang="th-TH" sz="4800" dirty="0"/>
          </a:p>
        </p:txBody>
      </p:sp>
    </p:spTree>
    <p:extLst>
      <p:ext uri="{BB962C8B-B14F-4D97-AF65-F5344CB8AC3E}">
        <p14:creationId xmlns="" xmlns:p14="http://schemas.microsoft.com/office/powerpoint/2010/main" val="511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2355270" y="720102"/>
            <a:ext cx="8911687" cy="633559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กรอบการประเมินผลทางด้านทรัพยากรบุคคล</a:t>
            </a:r>
            <a:endParaRPr lang="fr-CA" sz="44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55F-355F-4FE6-85FE-F476F3EA0C4A}" type="slidenum">
              <a:rPr lang="fr-CA"/>
              <a:pPr/>
              <a:t>3</a:t>
            </a:fld>
            <a:endParaRPr lang="fr-CA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468711" y="3246201"/>
            <a:ext cx="5181600" cy="1413034"/>
          </a:xfrm>
          <a:prstGeom prst="rect">
            <a:avLst/>
          </a:prstGeom>
          <a:solidFill>
            <a:srgbClr val="008000">
              <a:alpha val="14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cs typeface="Angsana New" pitchFamily="18" charset="-34"/>
              </a:rPr>
              <a:t>HRM</a:t>
            </a:r>
            <a:endParaRPr lang="th-TH" sz="1400" b="1">
              <a:solidFill>
                <a:srgbClr val="008000"/>
              </a:solidFill>
              <a:cs typeface="Angsana New" pitchFamily="18" charset="-34"/>
            </a:endParaRP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8802711" y="3246201"/>
            <a:ext cx="1752600" cy="1413034"/>
          </a:xfrm>
          <a:prstGeom prst="rect">
            <a:avLst/>
          </a:prstGeom>
          <a:solidFill>
            <a:srgbClr val="008000">
              <a:alpha val="14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cs typeface="Angsana New" pitchFamily="18" charset="-34"/>
              </a:rPr>
              <a:t>HRD</a:t>
            </a:r>
            <a:endParaRPr lang="th-TH" sz="1400" b="1">
              <a:solidFill>
                <a:srgbClr val="008000"/>
              </a:solidFill>
              <a:cs typeface="Angsana New" pitchFamily="18" charset="-34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44911" y="3525244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  <a:t>2.1 การสรรหาและจัดการอัตรากำลัง 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21311" y="3525243"/>
            <a:ext cx="16764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  <a:t>2.2 การบริหารผลตอบแทน และ</a:t>
            </a:r>
            <a:b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</a:b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สิทธิประโยชน์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973911" y="3525243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 การวัดและประเมินผลการดำเนินงาน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878911" y="3525244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 การพัฒนาทรัพยากรบุคคล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30611" y="4915740"/>
            <a:ext cx="2286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3.1 ช่องทางการสื่อสาร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และแรงงานสัมพันธ์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792811" y="4934425"/>
            <a:ext cx="2286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3.2 หลักปฏิบัติและกฎระเบียบที่เกี่ยวข้อง (</a:t>
            </a: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155013" y="4915740"/>
            <a:ext cx="2420155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3.3 ระบบสารสนเทศด้านการบริหารทรัพยากรบุคคล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437587" y="5737189"/>
            <a:ext cx="34290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3.4 ความปลอดภัย สุขอนามัย 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และสภาพแวดล้อม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6%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050111" y="5737191"/>
            <a:ext cx="3505200" cy="707886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40784"/>
                  <a:invGamma/>
                </a:srgbClr>
              </a:gs>
              <a:gs pos="100000">
                <a:srgbClr val="00FFFF">
                  <a:alpha val="70000"/>
                </a:srgb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ทรัพยากรบุคคล 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868511" y="206951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 dirty="0">
                <a:solidFill>
                  <a:srgbClr val="FF6600"/>
                </a:solidFill>
                <a:sym typeface="Wingdings" pitchFamily="2" charset="2"/>
              </a:rPr>
              <a:t></a:t>
            </a:r>
            <a:endParaRPr lang="fr-CA" sz="1400" b="1" dirty="0">
              <a:solidFill>
                <a:srgbClr val="FF6600"/>
              </a:solidFill>
              <a:latin typeface="Arial Narrow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868511" y="3381319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008000"/>
                </a:solidFill>
                <a:sym typeface="Wingdings" pitchFamily="2" charset="2"/>
              </a:rPr>
              <a:t>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008000"/>
                </a:solidFill>
                <a:latin typeface="Arial Narrow" pitchFamily="34" charset="0"/>
                <a:sym typeface="Wingdings" pitchFamily="2" charset="2"/>
              </a:rPr>
              <a:t>HRM &amp; HRD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868511" y="4915740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008080"/>
                </a:solidFill>
                <a:sym typeface="Wingdings" pitchFamily="2" charset="2"/>
              </a:rPr>
              <a:t>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008080"/>
                </a:solidFill>
                <a:latin typeface="Arial Narrow" pitchFamily="34" charset="0"/>
                <a:sym typeface="Wingdings" pitchFamily="2" charset="2"/>
              </a:rPr>
              <a:t>HR Infrastructure</a:t>
            </a:r>
          </a:p>
        </p:txBody>
      </p:sp>
      <p:sp>
        <p:nvSpPr>
          <p:cNvPr id="47121" name="AutoShape 17"/>
          <p:cNvSpPr>
            <a:spLocks/>
          </p:cNvSpPr>
          <p:nvPr/>
        </p:nvSpPr>
        <p:spPr bwMode="auto">
          <a:xfrm>
            <a:off x="3087711" y="2229843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190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7122" name="AutoShape 18"/>
          <p:cNvSpPr>
            <a:spLocks/>
          </p:cNvSpPr>
          <p:nvPr/>
        </p:nvSpPr>
        <p:spPr bwMode="auto">
          <a:xfrm>
            <a:off x="3087711" y="325908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7123" name="AutoShape 19"/>
          <p:cNvSpPr>
            <a:spLocks/>
          </p:cNvSpPr>
          <p:nvPr/>
        </p:nvSpPr>
        <p:spPr bwMode="auto">
          <a:xfrm>
            <a:off x="3087711" y="4847475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68711" y="2005112"/>
            <a:ext cx="7086600" cy="925816"/>
            <a:chOff x="3352800" y="1673179"/>
            <a:chExt cx="7086600" cy="925816"/>
          </a:xfrm>
        </p:grpSpPr>
        <p:sp>
          <p:nvSpPr>
            <p:cNvPr id="47124" name="AutoShape 20"/>
            <p:cNvSpPr>
              <a:spLocks noChangeArrowheads="1"/>
            </p:cNvSpPr>
            <p:nvPr/>
          </p:nvSpPr>
          <p:spPr bwMode="auto">
            <a:xfrm>
              <a:off x="3352800" y="1673179"/>
              <a:ext cx="7086600" cy="846137"/>
            </a:xfrm>
            <a:prstGeom prst="flowChartExtract">
              <a:avLst/>
            </a:prstGeom>
            <a:solidFill>
              <a:srgbClr val="FFFF00"/>
            </a:solidFill>
            <a:ln w="12700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4543559" y="2075775"/>
              <a:ext cx="47050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solidFill>
                    <a:srgbClr val="3333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1.1 นโยบายและกลยุทธ์ด้าน </a:t>
              </a:r>
              <a:r>
                <a:rPr lang="en-US" b="1" dirty="0">
                  <a:solidFill>
                    <a:srgbClr val="3333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r>
                <a:rPr lang="th-TH" b="1" dirty="0">
                  <a:solidFill>
                    <a:srgbClr val="3333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(20</a:t>
              </a:r>
              <a:r>
                <a:rPr lang="en-US" b="1" dirty="0">
                  <a:solidFill>
                    <a:srgbClr val="3333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%</a:t>
              </a:r>
              <a:r>
                <a:rPr lang="th-TH" b="1" dirty="0">
                  <a:solidFill>
                    <a:srgbClr val="3333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68711" y="1394443"/>
            <a:ext cx="7086600" cy="564569"/>
            <a:chOff x="3352800" y="1139778"/>
            <a:chExt cx="7086600" cy="799759"/>
          </a:xfrm>
        </p:grpSpPr>
        <p:sp>
          <p:nvSpPr>
            <p:cNvPr id="47130" name="AutoShape 26"/>
            <p:cNvSpPr>
              <a:spLocks noChangeArrowheads="1"/>
            </p:cNvSpPr>
            <p:nvPr/>
          </p:nvSpPr>
          <p:spPr bwMode="auto">
            <a:xfrm>
              <a:off x="3352800" y="1139778"/>
              <a:ext cx="7086600" cy="609600"/>
            </a:xfrm>
            <a:prstGeom prst="roundRect">
              <a:avLst/>
            </a:prstGeom>
            <a:gradFill rotWithShape="1">
              <a:gsLst>
                <a:gs pos="0">
                  <a:srgbClr val="CC0000">
                    <a:gamma/>
                    <a:tint val="66667"/>
                    <a:invGamma/>
                    <a:alpha val="80000"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tint val="66667"/>
                    <a:invGamma/>
                    <a:alpha val="80000"/>
                  </a:srgbClr>
                </a:gs>
              </a:gsLst>
              <a:lin ang="189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4191000" y="1215977"/>
              <a:ext cx="5410200" cy="72356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>
                  <a:solidFill>
                    <a:schemeClr val="bg1"/>
                  </a:solidFill>
                  <a:latin typeface="FreesiaDSE" pitchFamily="34" charset="0"/>
                  <a:cs typeface="FreesiaUPC" pitchFamily="34" charset="-34"/>
                </a:rPr>
                <a:t>เป้าหมายและกลยุทธ์ขององค์กร</a:t>
              </a:r>
            </a:p>
          </p:txBody>
        </p:sp>
      </p:grp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868511" y="2687045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1600" b="1" dirty="0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HR </a:t>
            </a:r>
            <a:r>
              <a:rPr lang="fr-CA" sz="1600" b="1" dirty="0" err="1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Strateg</a:t>
            </a:r>
            <a:r>
              <a:rPr lang="en-US" sz="1600" b="1" dirty="0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y</a:t>
            </a:r>
            <a:endParaRPr lang="th-TH" sz="1600" b="1" dirty="0">
              <a:solidFill>
                <a:srgbClr val="FF6600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07264" y="2338848"/>
            <a:ext cx="6071616" cy="320851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“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Session 2:</a:t>
            </a:r>
            <a: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ตัวอย่างแนวปฏิบัติที่ดีตามเกณฑ์การประเมินผล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HR </a:t>
            </a:r>
            <a: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/>
            </a:r>
            <a:b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</a:br>
            <a: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ปี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2559</a:t>
            </a:r>
            <a:r>
              <a:rPr lang="th-TH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”</a:t>
            </a:r>
            <a:endParaRPr lang="fr-CA" sz="4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SL KandaExtra Pro (กานดาเอ็กซ์" pitchFamily="2" charset="-34"/>
              <a:cs typeface="PSL KandaExtra Pro (กานดาเอ็กซ์" pitchFamily="2" charset="-34"/>
            </a:endParaRPr>
          </a:p>
        </p:txBody>
      </p:sp>
      <p:pic>
        <p:nvPicPr>
          <p:cNvPr id="2058" name="Picture 10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28" y="1100328"/>
            <a:ext cx="1371600" cy="1371600"/>
          </a:xfrm>
          <a:prstGeom prst="rect">
            <a:avLst/>
          </a:prstGeom>
          <a:noFill/>
        </p:spPr>
      </p:pic>
      <p:pic>
        <p:nvPicPr>
          <p:cNvPr id="2059" name="Picture 11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744" y="1128903"/>
            <a:ext cx="1347787" cy="1347788"/>
          </a:xfrm>
          <a:prstGeom prst="rect">
            <a:avLst/>
          </a:prstGeom>
          <a:noFill/>
        </p:spPr>
      </p:pic>
      <p:pic>
        <p:nvPicPr>
          <p:cNvPr id="2060" name="Picture 12" descr="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267" y="1128907"/>
            <a:ext cx="1363663" cy="1363663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-170391" y="5856289"/>
            <a:ext cx="1922992" cy="1179100"/>
            <a:chOff x="622" y="3264"/>
            <a:chExt cx="1106" cy="678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622" y="3264"/>
              <a:ext cx="1106" cy="678"/>
            </a:xfrm>
            <a:prstGeom prst="flowChartAlternate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200">
                <a:latin typeface="Verdana" pitchFamily="34" charset="0"/>
                <a:cs typeface="Angsana New" pitchFamily="18" charset="-34"/>
              </a:endParaRPr>
            </a:p>
          </p:txBody>
        </p:sp>
        <p:pic>
          <p:nvPicPr>
            <p:cNvPr id="2061" name="Picture 13" descr="TRIS corp - log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3360"/>
              <a:ext cx="816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0" name="Picture 2" descr="http://www.phonewareinc.com/wp-content/uploads/2012/06/best-practic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912" y="2416111"/>
            <a:ext cx="5657088" cy="327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2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ตัวอย่างแนวปฏิบัติที่ดีตามเกณฑ์การประเมินผล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SL KandaExtra Pro (กานดาเอ็กซ์" pitchFamily="2" charset="-34"/>
                <a:cs typeface="PSL KandaExtra Pro (กานดาเอ็กซ์" pitchFamily="2" charset="-34"/>
              </a:rPr>
              <a:t>HR</a:t>
            </a:r>
            <a:endParaRPr lang="th-TH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4" y="2030681"/>
            <a:ext cx="7422078" cy="4322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The JD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HR Strategy Map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The Conflict of Interest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Employee Satisfaction</a:t>
            </a:r>
            <a:endParaRPr lang="th-TH" dirty="0" smtClean="0">
              <a:solidFill>
                <a:schemeClr val="accent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Training Road map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Exemplary of KPI</a:t>
            </a:r>
            <a:endParaRPr lang="th-TH" dirty="0" smtClean="0">
              <a:solidFill>
                <a:schemeClr val="accent1"/>
              </a:solidFill>
            </a:endParaRPr>
          </a:p>
          <a:p>
            <a:pPr lvl="0"/>
            <a:endParaRPr lang="th-TH" sz="2800" dirty="0" smtClean="0">
              <a:solidFill>
                <a:schemeClr val="tx2"/>
              </a:solidFill>
            </a:endParaRPr>
          </a:p>
          <a:p>
            <a:endParaRPr lang="th-TH" dirty="0"/>
          </a:p>
        </p:txBody>
      </p:sp>
      <p:pic>
        <p:nvPicPr>
          <p:cNvPr id="74754" name="Picture 2" descr="http://www.communication-logistics.com/images/bestpracticestuartm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4913" y="2900527"/>
            <a:ext cx="2080585" cy="2478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JD </a:t>
            </a:r>
            <a:endParaRPr lang="th-TH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451" y="1292799"/>
            <a:ext cx="9346285" cy="5056187"/>
          </a:xfrm>
        </p:spPr>
      </p:pic>
      <p:sp>
        <p:nvSpPr>
          <p:cNvPr id="5" name="Rectangle 4"/>
          <p:cNvSpPr/>
          <p:nvPr/>
        </p:nvSpPr>
        <p:spPr>
          <a:xfrm>
            <a:off x="387927" y="63839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cs typeface="+mj-cs"/>
              </a:rPr>
              <a:t>Source : https://doc-0o-3g-apps-viewer.googleusercontent.com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972800" cy="864096"/>
          </a:xfrm>
        </p:spPr>
        <p:txBody>
          <a:bodyPr/>
          <a:lstStyle/>
          <a:p>
            <a:r>
              <a:rPr lang="en-US" dirty="0" smtClean="0"/>
              <a:t>Exemplary of The JD </a:t>
            </a:r>
            <a:endParaRPr lang="th-TH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04" y="1199006"/>
            <a:ext cx="10089269" cy="5199062"/>
          </a:xfrm>
        </p:spPr>
      </p:pic>
      <p:sp>
        <p:nvSpPr>
          <p:cNvPr id="5" name="Rectangle 4"/>
          <p:cNvSpPr/>
          <p:nvPr/>
        </p:nvSpPr>
        <p:spPr>
          <a:xfrm>
            <a:off x="387927" y="63839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cs typeface="+mj-cs"/>
              </a:rPr>
              <a:t>Source : https://doc-0o-3g-apps-viewer.googleusercontent.com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JD </a:t>
            </a:r>
            <a:endParaRPr lang="th-TH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7596" y="1484316"/>
            <a:ext cx="7296811" cy="4840287"/>
          </a:xfrm>
        </p:spPr>
      </p:pic>
      <p:sp>
        <p:nvSpPr>
          <p:cNvPr id="5" name="Rectangle 4"/>
          <p:cNvSpPr/>
          <p:nvPr/>
        </p:nvSpPr>
        <p:spPr>
          <a:xfrm>
            <a:off x="387927" y="63839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cs typeface="+mj-cs"/>
              </a:rPr>
              <a:t>Source : https://doc-0o-3g-apps-viewer.googleusercontent.com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548680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JD </a:t>
            </a:r>
            <a:endParaRPr lang="th-TH" dirty="0"/>
          </a:p>
        </p:txBody>
      </p:sp>
      <p:pic>
        <p:nvPicPr>
          <p:cNvPr id="4" name="Content Placeholder 3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349" y="1268760"/>
            <a:ext cx="5760640" cy="5055046"/>
          </a:xfrm>
        </p:spPr>
      </p:pic>
      <p:pic>
        <p:nvPicPr>
          <p:cNvPr id="5" name="Picture 4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08" y="878616"/>
            <a:ext cx="6008409" cy="5040560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32510" y="6392383"/>
            <a:ext cx="54507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+mj-cs"/>
              </a:rPr>
              <a:t>Source : https://prakal.files.wordpress.com/2009/12/jdform.doc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JD </a:t>
            </a:r>
            <a:endParaRPr lang="th-TH" dirty="0"/>
          </a:p>
        </p:txBody>
      </p:sp>
      <p:pic>
        <p:nvPicPr>
          <p:cNvPr id="7" name="Content Placeholder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63" y="1196755"/>
            <a:ext cx="5472607" cy="5127625"/>
          </a:xfrm>
        </p:spPr>
      </p:pic>
      <p:pic>
        <p:nvPicPr>
          <p:cNvPr id="9" name="Picture 8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80" y="843187"/>
            <a:ext cx="6288021" cy="511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181" y="6382228"/>
            <a:ext cx="8506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 : http://www.careersourceclm.com/media/18189/job-description-template.doc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HR Strategy Map</a:t>
            </a:r>
            <a:endParaRPr lang="th-TH" dirty="0"/>
          </a:p>
        </p:txBody>
      </p:sp>
      <p:pic>
        <p:nvPicPr>
          <p:cNvPr id="4" name="Content Placeholder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820" y="1484316"/>
            <a:ext cx="8762363" cy="4840287"/>
          </a:xfrm>
        </p:spPr>
      </p:pic>
      <p:sp>
        <p:nvSpPr>
          <p:cNvPr id="5" name="Rectangle 4"/>
          <p:cNvSpPr/>
          <p:nvPr/>
        </p:nvSpPr>
        <p:spPr>
          <a:xfrm>
            <a:off x="914401" y="6265162"/>
            <a:ext cx="651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+mj-cs"/>
              </a:rPr>
              <a:t>Source : https://www.washington.edu/admin/hr/abouthr/docs/strategymap.pdf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Exemplary of The HR Strategy Map</a:t>
            </a:r>
            <a:endParaRPr lang="th-TH" dirty="0"/>
          </a:p>
        </p:txBody>
      </p:sp>
      <p:pic>
        <p:nvPicPr>
          <p:cNvPr id="4" name="Content Placeholder 3" descr="strat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7740" y="1593369"/>
            <a:ext cx="9121013" cy="4767809"/>
          </a:xfrm>
        </p:spPr>
      </p:pic>
      <p:sp>
        <p:nvSpPr>
          <p:cNvPr id="5" name="Rectangle 4"/>
          <p:cNvSpPr/>
          <p:nvPr/>
        </p:nvSpPr>
        <p:spPr>
          <a:xfrm>
            <a:off x="1017319" y="6405979"/>
            <a:ext cx="9100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+mj-cs"/>
              </a:rPr>
              <a:t>Source : http://ucsfhr.ucsf.edu/index.php/pubs/hrguidearticle/appendix-a-human-resources-strategic-plan/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Exemplary of The HR Strategy Map</a:t>
            </a:r>
            <a:endParaRPr lang="th-TH" dirty="0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9656" y="1390206"/>
            <a:ext cx="9606096" cy="4983162"/>
          </a:xfrm>
        </p:spPr>
      </p:pic>
      <p:sp>
        <p:nvSpPr>
          <p:cNvPr id="5" name="Rectangle 4"/>
          <p:cNvSpPr/>
          <p:nvPr/>
        </p:nvSpPr>
        <p:spPr>
          <a:xfrm>
            <a:off x="1052944" y="6358477"/>
            <a:ext cx="8910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+mj-cs"/>
              </a:rPr>
              <a:t>Source : http://c.ymcdn.com/sites/www.hrps.org/resource/resmgr/gc11_presentations/mahesh_puducheri.pdf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9F73-ED4D-4115-85A3-9C24716E22B6}" type="slidenum">
              <a:rPr lang="fr-CA"/>
              <a:pPr/>
              <a:t>4</a:t>
            </a:fld>
            <a:endParaRPr lang="fr-CA"/>
          </a:p>
        </p:txBody>
      </p:sp>
      <p:sp>
        <p:nvSpPr>
          <p:cNvPr id="45058" name="Titre 1"/>
          <p:cNvSpPr>
            <a:spLocks noGrp="1"/>
          </p:cNvSpPr>
          <p:nvPr>
            <p:ph type="title" idx="4294967295"/>
          </p:nvPr>
        </p:nvSpPr>
        <p:spPr>
          <a:xfrm>
            <a:off x="2873059" y="641350"/>
            <a:ext cx="7612063" cy="1143000"/>
          </a:xfrm>
        </p:spPr>
        <p:txBody>
          <a:bodyPr>
            <a:normAutofit fontScale="90000"/>
          </a:bodyPr>
          <a:lstStyle/>
          <a:p>
            <a:pPr marL="914400"/>
            <a: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นโยบายและกลยุทธ์ด้านทรัพยากรบุคคล (</a:t>
            </a:r>
            <a:r>
              <a:rPr lang="en-US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20%</a:t>
            </a:r>
            <a: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b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fr-CA" sz="4000" b="1" dirty="0">
              <a:solidFill>
                <a:srgbClr val="FF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082" name="AutoShape 26"/>
          <p:cNvSpPr>
            <a:spLocks noChangeArrowheads="1"/>
          </p:cNvSpPr>
          <p:nvPr/>
        </p:nvSpPr>
        <p:spPr bwMode="auto">
          <a:xfrm rot="5400000">
            <a:off x="1428483" y="2189832"/>
            <a:ext cx="533400" cy="228600"/>
          </a:xfrm>
          <a:prstGeom prst="flowChartExtract">
            <a:avLst/>
          </a:prstGeom>
          <a:solidFill>
            <a:srgbClr val="FFFF00"/>
          </a:solidFill>
          <a:ln w="190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th-TH"/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468711" y="1724697"/>
            <a:ext cx="7086600" cy="846137"/>
          </a:xfrm>
          <a:prstGeom prst="flowChartExtract">
            <a:avLst/>
          </a:prstGeom>
          <a:solidFill>
            <a:srgbClr val="FFFF00"/>
          </a:solidFill>
          <a:ln w="1270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659469" y="2127293"/>
            <a:ext cx="4705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 นโยบายและกลยุทธ์ด้าน </a:t>
            </a:r>
            <a:r>
              <a:rPr lang="en-US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(20</a:t>
            </a:r>
            <a:r>
              <a:rPr lang="en-US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501443" y="2965785"/>
            <a:ext cx="5181600" cy="1413034"/>
          </a:xfrm>
          <a:prstGeom prst="rect">
            <a:avLst/>
          </a:prstGeom>
          <a:solidFill>
            <a:schemeClr val="bg1">
              <a:lumMod val="85000"/>
              <a:alpha val="14999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cs typeface="Angsana New" pitchFamily="18" charset="-34"/>
              </a:rPr>
              <a:t>HRM</a:t>
            </a:r>
            <a:endParaRPr lang="th-TH" sz="1400" b="1" dirty="0">
              <a:solidFill>
                <a:schemeClr val="bg1">
                  <a:lumMod val="6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8835443" y="2965785"/>
            <a:ext cx="1752600" cy="1413034"/>
          </a:xfrm>
          <a:prstGeom prst="rect">
            <a:avLst/>
          </a:prstGeom>
          <a:solidFill>
            <a:schemeClr val="bg1">
              <a:lumMod val="85000"/>
              <a:alpha val="14999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cs typeface="Angsana New" pitchFamily="18" charset="-34"/>
              </a:rPr>
              <a:t>HRD</a:t>
            </a:r>
            <a:endParaRPr lang="th-TH" sz="1400" b="1">
              <a:solidFill>
                <a:schemeClr val="bg1">
                  <a:lumMod val="65000"/>
                </a:schemeClr>
              </a:solidFill>
              <a:cs typeface="Angsana New" pitchFamily="18" charset="-34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544911" y="3244830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  <a:t>2.1 การสรรหาและจัดการอัตรากำลัง 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221311" y="3244829"/>
            <a:ext cx="1676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  <a:t>2.2 การบริหารผลตอบแทน และ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สิทธิประโยชน์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973911" y="3244829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 การวัดและประเมินผลการดำเนินงาน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8878911" y="3244830"/>
            <a:ext cx="1600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 การพัฒนาทรัพยากรบุคคล (10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430611" y="4635324"/>
            <a:ext cx="2286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3.1 ช่องทางการสื่อสาร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และแรงงานสัมพันธ์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792811" y="4654009"/>
            <a:ext cx="2286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 หลักปฏิบัติและกฎระเบียบที่เกี่ยวข้อง (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155013" y="4635324"/>
            <a:ext cx="242015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3.3 ระบบสารสนเทศด้านการบริหารทรัพยากรบุคคล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437587" y="5456773"/>
            <a:ext cx="3429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3.4 ความปลอดภัย สุขอนามัย 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และสภาพแวดล้อม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050111" y="5456775"/>
            <a:ext cx="3505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ทรัพยากรบุคคล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868511" y="3100903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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HRM &amp; HRD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1868511" y="4635324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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HR Infrastructure</a:t>
            </a:r>
          </a:p>
        </p:txBody>
      </p:sp>
      <p:sp>
        <p:nvSpPr>
          <p:cNvPr id="43" name="AutoShape 18"/>
          <p:cNvSpPr>
            <a:spLocks/>
          </p:cNvSpPr>
          <p:nvPr/>
        </p:nvSpPr>
        <p:spPr bwMode="auto">
          <a:xfrm>
            <a:off x="3087711" y="2978664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AutoShape 19"/>
          <p:cNvSpPr>
            <a:spLocks/>
          </p:cNvSpPr>
          <p:nvPr/>
        </p:nvSpPr>
        <p:spPr bwMode="auto">
          <a:xfrm>
            <a:off x="3087711" y="4567059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68511" y="1789091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 dirty="0">
                <a:solidFill>
                  <a:srgbClr val="FF6600"/>
                </a:solidFill>
                <a:sym typeface="Wingdings" pitchFamily="2" charset="2"/>
              </a:rPr>
              <a:t></a:t>
            </a:r>
            <a:endParaRPr lang="fr-CA" sz="1400" b="1" dirty="0">
              <a:solidFill>
                <a:srgbClr val="FF6600"/>
              </a:solidFill>
              <a:latin typeface="Arial Narrow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6" name="AutoShape 17"/>
          <p:cNvSpPr>
            <a:spLocks/>
          </p:cNvSpPr>
          <p:nvPr/>
        </p:nvSpPr>
        <p:spPr bwMode="auto">
          <a:xfrm>
            <a:off x="3087711" y="1949427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190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1868511" y="240662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1600" b="1" dirty="0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HR </a:t>
            </a:r>
            <a:r>
              <a:rPr lang="fr-CA" sz="1600" b="1" dirty="0" err="1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Strateg</a:t>
            </a:r>
            <a:r>
              <a:rPr lang="en-US" sz="1600" b="1" dirty="0">
                <a:solidFill>
                  <a:srgbClr val="FF6600"/>
                </a:solidFill>
                <a:latin typeface="Arial Narrow" pitchFamily="34" charset="0"/>
                <a:sym typeface="Wingdings" pitchFamily="2" charset="2"/>
              </a:rPr>
              <a:t>y</a:t>
            </a:r>
            <a:endParaRPr lang="th-TH" sz="1600" b="1" dirty="0">
              <a:solidFill>
                <a:srgbClr val="FF66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093976" y="496825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FF6600"/>
                </a:solidFill>
                <a:sym typeface="Wingdings" pitchFamily="2" charset="2"/>
              </a:rPr>
              <a:t></a:t>
            </a:r>
          </a:p>
        </p:txBody>
      </p:sp>
    </p:spTree>
    <p:extLst>
      <p:ext uri="{BB962C8B-B14F-4D97-AF65-F5344CB8AC3E}">
        <p14:creationId xmlns="" xmlns:p14="http://schemas.microsoft.com/office/powerpoint/2010/main" val="4586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425269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Exemplary of The Conflict of Interest</a:t>
            </a:r>
            <a:endParaRPr lang="th-TH" dirty="0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403" y="1340768"/>
            <a:ext cx="5214236" cy="5151034"/>
          </a:xfrm>
        </p:spPr>
      </p:pic>
      <p:pic>
        <p:nvPicPr>
          <p:cNvPr id="5" name="Picture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9569" y="1072544"/>
            <a:ext cx="5498507" cy="4896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6421" y="6246421"/>
            <a:ext cx="395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+mj-cs"/>
              </a:rPr>
              <a:t>Source : http://www.pttgcgroup.com/src/misc/cg/20120227-PTTGC-CGHandbook-TH.pdf</a:t>
            </a:r>
            <a:endParaRPr lang="th-TH" sz="1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63" y="239921"/>
            <a:ext cx="11568608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Conflict of Interest</a:t>
            </a:r>
            <a:endParaRPr lang="th-TH" dirty="0"/>
          </a:p>
        </p:txBody>
      </p:sp>
      <p:pic>
        <p:nvPicPr>
          <p:cNvPr id="5" name="Picture 4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70" y="1009402"/>
            <a:ext cx="3511330" cy="5391397"/>
          </a:xfrm>
          <a:prstGeom prst="rect">
            <a:avLst/>
          </a:prstGeom>
        </p:spPr>
      </p:pic>
      <p:pic>
        <p:nvPicPr>
          <p:cNvPr id="4" name="Picture 3" descr="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0882" y="997526"/>
            <a:ext cx="3949949" cy="5379521"/>
          </a:xfrm>
          <a:prstGeom prst="rect">
            <a:avLst/>
          </a:prstGeom>
        </p:spPr>
      </p:pic>
      <p:pic>
        <p:nvPicPr>
          <p:cNvPr id="7" name="Picture 6" descr="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7812" y="973775"/>
            <a:ext cx="4469180" cy="5468587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8759" y="6395844"/>
            <a:ext cx="7861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+mj-cs"/>
              </a:rPr>
              <a:t>Source : http://www.mea.or.th/upload/download/file_0e32ae4eaa267b1559e5179d2452ec75.pdf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70" y="324077"/>
            <a:ext cx="11439061" cy="564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Exemplary of The Conflict of Interest</a:t>
            </a:r>
            <a:endParaRPr lang="th-TH" dirty="0"/>
          </a:p>
        </p:txBody>
      </p:sp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90" y="760021"/>
            <a:ext cx="5376597" cy="5557652"/>
          </a:xfrm>
        </p:spPr>
      </p:pic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835" y="833418"/>
            <a:ext cx="5952661" cy="5512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513" y="6334780"/>
            <a:ext cx="10355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+mj-cs"/>
              </a:rPr>
              <a:t>Source : https://think.stedwards.edu/hr/sites/think.stedwards.edu.hr/files/Conflict%20of%20Interest%20Disclosure%20Form%20-%20Staff%20Employees_0.pdf</a:t>
            </a:r>
            <a:endParaRPr lang="th-TH" sz="1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350592" y="1101752"/>
          <a:ext cx="10242198" cy="5409370"/>
        </p:xfrm>
        <a:graphic>
          <a:graphicData uri="http://schemas.openxmlformats.org/drawingml/2006/table">
            <a:tbl>
              <a:tblPr/>
              <a:tblGrid>
                <a:gridCol w="5622696"/>
                <a:gridCol w="997528"/>
                <a:gridCol w="819397"/>
                <a:gridCol w="1056904"/>
                <a:gridCol w="819397"/>
                <a:gridCol w="926276"/>
              </a:tblGrid>
              <a:tr h="19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+mn-cs"/>
                        </a:rPr>
                        <a:t>1. </a:t>
                      </a:r>
                      <a:r>
                        <a:rPr lang="th-TH" sz="1400" b="1" dirty="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ด้านนโยบายและกลยุทธ์ด้านการบริหารและพัฒนาทรัพยากรบุคคล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ที่สุด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พึงพอใจปานกลาง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ที่สุด 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11327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นโยบาย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และกลยุทธ์ด้านการบริหารและพัฒนาทรัพยากรบุคคลมีส่วนสนับสนุนทำให้ผลประกอบการ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ของ รส. ดี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ขึ้นอย่างต่อเนื่อง</a:t>
                      </a:r>
                      <a:r>
                        <a:rPr lang="en-US" sz="11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11327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ช่องทางที่ รส. สื่อสาร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ถึงนโยบายและกลยุทธ์ด้านการบริหารและพัฒนาทรัพยากรบุคคลให้ท่านได้รับทราบเพียงพอและเหมาะสม</a:t>
                      </a:r>
                      <a:r>
                        <a:rPr lang="en-US" sz="11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การ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ถ่ายทอดนโยบายและกลยุทธ์ด้านการบริหารและพัฒนาทรัพยากรบุคคลให้ท่านได้รับทราบและเข้าใจอย่างทั่วถึง</a:t>
                      </a:r>
                      <a:r>
                        <a:rPr lang="en-US" sz="11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Calibri"/>
                          <a:ea typeface="Times New Roman"/>
                          <a:cs typeface="+mn-cs"/>
                        </a:rPr>
                        <a:t>2. ด้านระบบการบริหารทรัพยากรบุคคลและระบบการพัฒนา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Calibri"/>
                          <a:ea typeface="Times New Roman"/>
                          <a:cs typeface="+mn-cs"/>
                        </a:rPr>
                        <a:t>2.1 ระบบในการบริหารทรัพยากรบุคคล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2.1.1การสรรหาและจัดการอัตรากำลัง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คำ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บรรยายลักษณะงาน (</a:t>
                      </a:r>
                      <a:r>
                        <a:rPr lang="en-US" sz="1400" dirty="0">
                          <a:latin typeface="Cordia New"/>
                          <a:ea typeface="Times New Roman"/>
                          <a:cs typeface="+mn-cs"/>
                        </a:rPr>
                        <a:t>Job Description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) สามารถอธิบาย   ภาระงาน ขอบเขตการทำงานในแต่ละตำแหน่งงานได้อย่างเป็นรูปธรรม</a:t>
                      </a:r>
                      <a:r>
                        <a:rPr lang="en-US" sz="11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55461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การทบทวนและการพัฒนาระบบต่างๆ เช่น ระบบประเมินผล ค่าตอบแทน และสวัสดิการต่างๆ </a:t>
                      </a:r>
                      <a:endParaRPr lang="en-US" sz="1100" dirty="0">
                        <a:latin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ระบบการสรรหาบุคลากรที่ตรงและทันต่อความต้องการของหน่วยงาน</a:t>
                      </a:r>
                      <a:r>
                        <a:rPr lang="en-US" sz="11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การบริหาร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อัตรากำลังที่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สอดคล้องกับปริมาณงาน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ของหน่วยงาน</a:t>
                      </a:r>
                      <a:r>
                        <a:rPr lang="en-US" sz="1100" dirty="0" smtClean="0">
                          <a:latin typeface="Calibri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ผลตอบแทนและสวัสดิการ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ค่าตอบแทน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ที่ท่านได้รับ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จาก รส. มี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ความเหมาะสมกับปริมาณงานและความสามารถ</a:t>
                      </a:r>
                      <a:r>
                        <a:rPr lang="en-US" sz="14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alibri"/>
                          <a:ea typeface="Times New Roman"/>
                          <a:cs typeface="+mn-cs"/>
                        </a:rPr>
                        <a:t>สวัสดิการ</a:t>
                      </a:r>
                      <a:r>
                        <a:rPr lang="th-TH" sz="1400" dirty="0">
                          <a:latin typeface="Calibri"/>
                          <a:ea typeface="Times New Roman"/>
                          <a:cs typeface="+mn-cs"/>
                        </a:rPr>
                        <a:t>และสิทธิประโยชน์โดยรวม</a:t>
                      </a:r>
                      <a:r>
                        <a:rPr lang="th-TH" sz="1400" dirty="0" smtClean="0">
                          <a:latin typeface="Calibri"/>
                          <a:ea typeface="Times New Roman"/>
                          <a:cs typeface="+mn-cs"/>
                        </a:rPr>
                        <a:t>ของ รส. มี</a:t>
                      </a:r>
                      <a:r>
                        <a:rPr lang="th-TH" sz="1400" dirty="0">
                          <a:latin typeface="Calibri"/>
                          <a:ea typeface="Times New Roman"/>
                          <a:cs typeface="+mn-cs"/>
                        </a:rPr>
                        <a:t>ความใกล้เคียงหรือทัดเทียม</a:t>
                      </a:r>
                      <a:r>
                        <a:rPr lang="th-TH" sz="1400" dirty="0" smtClean="0">
                          <a:latin typeface="Calibri"/>
                          <a:ea typeface="Times New Roman"/>
                          <a:cs typeface="+mn-cs"/>
                        </a:rPr>
                        <a:t>กับ รส.อื่นๆ</a:t>
                      </a:r>
                      <a:endParaRPr lang="en-US" sz="1400" dirty="0">
                        <a:latin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รส.</a:t>
                      </a:r>
                      <a:r>
                        <a:rPr lang="th-TH" sz="1400" baseline="0" dirty="0" smtClean="0">
                          <a:latin typeface="Cordia New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ปฏิบัติ 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ต่อพนักงานด้วยความเป็นธรรมและเป็นไปตามกฏหมายแรงงานหรือกฏหมายคุ้มครองแรงงาน</a:t>
                      </a:r>
                      <a:r>
                        <a:rPr lang="en-US" sz="14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37692" y="745931"/>
            <a:ext cx="4356978" cy="34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ระดับความพึงพอใจ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376" y="240792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Employee Satisfaction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7634" y="1725890"/>
          <a:ext cx="10369150" cy="4480597"/>
        </p:xfrm>
        <a:graphic>
          <a:graphicData uri="http://schemas.openxmlformats.org/drawingml/2006/table">
            <a:tbl>
              <a:tblPr/>
              <a:tblGrid>
                <a:gridCol w="4853645"/>
                <a:gridCol w="1252945"/>
                <a:gridCol w="953257"/>
                <a:gridCol w="1103101"/>
                <a:gridCol w="1103101"/>
                <a:gridCol w="1103101"/>
              </a:tblGrid>
              <a:tr h="614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ระบบประเมินผลการปฏิบัติงาน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ที่สุด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พึงพอใจปานกลาง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ที่สุด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106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รส. หรือ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ผู้บังคับบัญชามีการกำหนดตัวชี้วัดและทำความเข้าใจร่วมกันกับท่านก่อนเริ่มการประเมิน</a:t>
                      </a:r>
                      <a:r>
                        <a:rPr lang="en-US" sz="14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6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หลักเกณฑ์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การประเมินผลการปฏิบัติงานมีความชัดเจนโปร่งใสและเป็นธรรม</a:t>
                      </a:r>
                      <a:r>
                        <a:rPr lang="en-US" sz="14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106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ผู้บังคับบัญชา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มีการชี้แจงและทำความเข้าใจผลประเมินการปฏิบัติงานที่ท่านได้รับ </a:t>
                      </a:r>
                      <a:endParaRPr lang="en-US" sz="1400" dirty="0">
                        <a:latin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6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ระบบ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ประเมินผลการ</a:t>
                      </a:r>
                      <a:r>
                        <a:rPr lang="th-TH" sz="1400" dirty="0" smtClean="0">
                          <a:latin typeface="Cordia New"/>
                          <a:ea typeface="Times New Roman"/>
                          <a:cs typeface="+mn-cs"/>
                        </a:rPr>
                        <a:t>ปฏิบัติงานมี</a:t>
                      </a:r>
                      <a:r>
                        <a:rPr lang="th-TH" sz="1400" dirty="0">
                          <a:latin typeface="Cordia New"/>
                          <a:ea typeface="Times New Roman"/>
                          <a:cs typeface="+mn-cs"/>
                        </a:rPr>
                        <a:t>การเชื่อมโยงกับผลตอบแทน</a:t>
                      </a:r>
                      <a:r>
                        <a:rPr lang="en-US" sz="1400" dirty="0"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2.2 ระบบการพัฒนาทรัพยากรบุคคล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28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เครื่องมือในการพัฒนาบุคลากรที่หลากหลายตรงตามความต้องการของท่าน เช่น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E-learning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, Coaching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การ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ฝึกอบรม การสัมนา การศึกษาดูงาน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01771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บุคลากร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มีส่วนร่วมในการกำหนดความจำเป็นและความต้องการในการฝึกอบรม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Training Needs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บุคลากร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มีโอกาสได้รับการพัฒนาอย่างเท่าเทียมกัน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315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วิธีการ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และช่วงเวลาในการพัฒนาบุคลากรมีความยืดหยุ่นและไม่เป็นอุปสรรคในการทำงาน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2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เส้นทางความก้าวหน้าในสายอาชีพ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Career Path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) ที่ชัดเจนและทำให้ท่านสามารถวางแผนเป้าหมายในอนาคตได้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4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หลักเกณฑ์ที่ชัดเจนในการเปิดโอกาสให้บุคลากรสามารถโยกย้ายระหว่าง หน่วยงานต่างๆได้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การ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เลื่อนระดับ/ตำแหน่งมีความโปร่งใส ยุติธรรมและเป็นไปตามผลงานและความสามารถของบุคลากร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904" y="691896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Employee Satisfaction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7053" y="1375321"/>
            <a:ext cx="4356978" cy="34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ระดับความพึงพอใจ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4186" y="2105911"/>
          <a:ext cx="10465161" cy="2913264"/>
        </p:xfrm>
        <a:graphic>
          <a:graphicData uri="http://schemas.openxmlformats.org/drawingml/2006/table">
            <a:tbl>
              <a:tblPr/>
              <a:tblGrid>
                <a:gridCol w="4771681"/>
                <a:gridCol w="1138696"/>
                <a:gridCol w="1138696"/>
                <a:gridCol w="1138696"/>
                <a:gridCol w="1138696"/>
                <a:gridCol w="1138696"/>
              </a:tblGrid>
              <a:tr h="17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3. ด้านโครงสร้างพื้นฐานสนับสนุนระบบการบริหารทรัพยากรบุคคล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ที่สุด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พึงพอใจปานกลาง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ที่สุด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3.1 ช่องทางการสื่อสารแรงงานสัมพันธ์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การสื่อสารข้อมูลข่าวสารที่สำคัญให้พนักงานได้รับทราบอย่างทั่วถึง เช่น สถานการณ์ขององค์กร ข่าวสารต่างๆ เป็นต้น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th-TH" sz="1400" spc="-5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spc="-5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ช่องทางในการสื่อสารหลาก หลายช่องทางและสะดวกต่อการเข้าถึง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315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ช่องทางให้บุคลากรแสดงข้อเสนอแนะ ข้อคิดเห็น และข้อร้องเรียน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3.2 หลักปฏิบัติและกฎระเบียบที่เกี่ยวข้อง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315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การเผยแพร่และจัดกิจกรรม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ส่งเสริม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จริยธรรมจรรยาบรรณ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ของบุคลากร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92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 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การเผยแพร่และจัดกิจกรรมส่งเสริมเรื่อง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ความขัดแย้งทางผลประโยชน์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ของบุคลากร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65004">
                <a:tc>
                  <a:txBody>
                    <a:bodyPr/>
                    <a:lstStyle/>
                    <a:p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ผู้บริหาร</a:t>
                      </a:r>
                      <a:r>
                        <a:rPr lang="th-TH" sz="1400" spc="-3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ปฏิบัติตนเป็นแบบอย่างที่ดีให้กับบุคลากร ตามมาตรฐานจริยธรรมและจรรยาบรรณ</a:t>
                      </a: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ของ รส.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9184" y="1008888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Employee Satisfaction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0191" y="1743456"/>
            <a:ext cx="4356978" cy="34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ระดับความพึงพอใจ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15411" y="1247808"/>
          <a:ext cx="10864524" cy="4402524"/>
        </p:xfrm>
        <a:graphic>
          <a:graphicData uri="http://schemas.openxmlformats.org/drawingml/2006/table">
            <a:tbl>
              <a:tblPr/>
              <a:tblGrid>
                <a:gridCol w="4902637"/>
                <a:gridCol w="1231392"/>
                <a:gridCol w="1255776"/>
                <a:gridCol w="1194816"/>
                <a:gridCol w="1097280"/>
                <a:gridCol w="1182623"/>
              </a:tblGrid>
              <a:tr h="34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3.3 ระบบสารสนเทศด้านการบริหารทรัพยากรบุคคล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ที่สุด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พึงพอใจน้อย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พึงพอใจปานกลาง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พึงพอใจมาก ที่สุด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26865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th-TH" sz="1400" spc="-5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ระบบข้อมูลด้านทรัพยากรบุคคล(</a:t>
                      </a:r>
                      <a:r>
                        <a:rPr lang="en-US" sz="1400" spc="-50" dirty="0" err="1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WebHR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) </a:t>
                      </a:r>
                      <a:r>
                        <a:rPr lang="th-TH" sz="1400" spc="-5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มีความสะดวก  รวดเร็ว และใช้งานง่าย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40577">
                <a:tc>
                  <a:txBody>
                    <a:bodyPr/>
                    <a:lstStyle/>
                    <a:p>
                      <a:r>
                        <a:rPr lang="th-TH" sz="1400" spc="-2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ระบบ</a:t>
                      </a:r>
                      <a:r>
                        <a:rPr lang="th-TH" sz="1400" spc="-2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ข้อมูล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/</a:t>
                      </a:r>
                      <a:r>
                        <a:rPr lang="th-TH" sz="1400" spc="-2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รายงาน ด้านทรัพยากรบุคคลมีความถูกต้อง แม่นยำ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cs typeface="+mn-cs"/>
                      </a:endParaRP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3.4 ความปลอดภัย สุขอนามัย และสภาพแวดล้อม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สถานที่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ทำงานของท่านมีความปลอดภัย ถูกสุขลักษณะ และมีสภาพแวดล้อมที่เหมาะสมต่อการทำงาน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89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วัสดุ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อุปกรณ์ เครื่องมือในการทำงานมีความเพียงพอและเหมาะสม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68001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รส.ดำเนิน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กิจกรรมด้าน ชีวอนามัย สภาพแวดล้อม และความปลอดภัยอย่างต่อเนื่องและเหมาะสม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13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รส.มี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สถานพยาบาลหรือมีกิจกรรมที่ส่งเสริมให้บุคลากรตระหนักถึงการดูแลสุขภาพ ร่างกายและจิตใจ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4" marR="6374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3744" marR="6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+mn-cs"/>
                        </a:rPr>
                        <a:t>3.5 ความคิดเห็นเกี่ยวกับสายงาน/หน่วยงาน/หน่วยงานทรัพยากรบุคคล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h-TH" sz="1400" spc="-40" dirty="0" smtClean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บุคลากร</a:t>
                      </a:r>
                      <a:r>
                        <a:rPr lang="th-TH" sz="1400" spc="-4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ในสายงานทรัพยากรบุคคล มีความเต็มใจในการให้บริการ</a:t>
                      </a:r>
                      <a:r>
                        <a:rPr lang="th-TH" sz="1400" spc="-4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สามารถตอบข้อซักถามหรือข้อสงสัยได้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</a:tr>
              <a:tr h="490386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สาย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งานทรัพยากรบุคคลมีการสำรวจความต้องการ ให้ความช่วยเหลือ สามารถแก้ไขปัญหาของหน่วยงานได้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386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สาย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งานทรัพยากรบุคคลมีการจัดทำคู่มือที่ช่วยในการบริหารทรัพยากรบุคคล เช่น คู่มือประเมินผลการปฏิบัติงาน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(PMS)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คู่มือด้านสมรรถนะ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rdia New"/>
                          <a:ea typeface="Times New Roman"/>
                          <a:cs typeface="+mn-cs"/>
                        </a:rPr>
                        <a:t>Competency)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+mn-cs"/>
                        </a:rPr>
                        <a:t> </a:t>
                      </a:r>
                    </a:p>
                  </a:txBody>
                  <a:tcPr marL="63749" marR="63749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h-TH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49" marR="63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41376" y="240792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Employee Satisfaction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5817" y="924058"/>
            <a:ext cx="4356978" cy="34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ระดับความพึงพอใจ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814" y="783527"/>
            <a:ext cx="6238186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41376" y="240792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Training Road map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585375" y="1041743"/>
            <a:ext cx="19385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กลุ่มงานประชาสัมพันธ์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99" y="1574928"/>
            <a:ext cx="5631561" cy="49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376" y="240792"/>
            <a:ext cx="115824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Training Road map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24128" y="1005801"/>
            <a:ext cx="19385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กลุ่มงานประชาสัมพันธ์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5034"/>
            <a:ext cx="6214848" cy="52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510" y="818071"/>
            <a:ext cx="5997490" cy="515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4528" y="752856"/>
            <a:ext cx="7949184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Training Road map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92" y="1743139"/>
            <a:ext cx="6085501" cy="430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1397889"/>
            <a:ext cx="5669280" cy="44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35E0-F38B-422F-BEDC-09071D9304C5}" type="slidenum">
              <a:rPr lang="fr-CA"/>
              <a:pPr/>
              <a:t>5</a:t>
            </a:fld>
            <a:endParaRPr lang="fr-CA"/>
          </a:p>
        </p:txBody>
      </p:sp>
      <p:sp>
        <p:nvSpPr>
          <p:cNvPr id="99331" name="Titre 1"/>
          <p:cNvSpPr>
            <a:spLocks noGrp="1"/>
          </p:cNvSpPr>
          <p:nvPr>
            <p:ph type="title" idx="4294967295"/>
          </p:nvPr>
        </p:nvSpPr>
        <p:spPr>
          <a:xfrm>
            <a:off x="3711512" y="424181"/>
            <a:ext cx="7224712" cy="86836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นโยบายและกลยุทธ์ด้าน </a:t>
            </a:r>
            <a:r>
              <a:rPr lang="en-US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20%</a:t>
            </a:r>
            <a:r>
              <a:rPr lang="th-TH" sz="4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sz="4000" b="1" dirty="0">
              <a:solidFill>
                <a:srgbClr val="FF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99337" name="Group 9"/>
          <p:cNvGrpSpPr>
            <a:grpSpLocks/>
          </p:cNvGrpSpPr>
          <p:nvPr/>
        </p:nvGrpSpPr>
        <p:grpSpPr bwMode="auto">
          <a:xfrm>
            <a:off x="3657600" y="1143000"/>
            <a:ext cx="6858000" cy="304800"/>
            <a:chOff x="1296" y="720"/>
            <a:chExt cx="4320" cy="192"/>
          </a:xfrm>
        </p:grpSpPr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99379" name="AutoShape 51"/>
          <p:cNvSpPr>
            <a:spLocks noChangeArrowheads="1"/>
          </p:cNvSpPr>
          <p:nvPr/>
        </p:nvSpPr>
        <p:spPr bwMode="auto">
          <a:xfrm>
            <a:off x="6210300" y="1447804"/>
            <a:ext cx="1600200" cy="755903"/>
          </a:xfrm>
          <a:prstGeom prst="wedgeRoundRectCallout">
            <a:avLst>
              <a:gd name="adj1" fmla="val -62753"/>
              <a:gd name="adj2" fmla="val 29397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Organization SWOT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80" name="AutoShape 52"/>
          <p:cNvSpPr>
            <a:spLocks noChangeArrowheads="1"/>
          </p:cNvSpPr>
          <p:nvPr/>
        </p:nvSpPr>
        <p:spPr bwMode="auto">
          <a:xfrm>
            <a:off x="6280840" y="2323568"/>
            <a:ext cx="914400" cy="647699"/>
          </a:xfrm>
          <a:prstGeom prst="wedgeRoundRectCallout">
            <a:avLst>
              <a:gd name="adj1" fmla="val -66246"/>
              <a:gd name="adj2" fmla="val 32125"/>
              <a:gd name="adj3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SWOT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86" name="AutoShape 58"/>
          <p:cNvSpPr>
            <a:spLocks noChangeArrowheads="1"/>
          </p:cNvSpPr>
          <p:nvPr/>
        </p:nvSpPr>
        <p:spPr bwMode="auto">
          <a:xfrm>
            <a:off x="6121504" y="3384611"/>
            <a:ext cx="1193696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h-TH" sz="20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แปลงแผน</a:t>
            </a:r>
          </a:p>
        </p:txBody>
      </p:sp>
      <p:sp>
        <p:nvSpPr>
          <p:cNvPr id="99387" name="Oval 59"/>
          <p:cNvSpPr>
            <a:spLocks noChangeArrowheads="1"/>
          </p:cNvSpPr>
          <p:nvPr/>
        </p:nvSpPr>
        <p:spPr bwMode="auto">
          <a:xfrm>
            <a:off x="3320524" y="51054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องค์กร</a:t>
            </a:r>
          </a:p>
        </p:txBody>
      </p:sp>
      <p:sp>
        <p:nvSpPr>
          <p:cNvPr id="99388" name="Oval 60"/>
          <p:cNvSpPr>
            <a:spLocks noChangeArrowheads="1"/>
          </p:cNvSpPr>
          <p:nvPr/>
        </p:nvSpPr>
        <p:spPr bwMode="auto">
          <a:xfrm>
            <a:off x="4090462" y="45720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อัตรากำลัง</a:t>
            </a:r>
          </a:p>
        </p:txBody>
      </p:sp>
      <p:sp>
        <p:nvSpPr>
          <p:cNvPr id="99389" name="Oval 61"/>
          <p:cNvSpPr>
            <a:spLocks noChangeArrowheads="1"/>
          </p:cNvSpPr>
          <p:nvPr/>
        </p:nvSpPr>
        <p:spPr bwMode="auto">
          <a:xfrm>
            <a:off x="5045078" y="45720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ผลผลิต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</a:t>
            </a:r>
          </a:p>
        </p:txBody>
      </p:sp>
      <p:sp>
        <p:nvSpPr>
          <p:cNvPr id="99390" name="Oval 62"/>
          <p:cNvSpPr>
            <a:spLocks noChangeArrowheads="1"/>
          </p:cNvSpPr>
          <p:nvPr/>
        </p:nvSpPr>
        <p:spPr bwMode="auto">
          <a:xfrm>
            <a:off x="5562604" y="56388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สิทธิประโยชน์</a:t>
            </a:r>
          </a:p>
        </p:txBody>
      </p:sp>
      <p:sp>
        <p:nvSpPr>
          <p:cNvPr id="99391" name="Oval 63"/>
          <p:cNvSpPr>
            <a:spLocks noChangeArrowheads="1"/>
          </p:cNvSpPr>
          <p:nvPr/>
        </p:nvSpPr>
        <p:spPr bwMode="auto">
          <a:xfrm>
            <a:off x="3733804" y="57150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ความก้าวหน้า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ในสายอาชีพ</a:t>
            </a:r>
          </a:p>
        </p:txBody>
      </p:sp>
      <p:sp>
        <p:nvSpPr>
          <p:cNvPr id="99392" name="Oval 64"/>
          <p:cNvSpPr>
            <a:spLocks noChangeArrowheads="1"/>
          </p:cNvSpPr>
          <p:nvPr/>
        </p:nvSpPr>
        <p:spPr bwMode="auto">
          <a:xfrm>
            <a:off x="4648204" y="5867400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พนักงาน</a:t>
            </a:r>
          </a:p>
        </p:txBody>
      </p:sp>
      <p:sp>
        <p:nvSpPr>
          <p:cNvPr id="99393" name="Oval 65"/>
          <p:cNvSpPr>
            <a:spLocks noChangeArrowheads="1"/>
          </p:cNvSpPr>
          <p:nvPr/>
        </p:nvSpPr>
        <p:spPr bwMode="auto">
          <a:xfrm>
            <a:off x="4572004" y="5181600"/>
            <a:ext cx="954617" cy="603504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Competency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7467600" y="4124328"/>
            <a:ext cx="1752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-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 และ</a:t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กรอบระยะเวลา</a:t>
            </a:r>
          </a:p>
          <a:p>
            <a:pPr marL="231775" indent="-231775">
              <a:spcBef>
                <a:spcPct val="50000"/>
              </a:spcBef>
              <a:buFontTx/>
              <a:buChar char="-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ผู้รับผิดชอบ</a:t>
            </a:r>
          </a:p>
          <a:p>
            <a:pPr marL="231775" indent="-231775">
              <a:spcBef>
                <a:spcPct val="50000"/>
              </a:spcBef>
              <a:buFontTx/>
              <a:buChar char="-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งบประมาณ</a:t>
            </a:r>
          </a:p>
          <a:p>
            <a:pPr marL="231775" indent="-231775">
              <a:spcBef>
                <a:spcPct val="50000"/>
              </a:spcBef>
              <a:buFontTx/>
              <a:buChar char="-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เป้าหมายที่ชัดเจน</a:t>
            </a:r>
          </a:p>
          <a:p>
            <a:pPr marL="231775" indent="-231775">
              <a:spcBef>
                <a:spcPct val="50000"/>
              </a:spcBef>
              <a:buFontTx/>
              <a:buChar char="-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ตัวชี้วัดที่ครอบคลุม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Output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Outcome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9401" name="Picture 73" descr="stra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767" y="1611611"/>
            <a:ext cx="2438400" cy="1485900"/>
          </a:xfrm>
          <a:prstGeom prst="rect">
            <a:avLst/>
          </a:prstGeom>
          <a:noFill/>
          <a:ln w="12700">
            <a:solidFill>
              <a:srgbClr val="808080"/>
            </a:solidFill>
            <a:prstDash val="dash"/>
            <a:miter lim="800000"/>
            <a:headEnd/>
            <a:tailEnd/>
          </a:ln>
        </p:spPr>
      </p:pic>
      <p:sp>
        <p:nvSpPr>
          <p:cNvPr id="99398" name="AutoShape 70"/>
          <p:cNvSpPr>
            <a:spLocks noChangeArrowheads="1"/>
          </p:cNvSpPr>
          <p:nvPr/>
        </p:nvSpPr>
        <p:spPr bwMode="auto">
          <a:xfrm>
            <a:off x="7315200" y="2209800"/>
            <a:ext cx="1295400" cy="833438"/>
          </a:xfrm>
          <a:prstGeom prst="wedgeEllipseCallout">
            <a:avLst>
              <a:gd name="adj1" fmla="val -62745"/>
              <a:gd name="adj2" fmla="val 100477"/>
            </a:avLst>
          </a:prstGeom>
          <a:solidFill>
            <a:srgbClr val="99CC00">
              <a:alpha val="64999"/>
            </a:srgbClr>
          </a:solidFill>
          <a:ln w="19050">
            <a:solidFill>
              <a:srgbClr val="80800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b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Strategy Map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402" name="AutoShape 74"/>
          <p:cNvSpPr>
            <a:spLocks noChangeArrowheads="1"/>
          </p:cNvSpPr>
          <p:nvPr/>
        </p:nvSpPr>
        <p:spPr bwMode="auto">
          <a:xfrm>
            <a:off x="4679753" y="381934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gradFill rotWithShape="1">
            <a:gsLst>
              <a:gs pos="0">
                <a:srgbClr val="99CC00">
                  <a:gamma/>
                  <a:tint val="27843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75" name="AutoShape 47"/>
          <p:cNvSpPr>
            <a:spLocks noChangeArrowheads="1"/>
          </p:cNvSpPr>
          <p:nvPr/>
        </p:nvSpPr>
        <p:spPr bwMode="auto">
          <a:xfrm rot="-2429994">
            <a:off x="5919788" y="2522543"/>
            <a:ext cx="304800" cy="935037"/>
          </a:xfrm>
          <a:prstGeom prst="curvedLeftArrow">
            <a:avLst>
              <a:gd name="adj1" fmla="val 61354"/>
              <a:gd name="adj2" fmla="val 122708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3962400" y="2159005"/>
            <a:ext cx="19050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Objective &amp; Organization Strategy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403" name="AutoShape 75"/>
          <p:cNvSpPr>
            <a:spLocks noChangeArrowheads="1"/>
          </p:cNvSpPr>
          <p:nvPr/>
        </p:nvSpPr>
        <p:spPr bwMode="auto">
          <a:xfrm>
            <a:off x="4011436" y="3405264"/>
            <a:ext cx="1905000" cy="762000"/>
          </a:xfrm>
          <a:prstGeom prst="flowChartAlternateProcess">
            <a:avLst/>
          </a:prstGeom>
          <a:solidFill>
            <a:srgbClr val="99CC00"/>
          </a:solidFill>
          <a:ln w="1270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Objective &amp; </a:t>
            </a:r>
            <a:b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404" name="AutoShape 76"/>
          <p:cNvSpPr>
            <a:spLocks noChangeArrowheads="1"/>
          </p:cNvSpPr>
          <p:nvPr/>
        </p:nvSpPr>
        <p:spPr bwMode="auto">
          <a:xfrm>
            <a:off x="7467600" y="3276600"/>
            <a:ext cx="1600200" cy="762000"/>
          </a:xfrm>
          <a:prstGeom prst="flowChartAlternateProcess">
            <a:avLst/>
          </a:prstGeom>
          <a:solidFill>
            <a:srgbClr val="FFFF00">
              <a:alpha val="70000"/>
            </a:srgbClr>
          </a:solidFill>
          <a:ln w="127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HR Action Plan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68" name="AutoShape 40"/>
          <p:cNvSpPr>
            <a:spLocks noChangeArrowheads="1"/>
          </p:cNvSpPr>
          <p:nvPr/>
        </p:nvSpPr>
        <p:spPr bwMode="auto">
          <a:xfrm rot="-2429994">
            <a:off x="5638800" y="1509713"/>
            <a:ext cx="304800" cy="787400"/>
          </a:xfrm>
          <a:prstGeom prst="curvedLeftArrow">
            <a:avLst>
              <a:gd name="adj1" fmla="val 51667"/>
              <a:gd name="adj2" fmla="val 103333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733800" y="1498600"/>
            <a:ext cx="1828800" cy="40011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Vision</a:t>
            </a:r>
            <a:r>
              <a:rPr lang="th-TH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>
                <a:latin typeface="Browallia New" panose="020B0604020202020204" pitchFamily="34" charset="-34"/>
                <a:cs typeface="Browallia New" panose="020B0604020202020204" pitchFamily="34" charset="-34"/>
              </a:rPr>
              <a:t>&amp; Mission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409" name="AutoShape 81"/>
          <p:cNvSpPr>
            <a:spLocks noChangeArrowheads="1"/>
          </p:cNvSpPr>
          <p:nvPr/>
        </p:nvSpPr>
        <p:spPr bwMode="auto">
          <a:xfrm rot="5400000">
            <a:off x="9521881" y="3127321"/>
            <a:ext cx="1066798" cy="1517761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/>
          <a:lstStyle/>
          <a:p>
            <a:pPr algn="ctr"/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9410" name="Text Box 82"/>
          <p:cNvSpPr txBox="1">
            <a:spLocks noChangeArrowheads="1"/>
          </p:cNvSpPr>
          <p:nvPr/>
        </p:nvSpPr>
        <p:spPr bwMode="auto">
          <a:xfrm>
            <a:off x="9296399" y="3321716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เผยแพร่</a:t>
            </a:r>
          </a:p>
        </p:txBody>
      </p:sp>
      <p:pic>
        <p:nvPicPr>
          <p:cNvPr id="99412" name="Picture 84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9579" y="4484871"/>
            <a:ext cx="777767" cy="777767"/>
          </a:xfrm>
          <a:prstGeom prst="rect">
            <a:avLst/>
          </a:prstGeom>
          <a:noFill/>
        </p:spPr>
      </p:pic>
      <p:sp>
        <p:nvSpPr>
          <p:cNvPr id="37" name="Oval 61"/>
          <p:cNvSpPr>
            <a:spLocks noChangeArrowheads="1"/>
          </p:cNvSpPr>
          <p:nvPr/>
        </p:nvSpPr>
        <p:spPr bwMode="auto">
          <a:xfrm>
            <a:off x="5865286" y="4976736"/>
            <a:ext cx="954617" cy="603504"/>
          </a:xfrm>
          <a:prstGeom prst="ellipse">
            <a:avLst/>
          </a:prstGeom>
          <a:solidFill>
            <a:srgbClr val="99CC00"/>
          </a:solidFill>
          <a:ln w="127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KM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1524000" y="19050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FFC0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524000" y="1916806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rgbClr val="FF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6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chemeClr val="bg1">
                  <a:lumMod val="6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1826" y="4458257"/>
            <a:ext cx="158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ผู้บริหาร และ</a:t>
            </a:r>
            <a:br>
              <a:rPr lang="th-TH" sz="24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พนักงาน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4938" y="4649604"/>
            <a:ext cx="432964" cy="432964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093976" y="496825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FF6600"/>
                </a:solidFill>
                <a:sym typeface="Wingdings" pitchFamily="2" charset="2"/>
              </a:rPr>
              <a:t></a:t>
            </a:r>
          </a:p>
        </p:txBody>
      </p:sp>
    </p:spTree>
    <p:extLst>
      <p:ext uri="{BB962C8B-B14F-4D97-AF65-F5344CB8AC3E}">
        <p14:creationId xmlns="" xmlns:p14="http://schemas.microsoft.com/office/powerpoint/2010/main" val="11430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4528" y="752856"/>
            <a:ext cx="7949184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KPI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53100" y="1651776"/>
            <a:ext cx="41529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17997" rIns="91423" bIns="17997" anchor="ctr">
            <a:spAutoFit/>
            <a:flatTx/>
          </a:bodyPr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l" eaLnBrk="0" hangingPunct="0">
              <a:buClr>
                <a:srgbClr val="FFCC66"/>
              </a:buClr>
              <a:buFont typeface="Wingdings" pitchFamily="2" charset="2"/>
              <a:buNone/>
            </a:pPr>
            <a:r>
              <a:rPr lang="en-US" sz="16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Customer</a:t>
            </a:r>
          </a:p>
          <a:p>
            <a:pPr algn="l" eaLnBrk="0" hangingPunct="0">
              <a:buClr>
                <a:srgbClr val="0000CC"/>
              </a:buClr>
              <a:buFont typeface="Wingdings" pitchFamily="2" charset="2"/>
              <a:buChar char="§"/>
            </a:pPr>
            <a:endParaRPr lang="en-US" sz="1600" b="1" u="sng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Customer Satisfaction Index</a:t>
            </a:r>
          </a:p>
          <a:p>
            <a:pPr algn="l" eaLnBrk="0" hangingPunct="0"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Complaint Rate</a:t>
            </a:r>
          </a:p>
          <a:p>
            <a:pPr algn="l" eaLnBrk="0" hangingPunct="0"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On-time delivery, </a:t>
            </a:r>
          </a:p>
          <a:p>
            <a:pPr algn="l" eaLnBrk="0" hangingPunct="0">
              <a:buClr>
                <a:srgbClr val="0000CC"/>
              </a:buClr>
              <a:buFont typeface="Wingdings" pitchFamily="2" charset="2"/>
              <a:buChar char="§"/>
            </a:pPr>
            <a:r>
              <a:rPr lang="en-GB" sz="1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Share of key accounts</a:t>
            </a:r>
            <a:endParaRPr lang="en-US" sz="16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4223544"/>
            <a:ext cx="4191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17997" rIns="91423" bIns="17997" anchor="ctr">
            <a:spAutoFit/>
          </a:bodyPr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l" eaLnBrk="0" hangingPunct="0">
              <a:buClr>
                <a:srgbClr val="66FFFF"/>
              </a:buClr>
              <a:buFont typeface="Wingdings" pitchFamily="2" charset="2"/>
              <a:buNone/>
            </a:pPr>
            <a:r>
              <a:rPr lang="en-US" sz="1600" b="1" u="sn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Business Process</a:t>
            </a:r>
          </a:p>
          <a:p>
            <a:pPr algn="l" eaLnBrk="0" hangingPunct="0">
              <a:buClr>
                <a:srgbClr val="0000FF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Productivity Improvement </a:t>
            </a:r>
          </a:p>
          <a:p>
            <a:pPr algn="l" eaLnBrk="0" hangingPunct="0"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Project Milestone VS Plan</a:t>
            </a:r>
          </a:p>
          <a:p>
            <a:pPr algn="l" eaLnBrk="0" hangingPunct="0"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Internal Service Satisfaction</a:t>
            </a:r>
          </a:p>
          <a:p>
            <a:pPr algn="l" eaLnBrk="0" hangingPunct="0"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Time-to-market,</a:t>
            </a:r>
          </a:p>
          <a:p>
            <a:pPr algn="l" eaLnBrk="0" hangingPunct="0"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Manufacturing costs</a:t>
            </a:r>
            <a:endParaRPr lang="en-US" sz="16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0000FF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0000FF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1618457"/>
            <a:ext cx="4191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17997" rIns="91423" bIns="17997" anchor="ctr">
            <a:spAutoFit/>
          </a:bodyPr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l" eaLnBrk="0" hangingPunct="0">
              <a:buClr>
                <a:srgbClr val="00CC99"/>
              </a:buClr>
              <a:buFont typeface="Wingdings" pitchFamily="2" charset="2"/>
              <a:buNone/>
            </a:pPr>
            <a:r>
              <a:rPr lang="en-US" sz="1600" b="1" u="sng" dirty="0">
                <a:latin typeface="Tahoma" pitchFamily="34" charset="0"/>
                <a:cs typeface="Tahoma" pitchFamily="34" charset="0"/>
              </a:rPr>
              <a:t>Financial</a:t>
            </a:r>
          </a:p>
          <a:p>
            <a:pPr algn="l" eaLnBrk="0" hangingPunct="0">
              <a:buFont typeface="Wingdings" pitchFamily="2" charset="2"/>
              <a:buChar char="§"/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Production / Sales Volumes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Net Income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Market Share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Total Shareholders Return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Return on Capital Employed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L.T. Debt to Equity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23975" y="4037802"/>
            <a:ext cx="8477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638800" y="1485102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4223544"/>
            <a:ext cx="4648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17997" rIns="91423" bIns="17997" anchor="ctr">
            <a:spAutoFit/>
          </a:bodyPr>
          <a:lstStyle>
            <a:defPPr>
              <a:defRPr lang="th-T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l" eaLnBrk="0" hangingPunct="0">
              <a:buClr>
                <a:srgbClr val="FFCCFF"/>
              </a:buClr>
              <a:buFont typeface="Wingdings" pitchFamily="2" charset="2"/>
              <a:buNone/>
            </a:pPr>
            <a:r>
              <a:rPr lang="en-US" sz="1600" b="1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People</a:t>
            </a: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Staff Competency Development</a:t>
            </a: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Employees Satisfaction Index</a:t>
            </a: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Management Effectiveness </a:t>
            </a: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Average training Days per year</a:t>
            </a: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Staff retention &amp; turnover rate</a:t>
            </a:r>
            <a:endParaRPr lang="en-US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>
              <a:buClr>
                <a:srgbClr val="FF3300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46346" y="667512"/>
            <a:ext cx="11231033" cy="990600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กรอบการประเมินผลระดับองค์กร ระดับสายงาน และระดับฝ่าย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D5A36A-F8C4-47D7-BBDC-807E52CB04BC}" type="slidenum">
              <a:rPr lang="th-TH" sz="1800" smtClean="0">
                <a:latin typeface="Circular" pitchFamily="2" charset="0"/>
                <a:cs typeface="Circular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th-TH" sz="1800" smtClean="0">
              <a:latin typeface="Circular" pitchFamily="2" charset="0"/>
              <a:cs typeface="Circular" pitchFamily="2" charset="0"/>
            </a:endParaRPr>
          </a:p>
        </p:txBody>
      </p:sp>
      <p:sp>
        <p:nvSpPr>
          <p:cNvPr id="14340" name="Content Placeholder 10"/>
          <p:cNvSpPr>
            <a:spLocks noGrp="1"/>
          </p:cNvSpPr>
          <p:nvPr>
            <p:ph sz="quarter" idx="1"/>
          </p:nvPr>
        </p:nvSpPr>
        <p:spPr>
          <a:xfrm>
            <a:off x="817033" y="1600201"/>
            <a:ext cx="10871200" cy="4900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>
              <a:cs typeface="FreesiaUPC" pitchFamily="34" charset="-34"/>
            </a:endParaRPr>
          </a:p>
          <a:p>
            <a:pPr>
              <a:buFont typeface="Wingdings" pitchFamily="2" charset="2"/>
              <a:buNone/>
            </a:pPr>
            <a:endParaRPr lang="en-US" smtClean="0">
              <a:cs typeface="FreesiaUPC" pitchFamily="34" charset="-34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24418" y="2284413"/>
            <a:ext cx="3166533" cy="431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Browallia New" pitchFamily="34" charset="-34"/>
                <a:ea typeface="Arial" pitchFamily="34" charset="0"/>
                <a:cs typeface="Browallia New" pitchFamily="34" charset="-34"/>
              </a:rPr>
              <a:t>Corporate Scorecard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xmlns="" val="1296162864"/>
              </p:ext>
            </p:extLst>
          </p:nvPr>
        </p:nvGraphicFramePr>
        <p:xfrm>
          <a:off x="-779889" y="2852937"/>
          <a:ext cx="6170909" cy="334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3093444" y="2852937"/>
          <a:ext cx="6170909" cy="334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6933871" y="2852937"/>
          <a:ext cx="6170909" cy="334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2063751" y="3355975"/>
            <a:ext cx="268816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68801" y="3859214"/>
            <a:ext cx="2688167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88018" y="5156200"/>
            <a:ext cx="268816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90951" y="5589589"/>
            <a:ext cx="2688167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03385" y="3357564"/>
            <a:ext cx="2688167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208434" y="3860800"/>
            <a:ext cx="268816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27651" y="5157789"/>
            <a:ext cx="2688167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32701" y="5591175"/>
            <a:ext cx="268816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119967" y="3073401"/>
            <a:ext cx="1344084" cy="2841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Browallia New" pitchFamily="34" charset="-34"/>
                <a:ea typeface="Arial" pitchFamily="34" charset="0"/>
                <a:cs typeface="Browallia New" pitchFamily="34" charset="-34"/>
              </a:rPr>
              <a:t>KPI &amp; Target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496300" y="2276475"/>
            <a:ext cx="3168651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Arial" pitchFamily="34" charset="0"/>
                <a:cs typeface="Browallia New" pitchFamily="34" charset="-34"/>
              </a:rPr>
              <a:t>Department Scorecard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656667" y="2276475"/>
            <a:ext cx="3166533" cy="431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Browallia New" pitchFamily="34" charset="-34"/>
                <a:ea typeface="Arial" pitchFamily="34" charset="0"/>
                <a:cs typeface="Browallia New" pitchFamily="34" charset="-34"/>
              </a:rPr>
              <a:t>Division Scorecard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95400" y="1557338"/>
            <a:ext cx="9696451" cy="647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กลยุทธ์ </a:t>
            </a:r>
            <a:r>
              <a:rPr lang="en-US" sz="2000" b="1" dirty="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= KPI + </a:t>
            </a:r>
            <a:r>
              <a:rPr lang="th-TH" sz="2000" b="1" dirty="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เป้าหมาย</a:t>
            </a:r>
            <a:endParaRPr lang="en-US" sz="2000" b="1" dirty="0">
              <a:solidFill>
                <a:schemeClr val="accent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90144" y="277368"/>
            <a:ext cx="7949184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KPI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3208"/>
            <a:ext cx="7741920" cy="52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4528" y="460248"/>
            <a:ext cx="7949184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KPI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943850" y="921639"/>
            <a:ext cx="4248150" cy="4895850"/>
            <a:chOff x="3275856" y="2304173"/>
            <a:chExt cx="5544616" cy="4077155"/>
          </a:xfrm>
        </p:grpSpPr>
        <p:sp>
          <p:nvSpPr>
            <p:cNvPr id="6" name="Rounded Rectangle 5"/>
            <p:cNvSpPr/>
            <p:nvPr/>
          </p:nvSpPr>
          <p:spPr>
            <a:xfrm>
              <a:off x="3275856" y="3160851"/>
              <a:ext cx="2285392" cy="6993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Business Result</a:t>
              </a:r>
              <a: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/>
              </a:r>
              <a:b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มิติด้านประสิทธิผล</a:t>
              </a:r>
              <a:endParaRPr lang="en-US" sz="2000" b="1" dirty="0">
                <a:solidFill>
                  <a:schemeClr val="tx1"/>
                </a:solidFill>
                <a:latin typeface="Circular" pitchFamily="2" charset="0"/>
                <a:cs typeface="Circular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75856" y="3988445"/>
              <a:ext cx="2285392" cy="6993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Customer</a:t>
              </a:r>
              <a: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/>
              </a:r>
              <a:b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มิติด้านลูกค้า</a:t>
              </a:r>
              <a:endParaRPr lang="en-US" sz="2000" b="1" dirty="0">
                <a:solidFill>
                  <a:schemeClr val="tx1"/>
                </a:solidFill>
                <a:latin typeface="Circular" pitchFamily="2" charset="0"/>
                <a:cs typeface="Circular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5856" y="4818683"/>
              <a:ext cx="2285392" cy="69803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Operational Excellence</a:t>
              </a:r>
              <a: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/>
              </a:r>
              <a:b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มิติด้านกระบวนการ</a:t>
              </a:r>
              <a:endParaRPr lang="en-US" sz="2000" b="1" dirty="0">
                <a:solidFill>
                  <a:schemeClr val="tx1"/>
                </a:solidFill>
                <a:latin typeface="Circular" pitchFamily="2" charset="0"/>
                <a:cs typeface="Circular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75856" y="5659497"/>
              <a:ext cx="2285392" cy="69803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Development</a:t>
              </a:r>
              <a: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/>
              </a:r>
              <a:br>
                <a:rPr lang="th-TH" sz="20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มิติด้านการพัฒนา</a:t>
              </a:r>
              <a:endParaRPr lang="en-US" sz="2000" b="1" dirty="0">
                <a:solidFill>
                  <a:schemeClr val="tx1"/>
                </a:solidFill>
                <a:latin typeface="Circular" pitchFamily="2" charset="0"/>
                <a:cs typeface="Circular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304864" y="2304173"/>
              <a:ext cx="2287465" cy="64250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600" b="1" dirty="0" smtClean="0">
                  <a:solidFill>
                    <a:schemeClr val="bg1"/>
                  </a:solidFill>
                  <a:latin typeface="Circular" pitchFamily="2" charset="0"/>
                  <a:cs typeface="FreesiaUPC" pitchFamily="34" charset="-34"/>
                </a:rPr>
                <a:t>องค์กร</a:t>
              </a:r>
              <a:endParaRPr lang="en-US" sz="2600" b="1" dirty="0">
                <a:solidFill>
                  <a:schemeClr val="bg1"/>
                </a:solidFill>
                <a:latin typeface="Circular" pitchFamily="2" charset="0"/>
                <a:cs typeface="FreesiaUPC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41511" y="3184648"/>
              <a:ext cx="3078961" cy="6980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ด้านการเงิน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ด้านที่ไม่ใช่การเงิน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41511" y="3983157"/>
              <a:ext cx="3078961" cy="7786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92075" indent="-92075"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การตอบสนองความคาดหวัง</a:t>
              </a:r>
              <a:b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ของผู้มีส่วนได้ส่วนเสีย</a:t>
              </a:r>
            </a:p>
            <a:p>
              <a:pPr marL="82550" indent="-82550"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การเพิ่มคุณค่า/ความพึงพอใจ</a:t>
              </a:r>
              <a:b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ให้กับลูกค้า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41511" y="4841158"/>
              <a:ext cx="3078961" cy="6993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9063" indent="-119063"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การปรับปรุงและพัฒนากระบวนการดำเนินงานขององค์กร</a:t>
              </a:r>
              <a:endParaRPr lang="en-US" sz="1600" b="1" dirty="0">
                <a:solidFill>
                  <a:schemeClr val="tx1"/>
                </a:solidFill>
                <a:latin typeface="Circular" pitchFamily="2" charset="0"/>
                <a:cs typeface="Circular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41511" y="5683294"/>
              <a:ext cx="3078961" cy="69803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การกำกับดูแลกิจการ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Circular" pitchFamily="2" charset="0"/>
                  <a:cs typeface="Circular" pitchFamily="2" charset="0"/>
                </a:rPr>
                <a:t>การพัฒนาองค์กร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/>
        </p:nvSpPr>
        <p:spPr bwMode="auto">
          <a:xfrm>
            <a:off x="8170068" y="6102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fld id="{F61211C0-87BF-4CE7-BA21-9A29843679F5}" type="slidenum">
              <a:rPr lang="en-US" sz="1000" smtClean="0">
                <a:latin typeface="Browallia New" pitchFamily="34" charset="-34"/>
                <a:cs typeface="Browallia New" pitchFamily="34" charset="-34"/>
              </a:rPr>
              <a:pPr/>
              <a:t>53</a:t>
            </a:fld>
            <a:endParaRPr lang="en-US" sz="10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616868" y="1917700"/>
            <a:ext cx="9144000" cy="0"/>
          </a:xfrm>
          <a:prstGeom prst="line">
            <a:avLst/>
          </a:prstGeom>
          <a:noFill/>
          <a:ln w="19050">
            <a:solidFill>
              <a:srgbClr val="660066"/>
            </a:solidFill>
            <a:prstDash val="dashDot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616868" y="4294188"/>
            <a:ext cx="9144000" cy="0"/>
          </a:xfrm>
          <a:prstGeom prst="line">
            <a:avLst/>
          </a:prstGeom>
          <a:noFill/>
          <a:ln w="19050">
            <a:solidFill>
              <a:srgbClr val="660066"/>
            </a:solidFill>
            <a:prstDash val="dashDot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32881" y="279400"/>
            <a:ext cx="3671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800" dirty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แนวทางใน</a:t>
            </a:r>
            <a:r>
              <a:rPr lang="th-TH" sz="1800" dirty="0" smtClean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การถ่ายทอดเป้าหมายธุรกิจขององค์กรลง</a:t>
            </a:r>
            <a:r>
              <a:rPr lang="th-TH" sz="1800" dirty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สู่</a:t>
            </a:r>
            <a:r>
              <a:rPr lang="th-TH" sz="1800" dirty="0" smtClean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ระดับสายงาน/ฝ่ายและระดับบุคคล</a:t>
            </a:r>
            <a:endParaRPr lang="th-TH" sz="1800" dirty="0">
              <a:solidFill>
                <a:srgbClr val="33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65131" y="287338"/>
            <a:ext cx="3744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800" dirty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กระบวนการใน</a:t>
            </a:r>
            <a:r>
              <a:rPr lang="th-TH" sz="1800" dirty="0" smtClean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การถ่ายทอดเป้าหมายธุรกิจลง</a:t>
            </a:r>
            <a:r>
              <a:rPr lang="th-TH" sz="1800" dirty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สู่</a:t>
            </a:r>
            <a:r>
              <a:rPr lang="th-TH" sz="1800" dirty="0" smtClean="0">
                <a:solidFill>
                  <a:srgbClr val="336600"/>
                </a:solidFill>
                <a:latin typeface="Browallia New" pitchFamily="34" charset="-34"/>
                <a:cs typeface="Browallia New" pitchFamily="34" charset="-34"/>
              </a:rPr>
              <a:t>ระดับสายงาน/ฝ่ายและระดับบุคคล</a:t>
            </a:r>
            <a:endParaRPr lang="th-TH" sz="1800" dirty="0">
              <a:solidFill>
                <a:srgbClr val="33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765131" y="982663"/>
            <a:ext cx="3743325" cy="574675"/>
          </a:xfrm>
          <a:prstGeom prst="roundRect">
            <a:avLst>
              <a:gd name="adj" fmla="val 11296"/>
            </a:avLst>
          </a:prstGeom>
          <a:solidFill>
            <a:srgbClr val="FFFFCC"/>
          </a:solidFill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400" b="0">
                <a:latin typeface="Browallia New" pitchFamily="34" charset="-34"/>
                <a:cs typeface="Browallia New" pitchFamily="34" charset="-34"/>
              </a:rPr>
              <a:t>ขั้นตอนที่ 1: การยืนยันระบบประเมินผลขององค์กร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78781" y="1054100"/>
            <a:ext cx="935037" cy="360363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ระดับองค์กร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666081" y="2854325"/>
            <a:ext cx="935037" cy="503238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ระดับ</a:t>
            </a:r>
            <a:b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สายงาน</a:t>
            </a:r>
            <a:r>
              <a:rPr lang="en-US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ฝ่าย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12118" y="5086350"/>
            <a:ext cx="935038" cy="4318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14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ระดับบุคคล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32881" y="838200"/>
            <a:ext cx="3806825" cy="830263"/>
            <a:chOff x="703" y="610"/>
            <a:chExt cx="2398" cy="523"/>
          </a:xfrm>
        </p:grpSpPr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703" y="663"/>
              <a:ext cx="2358" cy="470"/>
              <a:chOff x="567" y="572"/>
              <a:chExt cx="2358" cy="470"/>
            </a:xfrm>
          </p:grpSpPr>
          <p:sp>
            <p:nvSpPr>
              <p:cNvPr id="60" name="AutoShape 12"/>
              <p:cNvSpPr>
                <a:spLocks noChangeArrowheads="1"/>
              </p:cNvSpPr>
              <p:nvPr/>
            </p:nvSpPr>
            <p:spPr bwMode="auto">
              <a:xfrm>
                <a:off x="567" y="572"/>
                <a:ext cx="2358" cy="470"/>
              </a:xfrm>
              <a:prstGeom prst="roundRect">
                <a:avLst>
                  <a:gd name="adj" fmla="val 11296"/>
                </a:avLst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th-TH" sz="1000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657" y="663"/>
                <a:ext cx="2087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เป้าประสงค์และตัวชี้วัดในระดับองค์กร</a:t>
                </a:r>
              </a:p>
            </p:txBody>
          </p:sp>
        </p:grp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2512" y="610"/>
              <a:ext cx="589" cy="22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ระดับองค์กร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32881" y="2062163"/>
            <a:ext cx="4006850" cy="2087562"/>
            <a:chOff x="703" y="1389"/>
            <a:chExt cx="2524" cy="1315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703" y="1389"/>
              <a:ext cx="2358" cy="1315"/>
              <a:chOff x="567" y="1344"/>
              <a:chExt cx="2358" cy="1315"/>
            </a:xfrm>
          </p:grpSpPr>
          <p:sp>
            <p:nvSpPr>
              <p:cNvPr id="50" name="AutoShape 17"/>
              <p:cNvSpPr>
                <a:spLocks noChangeArrowheads="1"/>
              </p:cNvSpPr>
              <p:nvPr/>
            </p:nvSpPr>
            <p:spPr bwMode="auto">
              <a:xfrm>
                <a:off x="567" y="1344"/>
                <a:ext cx="2358" cy="1315"/>
              </a:xfrm>
              <a:prstGeom prst="roundRect">
                <a:avLst>
                  <a:gd name="adj" fmla="val 11296"/>
                </a:avLst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th-TH" sz="1000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51" name="AutoShape 18"/>
              <p:cNvSpPr>
                <a:spLocks noChangeArrowheads="1"/>
              </p:cNvSpPr>
              <p:nvPr/>
            </p:nvSpPr>
            <p:spPr bwMode="auto">
              <a:xfrm>
                <a:off x="616" y="1440"/>
                <a:ext cx="1003" cy="45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บทบาท หน้าที่และภารกิจ</a:t>
                </a:r>
                <a:br>
                  <a:rPr lang="th-TH" sz="1200" b="0">
                    <a:latin typeface="Browallia New" pitchFamily="34" charset="-34"/>
                    <a:cs typeface="Browallia New" pitchFamily="34" charset="-34"/>
                  </a:rPr>
                </a:b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ของสายงาน</a:t>
                </a:r>
                <a:r>
                  <a:rPr lang="en-US" sz="1200" b="0">
                    <a:latin typeface="Browallia New" pitchFamily="34" charset="-34"/>
                    <a:cs typeface="Browallia New" pitchFamily="34" charset="-34"/>
                  </a:rPr>
                  <a:t>/</a:t>
                </a: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ฝ่ายที่สนับสนุน</a:t>
                </a:r>
                <a:br>
                  <a:rPr lang="th-TH" sz="1200" b="0">
                    <a:latin typeface="Browallia New" pitchFamily="34" charset="-34"/>
                    <a:cs typeface="Browallia New" pitchFamily="34" charset="-34"/>
                  </a:rPr>
                </a:b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ต่อเป้าประสงค์และตัวชี้วัด</a:t>
                </a:r>
                <a:br>
                  <a:rPr lang="th-TH" sz="1200" b="0">
                    <a:latin typeface="Browallia New" pitchFamily="34" charset="-34"/>
                    <a:cs typeface="Browallia New" pitchFamily="34" charset="-34"/>
                  </a:rPr>
                </a:b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ในระดับองค์กร</a:t>
                </a: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1189" y="1933"/>
                <a:ext cx="1101" cy="2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เป้าประสงค์ในระดับสายงาน</a:t>
                </a:r>
                <a:r>
                  <a:rPr lang="en-US" sz="1200" b="0">
                    <a:latin typeface="Browallia New" pitchFamily="34" charset="-34"/>
                    <a:cs typeface="Browallia New" pitchFamily="34" charset="-34"/>
                  </a:rPr>
                  <a:t>/</a:t>
                </a: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ฝ่าย</a:t>
                </a: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1188" y="2399"/>
                <a:ext cx="1134" cy="21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ตัวชี้วัดในระดับสายงาน</a:t>
                </a:r>
                <a:r>
                  <a:rPr lang="en-US" sz="1200" b="0">
                    <a:latin typeface="Browallia New" pitchFamily="34" charset="-34"/>
                    <a:cs typeface="Browallia New" pitchFamily="34" charset="-34"/>
                  </a:rPr>
                  <a:t>/</a:t>
                </a: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ฝ่าย</a:t>
                </a:r>
              </a:p>
            </p:txBody>
          </p:sp>
          <p:sp>
            <p:nvSpPr>
              <p:cNvPr id="54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893" y="1743"/>
                <a:ext cx="306" cy="324"/>
              </a:xfrm>
              <a:custGeom>
                <a:avLst/>
                <a:gdLst>
                  <a:gd name="T0" fmla="*/ 4 w 21600"/>
                  <a:gd name="T1" fmla="*/ 1 h 21600"/>
                  <a:gd name="T2" fmla="*/ 2 w 21600"/>
                  <a:gd name="T3" fmla="*/ 1 h 21600"/>
                  <a:gd name="T4" fmla="*/ 3 w 21600"/>
                  <a:gd name="T5" fmla="*/ 2 h 21600"/>
                  <a:gd name="T6" fmla="*/ 5 w 21600"/>
                  <a:gd name="T7" fmla="*/ 3 h 21600"/>
                  <a:gd name="T8" fmla="*/ 4 w 21600"/>
                  <a:gd name="T9" fmla="*/ 4 h 21600"/>
                  <a:gd name="T10" fmla="*/ 3 w 21600"/>
                  <a:gd name="T11" fmla="*/ 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6 w 21600"/>
                  <a:gd name="T19" fmla="*/ 3133 h 21600"/>
                  <a:gd name="T20" fmla="*/ 18424 w 21600"/>
                  <a:gd name="T21" fmla="*/ 1846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698" y="11636"/>
                    </a:moveTo>
                    <a:cubicBezTo>
                      <a:pt x="16738" y="11359"/>
                      <a:pt x="16758" y="11080"/>
                      <a:pt x="16758" y="10800"/>
                    </a:cubicBezTo>
                    <a:cubicBezTo>
                      <a:pt x="16758" y="7548"/>
                      <a:pt x="14150" y="4897"/>
                      <a:pt x="10899" y="4842"/>
                    </a:cubicBezTo>
                    <a:lnTo>
                      <a:pt x="10980" y="1"/>
                    </a:lnTo>
                    <a:cubicBezTo>
                      <a:pt x="16873" y="99"/>
                      <a:pt x="21600" y="4905"/>
                      <a:pt x="21600" y="10800"/>
                    </a:cubicBezTo>
                    <a:cubicBezTo>
                      <a:pt x="21600" y="11307"/>
                      <a:pt x="21564" y="11814"/>
                      <a:pt x="21492" y="12317"/>
                    </a:cubicBezTo>
                    <a:lnTo>
                      <a:pt x="24166" y="12696"/>
                    </a:lnTo>
                    <a:lnTo>
                      <a:pt x="18375" y="17047"/>
                    </a:lnTo>
                    <a:lnTo>
                      <a:pt x="14025" y="11257"/>
                    </a:lnTo>
                    <a:lnTo>
                      <a:pt x="16698" y="116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th-TH" sz="1000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55" name="AutoShape 22"/>
              <p:cNvSpPr>
                <a:spLocks noChangeArrowheads="1"/>
              </p:cNvSpPr>
              <p:nvPr/>
            </p:nvSpPr>
            <p:spPr bwMode="auto">
              <a:xfrm rot="5400000">
                <a:off x="2217" y="1735"/>
                <a:ext cx="336" cy="369"/>
              </a:xfrm>
              <a:custGeom>
                <a:avLst/>
                <a:gdLst>
                  <a:gd name="T0" fmla="*/ 4 w 21600"/>
                  <a:gd name="T1" fmla="*/ 1 h 21600"/>
                  <a:gd name="T2" fmla="*/ 3 w 21600"/>
                  <a:gd name="T3" fmla="*/ 1 h 21600"/>
                  <a:gd name="T4" fmla="*/ 4 w 21600"/>
                  <a:gd name="T5" fmla="*/ 2 h 21600"/>
                  <a:gd name="T6" fmla="*/ 6 w 21600"/>
                  <a:gd name="T7" fmla="*/ 3 h 21600"/>
                  <a:gd name="T8" fmla="*/ 5 w 21600"/>
                  <a:gd name="T9" fmla="*/ 5 h 21600"/>
                  <a:gd name="T10" fmla="*/ 3 w 21600"/>
                  <a:gd name="T11" fmla="*/ 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61 h 21600"/>
                  <a:gd name="T20" fmla="*/ 18450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598" y="10572"/>
                    </a:moveTo>
                    <a:cubicBezTo>
                      <a:pt x="16477" y="7495"/>
                      <a:pt x="13975" y="5049"/>
                      <a:pt x="10896" y="4997"/>
                    </a:cubicBezTo>
                    <a:lnTo>
                      <a:pt x="10980" y="1"/>
                    </a:lnTo>
                    <a:cubicBezTo>
                      <a:pt x="16709" y="97"/>
                      <a:pt x="21366" y="4650"/>
                      <a:pt x="21591" y="10375"/>
                    </a:cubicBezTo>
                    <a:lnTo>
                      <a:pt x="24289" y="10269"/>
                    </a:lnTo>
                    <a:lnTo>
                      <a:pt x="19300" y="15668"/>
                    </a:lnTo>
                    <a:lnTo>
                      <a:pt x="13900" y="10678"/>
                    </a:lnTo>
                    <a:lnTo>
                      <a:pt x="16598" y="1057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th-TH" sz="1000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56" name="AutoShape 23"/>
              <p:cNvSpPr>
                <a:spLocks noChangeArrowheads="1"/>
              </p:cNvSpPr>
              <p:nvPr/>
            </p:nvSpPr>
            <p:spPr bwMode="auto">
              <a:xfrm>
                <a:off x="1699" y="2254"/>
                <a:ext cx="79" cy="153"/>
              </a:xfrm>
              <a:prstGeom prst="downArrow">
                <a:avLst>
                  <a:gd name="adj1" fmla="val 58241"/>
                  <a:gd name="adj2" fmla="val 125563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th-TH" sz="1000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57" name="AutoShape 24"/>
              <p:cNvSpPr>
                <a:spLocks noChangeArrowheads="1"/>
              </p:cNvSpPr>
              <p:nvPr/>
            </p:nvSpPr>
            <p:spPr bwMode="auto">
              <a:xfrm>
                <a:off x="1837" y="1480"/>
                <a:ext cx="993" cy="3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บทบาท หน้าที่และภารกิจ</a:t>
                </a:r>
                <a:br>
                  <a:rPr lang="th-TH" sz="1200" b="0">
                    <a:latin typeface="Browallia New" pitchFamily="34" charset="-34"/>
                    <a:cs typeface="Browallia New" pitchFamily="34" charset="-34"/>
                  </a:rPr>
                </a:b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ในงานประจำของสายงาน</a:t>
                </a:r>
                <a:r>
                  <a:rPr lang="en-US" sz="1200" b="0">
                    <a:latin typeface="Browallia New" pitchFamily="34" charset="-34"/>
                    <a:cs typeface="Browallia New" pitchFamily="34" charset="-34"/>
                  </a:rPr>
                  <a:t>/</a:t>
                </a:r>
                <a:r>
                  <a:rPr lang="th-TH" sz="1200" b="0">
                    <a:latin typeface="Browallia New" pitchFamily="34" charset="-34"/>
                    <a:cs typeface="Browallia New" pitchFamily="34" charset="-34"/>
                  </a:rPr>
                  <a:t>ฝ่าย</a:t>
                </a:r>
              </a:p>
            </p:txBody>
          </p:sp>
        </p:grp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185" y="1421"/>
              <a:ext cx="1042" cy="10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ระดับสายงาย</a:t>
              </a:r>
              <a:r>
                <a:rPr lang="en-US" sz="12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/</a:t>
              </a:r>
              <a:r>
                <a:rPr lang="th-TH" sz="12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ฝ่าย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32881" y="4510088"/>
            <a:ext cx="3895725" cy="2028825"/>
            <a:chOff x="703" y="2878"/>
            <a:chExt cx="2454" cy="1278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703" y="2886"/>
              <a:ext cx="2358" cy="1270"/>
            </a:xfrm>
            <a:prstGeom prst="roundRect">
              <a:avLst>
                <a:gd name="adj" fmla="val 11296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th-TH" sz="10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>
              <a:off x="728" y="3008"/>
              <a:ext cx="738" cy="3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บทบาท หน้าที่ของ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บุคคล ที่สนับสนุนต่อ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เป้าประสงค์และตัวชี้วัด</a:t>
              </a:r>
            </a:p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ของผู้บังคับบัญชา</a:t>
              </a: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>
              <a:off x="2324" y="3008"/>
              <a:ext cx="713" cy="39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rIns="0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งานที่ได้รับ</a:t>
              </a:r>
            </a:p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มอบหมาย</a:t>
              </a:r>
            </a:p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เป็นพิเศษ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441" y="3527"/>
              <a:ext cx="924" cy="2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เป้าประสงค์ในระดับบุคคล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522" y="3905"/>
              <a:ext cx="739" cy="21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ตัวชี้วัดในระดับบุคคล</a:t>
              </a:r>
            </a:p>
          </p:txBody>
        </p:sp>
        <p:sp>
          <p:nvSpPr>
            <p:cNvPr id="42" name="AutoShape 32"/>
            <p:cNvSpPr>
              <a:spLocks noChangeArrowheads="1"/>
            </p:cNvSpPr>
            <p:nvPr/>
          </p:nvSpPr>
          <p:spPr bwMode="auto">
            <a:xfrm rot="16200000" flipH="1">
              <a:off x="1165" y="3285"/>
              <a:ext cx="306" cy="324"/>
            </a:xfrm>
            <a:custGeom>
              <a:avLst/>
              <a:gdLst>
                <a:gd name="T0" fmla="*/ 4 w 21600"/>
                <a:gd name="T1" fmla="*/ 1 h 21600"/>
                <a:gd name="T2" fmla="*/ 2 w 21600"/>
                <a:gd name="T3" fmla="*/ 1 h 21600"/>
                <a:gd name="T4" fmla="*/ 3 w 21600"/>
                <a:gd name="T5" fmla="*/ 2 h 21600"/>
                <a:gd name="T6" fmla="*/ 5 w 21600"/>
                <a:gd name="T7" fmla="*/ 3 h 21600"/>
                <a:gd name="T8" fmla="*/ 4 w 21600"/>
                <a:gd name="T9" fmla="*/ 4 h 21600"/>
                <a:gd name="T10" fmla="*/ 3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33 h 21600"/>
                <a:gd name="T20" fmla="*/ 18424 w 21600"/>
                <a:gd name="T21" fmla="*/ 1846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698" y="11636"/>
                  </a:moveTo>
                  <a:cubicBezTo>
                    <a:pt x="16738" y="11359"/>
                    <a:pt x="16758" y="11080"/>
                    <a:pt x="16758" y="10800"/>
                  </a:cubicBezTo>
                  <a:cubicBezTo>
                    <a:pt x="16758" y="7548"/>
                    <a:pt x="14150" y="4897"/>
                    <a:pt x="10899" y="4842"/>
                  </a:cubicBezTo>
                  <a:lnTo>
                    <a:pt x="10980" y="1"/>
                  </a:lnTo>
                  <a:cubicBezTo>
                    <a:pt x="16873" y="99"/>
                    <a:pt x="21600" y="4905"/>
                    <a:pt x="21600" y="10800"/>
                  </a:cubicBezTo>
                  <a:cubicBezTo>
                    <a:pt x="21600" y="11307"/>
                    <a:pt x="21564" y="11814"/>
                    <a:pt x="21492" y="12317"/>
                  </a:cubicBezTo>
                  <a:lnTo>
                    <a:pt x="24166" y="12696"/>
                  </a:lnTo>
                  <a:lnTo>
                    <a:pt x="18375" y="17047"/>
                  </a:lnTo>
                  <a:lnTo>
                    <a:pt x="14025" y="11257"/>
                  </a:lnTo>
                  <a:lnTo>
                    <a:pt x="16698" y="116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th-TH" sz="10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3" name="AutoShape 33"/>
            <p:cNvSpPr>
              <a:spLocks noChangeArrowheads="1"/>
            </p:cNvSpPr>
            <p:nvPr/>
          </p:nvSpPr>
          <p:spPr bwMode="auto">
            <a:xfrm rot="5400000">
              <a:off x="2313" y="3250"/>
              <a:ext cx="317" cy="363"/>
            </a:xfrm>
            <a:custGeom>
              <a:avLst/>
              <a:gdLst>
                <a:gd name="T0" fmla="*/ 4 w 21600"/>
                <a:gd name="T1" fmla="*/ 1 h 21600"/>
                <a:gd name="T2" fmla="*/ 2 w 21600"/>
                <a:gd name="T3" fmla="*/ 1 h 21600"/>
                <a:gd name="T4" fmla="*/ 3 w 21600"/>
                <a:gd name="T5" fmla="*/ 2 h 21600"/>
                <a:gd name="T6" fmla="*/ 5 w 21600"/>
                <a:gd name="T7" fmla="*/ 3 h 21600"/>
                <a:gd name="T8" fmla="*/ 4 w 21600"/>
                <a:gd name="T9" fmla="*/ 4 h 21600"/>
                <a:gd name="T10" fmla="*/ 3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34 w 21600"/>
                <a:gd name="T19" fmla="*/ 3154 h 21600"/>
                <a:gd name="T20" fmla="*/ 18466 w 21600"/>
                <a:gd name="T21" fmla="*/ 1844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598" y="10572"/>
                  </a:moveTo>
                  <a:cubicBezTo>
                    <a:pt x="16477" y="7495"/>
                    <a:pt x="13975" y="5049"/>
                    <a:pt x="10896" y="4997"/>
                  </a:cubicBezTo>
                  <a:lnTo>
                    <a:pt x="10980" y="1"/>
                  </a:lnTo>
                  <a:cubicBezTo>
                    <a:pt x="16709" y="97"/>
                    <a:pt x="21366" y="4650"/>
                    <a:pt x="21591" y="10375"/>
                  </a:cubicBezTo>
                  <a:lnTo>
                    <a:pt x="24289" y="10269"/>
                  </a:lnTo>
                  <a:lnTo>
                    <a:pt x="19300" y="15668"/>
                  </a:lnTo>
                  <a:lnTo>
                    <a:pt x="13900" y="10678"/>
                  </a:lnTo>
                  <a:lnTo>
                    <a:pt x="16598" y="105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th-TH" sz="10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4" name="AutoShape 34"/>
            <p:cNvSpPr>
              <a:spLocks noChangeArrowheads="1"/>
            </p:cNvSpPr>
            <p:nvPr/>
          </p:nvSpPr>
          <p:spPr bwMode="auto">
            <a:xfrm>
              <a:off x="1540" y="3008"/>
              <a:ext cx="701" cy="3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rIns="0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บทบาท </a:t>
              </a:r>
              <a:r>
                <a:rPr lang="en-US" sz="1200" b="0">
                  <a:latin typeface="Browallia New" pitchFamily="34" charset="-34"/>
                  <a:cs typeface="Browallia New" pitchFamily="34" charset="-34"/>
                </a:rPr>
                <a:t>หน้า</a:t>
              </a: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ที่</a:t>
              </a:r>
              <a:r>
                <a:rPr lang="en-US" sz="1200" b="0">
                  <a:latin typeface="Browallia New" pitchFamily="34" charset="-34"/>
                  <a:cs typeface="Browallia New" pitchFamily="34" charset="-34"/>
                </a:rPr>
                <a:t>งาน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0">
                  <a:latin typeface="Browallia New" pitchFamily="34" charset="-34"/>
                  <a:cs typeface="Browallia New" pitchFamily="34" charset="-34"/>
                </a:rPr>
                <a:t>ของบุคคล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0">
                  <a:latin typeface="Browallia New" pitchFamily="34" charset="-34"/>
                  <a:cs typeface="Browallia New" pitchFamily="34" charset="-34"/>
                </a:rPr>
                <a:t>(Job Description)</a:t>
              </a:r>
            </a:p>
          </p:txBody>
        </p:sp>
        <p:sp>
          <p:nvSpPr>
            <p:cNvPr id="45" name="AutoShape 35"/>
            <p:cNvSpPr>
              <a:spLocks noChangeArrowheads="1"/>
            </p:cNvSpPr>
            <p:nvPr/>
          </p:nvSpPr>
          <p:spPr bwMode="auto">
            <a:xfrm>
              <a:off x="1857" y="3424"/>
              <a:ext cx="74" cy="104"/>
            </a:xfrm>
            <a:prstGeom prst="downArrow">
              <a:avLst>
                <a:gd name="adj1" fmla="val 58241"/>
                <a:gd name="adj2" fmla="val 91117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th-TH" sz="10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6" name="AutoShape 36"/>
            <p:cNvSpPr>
              <a:spLocks noChangeArrowheads="1"/>
            </p:cNvSpPr>
            <p:nvPr/>
          </p:nvSpPr>
          <p:spPr bwMode="auto">
            <a:xfrm>
              <a:off x="1851" y="3760"/>
              <a:ext cx="79" cy="153"/>
            </a:xfrm>
            <a:prstGeom prst="downArrow">
              <a:avLst>
                <a:gd name="adj1" fmla="val 58241"/>
                <a:gd name="adj2" fmla="val 125563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th-TH" sz="10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41" y="2878"/>
              <a:ext cx="816" cy="1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ระดับบุคคล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765131" y="2062163"/>
            <a:ext cx="3743325" cy="2016125"/>
            <a:chOff x="3243" y="1389"/>
            <a:chExt cx="2358" cy="1270"/>
          </a:xfrm>
        </p:grpSpPr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3243" y="1389"/>
              <a:ext cx="2358" cy="1270"/>
            </a:xfrm>
            <a:prstGeom prst="roundRect">
              <a:avLst>
                <a:gd name="adj" fmla="val 11296"/>
              </a:avLst>
            </a:prstGeom>
            <a:solidFill>
              <a:srgbClr val="FFFFCC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ขั้นตอนที่ 2 : </a:t>
              </a:r>
              <a:r>
                <a:rPr lang="th-TH" sz="1400" b="0" dirty="0" smtClean="0">
                  <a:latin typeface="Browallia New" pitchFamily="34" charset="-34"/>
                  <a:cs typeface="Browallia New" pitchFamily="34" charset="-34"/>
                </a:rPr>
                <a:t>การถ่ายทอดเป้าหมายธุรกิจ</a:t>
              </a: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/>
              </a:r>
              <a:br>
                <a:rPr lang="th-TH" sz="1400" b="0" dirty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จากระดับ</a:t>
              </a:r>
              <a:r>
                <a:rPr lang="th-TH" sz="1400" b="0" dirty="0" smtClean="0">
                  <a:latin typeface="Browallia New" pitchFamily="34" charset="-34"/>
                  <a:cs typeface="Browallia New" pitchFamily="34" charset="-34"/>
                </a:rPr>
                <a:t>องค์กร</a:t>
              </a: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ลงสู่ระดับสายงาน</a:t>
              </a:r>
              <a:r>
                <a:rPr lang="en-US" sz="1400" b="0" dirty="0">
                  <a:latin typeface="Browallia New" pitchFamily="34" charset="-34"/>
                  <a:cs typeface="Browallia New" pitchFamily="34" charset="-34"/>
                </a:rPr>
                <a:t>/</a:t>
              </a: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ฝ่าย</a:t>
              </a:r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3825" y="1743"/>
              <a:ext cx="1170" cy="311"/>
            </a:xfrm>
            <a:prstGeom prst="chevron">
              <a:avLst>
                <a:gd name="adj" fmla="val 52286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 dirty="0">
                  <a:latin typeface="Browallia New" pitchFamily="34" charset="-34"/>
                  <a:cs typeface="Browallia New" pitchFamily="34" charset="-34"/>
                </a:rPr>
                <a:t>2.1 ยืนยัน</a:t>
              </a:r>
              <a:br>
                <a:rPr lang="th-TH" sz="1200" b="0" dirty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 dirty="0">
                  <a:latin typeface="Browallia New" pitchFamily="34" charset="-34"/>
                  <a:cs typeface="Browallia New" pitchFamily="34" charset="-34"/>
                </a:rPr>
                <a:t>บทบาทหน้าที่ของ</a:t>
              </a:r>
              <a:r>
                <a:rPr lang="th-TH" sz="1200" b="0" dirty="0" smtClean="0">
                  <a:latin typeface="Browallia New" pitchFamily="34" charset="-34"/>
                  <a:cs typeface="Browallia New" pitchFamily="34" charset="-34"/>
                </a:rPr>
                <a:t>สายงาน</a:t>
              </a:r>
              <a:r>
                <a:rPr lang="en-US" sz="1200" b="0" dirty="0" smtClean="0">
                  <a:latin typeface="Browallia New" pitchFamily="34" charset="-34"/>
                  <a:cs typeface="Browallia New" pitchFamily="34" charset="-34"/>
                </a:rPr>
                <a:t>/</a:t>
              </a:r>
              <a:r>
                <a:rPr lang="th-TH" sz="1200" b="0" dirty="0">
                  <a:latin typeface="Browallia New" pitchFamily="34" charset="-34"/>
                  <a:cs typeface="Browallia New" pitchFamily="34" charset="-34"/>
                </a:rPr>
                <a:t>ฝ่าย</a:t>
              </a:r>
            </a:p>
          </p:txBody>
        </p:sp>
        <p:sp>
          <p:nvSpPr>
            <p:cNvPr id="34" name="AutoShape 41"/>
            <p:cNvSpPr>
              <a:spLocks noChangeArrowheads="1"/>
            </p:cNvSpPr>
            <p:nvPr/>
          </p:nvSpPr>
          <p:spPr bwMode="auto">
            <a:xfrm>
              <a:off x="3243" y="2070"/>
              <a:ext cx="870" cy="557"/>
            </a:xfrm>
            <a:prstGeom prst="chevron">
              <a:avLst>
                <a:gd name="adj" fmla="val 47184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2.2 กำหนด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เป้าประสงค์ที่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สายงาน</a:t>
              </a:r>
              <a:r>
                <a:rPr lang="en-US" sz="1200" b="0">
                  <a:latin typeface="Browallia New" pitchFamily="34" charset="-34"/>
                  <a:cs typeface="Browallia New" pitchFamily="34" charset="-34"/>
                </a:rPr>
                <a:t>/</a:t>
              </a: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ฝ่ายมีส่วน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ผลักดันเป้าประสงค์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ขององค์กร</a:t>
              </a:r>
            </a:p>
          </p:txBody>
        </p:sp>
        <p:sp>
          <p:nvSpPr>
            <p:cNvPr id="35" name="AutoShape 42"/>
            <p:cNvSpPr>
              <a:spLocks noChangeArrowheads="1"/>
            </p:cNvSpPr>
            <p:nvPr/>
          </p:nvSpPr>
          <p:spPr bwMode="auto">
            <a:xfrm>
              <a:off x="3969" y="2070"/>
              <a:ext cx="870" cy="557"/>
            </a:xfrm>
            <a:prstGeom prst="chevron">
              <a:avLst>
                <a:gd name="adj" fmla="val 47184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2.3 กำหนด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เป้าประสงค์เพิ่มเติม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ตามหน้าที่งาน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ที่ยังไม่ได้มี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การประเมิน</a:t>
              </a:r>
            </a:p>
          </p:txBody>
        </p:sp>
        <p:sp>
          <p:nvSpPr>
            <p:cNvPr id="36" name="AutoShape 43"/>
            <p:cNvSpPr>
              <a:spLocks noChangeArrowheads="1"/>
            </p:cNvSpPr>
            <p:nvPr/>
          </p:nvSpPr>
          <p:spPr bwMode="auto">
            <a:xfrm>
              <a:off x="4686" y="2070"/>
              <a:ext cx="870" cy="557"/>
            </a:xfrm>
            <a:prstGeom prst="chevron">
              <a:avLst>
                <a:gd name="adj" fmla="val 47184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2.4 กำหนด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ตัวชี้วัดในแต่ละ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765133" y="4438650"/>
            <a:ext cx="3760788" cy="2016125"/>
            <a:chOff x="3243" y="2886"/>
            <a:chExt cx="2369" cy="1270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243" y="2886"/>
              <a:ext cx="2358" cy="1270"/>
            </a:xfrm>
            <a:prstGeom prst="roundRect">
              <a:avLst>
                <a:gd name="adj" fmla="val 11296"/>
              </a:avLst>
            </a:prstGeom>
            <a:solidFill>
              <a:srgbClr val="FFFFCC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ขั้นตอนที่ 3 : </a:t>
              </a:r>
              <a:r>
                <a:rPr lang="th-TH" sz="1400" b="0" dirty="0" smtClean="0">
                  <a:latin typeface="Browallia New" pitchFamily="34" charset="-34"/>
                  <a:cs typeface="Browallia New" pitchFamily="34" charset="-34"/>
                </a:rPr>
                <a:t>การถ่ายทอดเป้าหมายธุรกิจ</a:t>
              </a: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/>
              </a:r>
              <a:br>
                <a:rPr lang="th-TH" sz="1400" b="0" dirty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จากระดับสายงาน</a:t>
              </a:r>
              <a:r>
                <a:rPr lang="en-US" sz="1400" b="0" dirty="0">
                  <a:latin typeface="Browallia New" pitchFamily="34" charset="-34"/>
                  <a:cs typeface="Browallia New" pitchFamily="34" charset="-34"/>
                </a:rPr>
                <a:t>/</a:t>
              </a:r>
              <a:r>
                <a:rPr lang="th-TH" sz="1400" b="0" dirty="0">
                  <a:latin typeface="Browallia New" pitchFamily="34" charset="-34"/>
                  <a:cs typeface="Browallia New" pitchFamily="34" charset="-34"/>
                </a:rPr>
                <a:t>ฝ่ายลงสู่ระดับบุคคล</a:t>
              </a:r>
            </a:p>
          </p:txBody>
        </p:sp>
        <p:sp>
          <p:nvSpPr>
            <p:cNvPr id="27" name="AutoShape 46"/>
            <p:cNvSpPr>
              <a:spLocks noChangeArrowheads="1"/>
            </p:cNvSpPr>
            <p:nvPr/>
          </p:nvSpPr>
          <p:spPr bwMode="auto">
            <a:xfrm>
              <a:off x="3578" y="3253"/>
              <a:ext cx="810" cy="329"/>
            </a:xfrm>
            <a:prstGeom prst="chevron">
              <a:avLst>
                <a:gd name="adj" fmla="val 52283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3.1 ยืนยัน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หน้าที่งานของบุคคล</a:t>
              </a:r>
            </a:p>
          </p:txBody>
        </p:sp>
        <p:sp>
          <p:nvSpPr>
            <p:cNvPr id="28" name="AutoShape 47"/>
            <p:cNvSpPr>
              <a:spLocks noChangeArrowheads="1"/>
            </p:cNvSpPr>
            <p:nvPr/>
          </p:nvSpPr>
          <p:spPr bwMode="auto">
            <a:xfrm>
              <a:off x="3299" y="3650"/>
              <a:ext cx="870" cy="461"/>
            </a:xfrm>
            <a:prstGeom prst="chevron">
              <a:avLst>
                <a:gd name="adj" fmla="val 47180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3.3 กำหนด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เป้าประสงค์เพิ่มเติม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ตามหน้าที่งาน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ที่ยังไม่ได้มี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การประเมิน</a:t>
              </a:r>
            </a:p>
          </p:txBody>
        </p:sp>
        <p:sp>
          <p:nvSpPr>
            <p:cNvPr id="29" name="AutoShape 48"/>
            <p:cNvSpPr>
              <a:spLocks noChangeArrowheads="1"/>
            </p:cNvSpPr>
            <p:nvPr/>
          </p:nvSpPr>
          <p:spPr bwMode="auto">
            <a:xfrm>
              <a:off x="4025" y="3650"/>
              <a:ext cx="870" cy="461"/>
            </a:xfrm>
            <a:prstGeom prst="chevron">
              <a:avLst>
                <a:gd name="adj" fmla="val 47180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3.4 กำหนด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เป้าประสงค์เพิ่มเติม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ตามงานที่ได้รับ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มอบหมายพิเศษที่ยัง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ไม่ได้มีการประเมิน</a:t>
              </a:r>
            </a:p>
          </p:txBody>
        </p:sp>
        <p:sp>
          <p:nvSpPr>
            <p:cNvPr id="30" name="AutoShape 49"/>
            <p:cNvSpPr>
              <a:spLocks noChangeArrowheads="1"/>
            </p:cNvSpPr>
            <p:nvPr/>
          </p:nvSpPr>
          <p:spPr bwMode="auto">
            <a:xfrm>
              <a:off x="4742" y="3650"/>
              <a:ext cx="870" cy="461"/>
            </a:xfrm>
            <a:prstGeom prst="chevron">
              <a:avLst>
                <a:gd name="adj" fmla="val 47180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3.5 กำหนด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ตัวชี้วัดในแต่ละ</a:t>
              </a:r>
              <a:br>
                <a:rPr lang="th-TH" sz="11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100" b="0">
                  <a:latin typeface="Browallia New" pitchFamily="34" charset="-34"/>
                  <a:cs typeface="Browallia New" pitchFamily="34" charset="-34"/>
                </a:rPr>
                <a:t>เป้าประสงค์</a:t>
              </a:r>
            </a:p>
          </p:txBody>
        </p:sp>
        <p:sp>
          <p:nvSpPr>
            <p:cNvPr id="31" name="AutoShape 50"/>
            <p:cNvSpPr>
              <a:spLocks noChangeArrowheads="1"/>
            </p:cNvSpPr>
            <p:nvPr/>
          </p:nvSpPr>
          <p:spPr bwMode="auto">
            <a:xfrm>
              <a:off x="4238" y="3220"/>
              <a:ext cx="1207" cy="408"/>
            </a:xfrm>
            <a:prstGeom prst="chevron">
              <a:avLst>
                <a:gd name="adj" fmla="val 52825"/>
              </a:avLst>
            </a:prstGeom>
            <a:solidFill>
              <a:schemeClr val="bg1"/>
            </a:solidFill>
            <a:ln w="952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3.2 กำหนด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เป้าประสงค์ที่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บุคคลมีส่วนผลักดันเป้าประสงค์</a:t>
              </a:r>
              <a:br>
                <a:rPr lang="th-TH" sz="1200" b="0"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b="0">
                  <a:latin typeface="Browallia New" pitchFamily="34" charset="-34"/>
                  <a:cs typeface="Browallia New" pitchFamily="34" charset="-34"/>
                </a:rPr>
                <a:t>ของผู้บังคับบัญชา</a:t>
              </a:r>
            </a:p>
          </p:txBody>
        </p:sp>
      </p:grp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940718" y="2062163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1940718" y="3573463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AutoShape 53"/>
          <p:cNvSpPr>
            <a:spLocks noChangeArrowheads="1"/>
          </p:cNvSpPr>
          <p:nvPr/>
        </p:nvSpPr>
        <p:spPr bwMode="auto">
          <a:xfrm>
            <a:off x="3164681" y="1747838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AutoShape 54"/>
          <p:cNvSpPr>
            <a:spLocks noChangeArrowheads="1"/>
          </p:cNvSpPr>
          <p:nvPr/>
        </p:nvSpPr>
        <p:spPr bwMode="auto">
          <a:xfrm>
            <a:off x="3596481" y="1747838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>
            <a:off x="3093243" y="4221163"/>
            <a:ext cx="360363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>
            <a:off x="3525043" y="4221163"/>
            <a:ext cx="360363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AutoShape 57"/>
          <p:cNvSpPr>
            <a:spLocks noChangeArrowheads="1"/>
          </p:cNvSpPr>
          <p:nvPr/>
        </p:nvSpPr>
        <p:spPr bwMode="auto">
          <a:xfrm>
            <a:off x="7701756" y="1701800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auto">
          <a:xfrm>
            <a:off x="9501981" y="1701800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AutoShape 59"/>
          <p:cNvSpPr>
            <a:spLocks noChangeArrowheads="1"/>
          </p:cNvSpPr>
          <p:nvPr/>
        </p:nvSpPr>
        <p:spPr bwMode="auto">
          <a:xfrm>
            <a:off x="7701756" y="4078288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AutoShape 60"/>
          <p:cNvSpPr>
            <a:spLocks noChangeArrowheads="1"/>
          </p:cNvSpPr>
          <p:nvPr/>
        </p:nvSpPr>
        <p:spPr bwMode="auto">
          <a:xfrm>
            <a:off x="9501981" y="4078288"/>
            <a:ext cx="3603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th-TH" sz="100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6620256" y="963390"/>
            <a:ext cx="5108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ตัวอย่างการแปลงตัวชี้วัดผลการดำเนินงาน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4" name="Picture 13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510220" y="2148165"/>
            <a:ext cx="752130" cy="66814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7310" y="5359444"/>
            <a:ext cx="333314" cy="42038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" name="Picture 1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24706" y="3767197"/>
            <a:ext cx="544171" cy="48437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870344" y="2767207"/>
            <a:ext cx="6521" cy="385413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th-TH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876866" y="3884118"/>
            <a:ext cx="5072" cy="385413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th-TH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5294291" y="1628825"/>
            <a:ext cx="1162251" cy="417407"/>
          </a:xfrm>
          <a:prstGeom prst="wedgeRectCallout">
            <a:avLst>
              <a:gd name="adj1" fmla="val -15898"/>
              <a:gd name="adj2" fmla="val 66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th-TH" dirty="0">
                <a:latin typeface="Browallia New" pitchFamily="34" charset="-34"/>
                <a:ea typeface="Batang" pitchFamily="18" charset="-127"/>
                <a:cs typeface="Browallia New" pitchFamily="34" charset="-34"/>
              </a:rPr>
              <a:t>องค์กร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294291" y="3235208"/>
            <a:ext cx="1163700" cy="418895"/>
          </a:xfrm>
          <a:prstGeom prst="wedgeRectCallout">
            <a:avLst>
              <a:gd name="adj1" fmla="val -13986"/>
              <a:gd name="adj2" fmla="val 690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th-TH" dirty="0">
                <a:latin typeface="Browallia New" pitchFamily="34" charset="-34"/>
                <a:ea typeface="Batang" pitchFamily="18" charset="-127"/>
                <a:cs typeface="Browallia New" pitchFamily="34" charset="-34"/>
              </a:rPr>
              <a:t>สายงาน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294291" y="4708408"/>
            <a:ext cx="1162251" cy="487346"/>
          </a:xfrm>
          <a:prstGeom prst="wedgeRectCallout">
            <a:avLst>
              <a:gd name="adj1" fmla="val -12157"/>
              <a:gd name="adj2" fmla="val 686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th-TH" altLang="ko-KR" dirty="0">
                <a:latin typeface="Browallia New" pitchFamily="34" charset="-34"/>
                <a:ea typeface="Batang" pitchFamily="18" charset="-127"/>
                <a:cs typeface="Browallia New" pitchFamily="34" charset="-34"/>
              </a:rPr>
              <a:t>ฝ่าย</a:t>
            </a:r>
            <a:endParaRPr lang="th-TH" dirty="0">
              <a:latin typeface="Browallia New" pitchFamily="34" charset="-34"/>
              <a:ea typeface="Batang" pitchFamily="18" charset="-127"/>
              <a:cs typeface="Browallia New" pitchFamily="34" charset="-34"/>
            </a:endParaRPr>
          </a:p>
        </p:txBody>
      </p:sp>
      <p:pic>
        <p:nvPicPr>
          <p:cNvPr id="22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0528" y="1814161"/>
            <a:ext cx="5447474" cy="1036410"/>
          </a:xfrm>
          <a:prstGeom prst="rect">
            <a:avLst/>
          </a:prstGeom>
        </p:spPr>
      </p:pic>
      <p:pic>
        <p:nvPicPr>
          <p:cNvPr id="23" name="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4912" y="3385797"/>
            <a:ext cx="5375422" cy="1036410"/>
          </a:xfrm>
          <a:prstGeom prst="rect">
            <a:avLst/>
          </a:prstGeom>
        </p:spPr>
      </p:pic>
      <p:pic>
        <p:nvPicPr>
          <p:cNvPr id="24" name="tabl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9296" y="4814557"/>
            <a:ext cx="5422476" cy="103641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07264" y="1676400"/>
          <a:ext cx="4828032" cy="4486656"/>
        </p:xfrm>
        <a:graphic>
          <a:graphicData uri="http://schemas.openxmlformats.org/drawingml/2006/table">
            <a:tbl>
              <a:tblPr/>
              <a:tblGrid>
                <a:gridCol w="1194816"/>
                <a:gridCol w="1146048"/>
                <a:gridCol w="1292352"/>
                <a:gridCol w="11948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เป้าประสงค์</a:t>
                      </a:r>
                      <a:r>
                        <a:rPr lang="en-US" sz="1600" b="1" spc="-10" dirty="0">
                          <a:solidFill>
                            <a:srgbClr val="FFFFFF"/>
                          </a:solidFill>
                          <a:latin typeface="Browallia New"/>
                          <a:ea typeface="Calibri"/>
                          <a:cs typeface="+mn-cs"/>
                        </a:rPr>
                        <a:t>/</a:t>
                      </a: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Browallia New"/>
                          <a:ea typeface="Calibri"/>
                          <a:cs typeface="+mn-cs"/>
                        </a:rPr>
                        <a:t>แผนงาน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ตัวชี้วัดระดับองค์กร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ตัวชี้วัดระดับสายงาน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ตัวชี้วัดระดับฝ่าย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5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การเพิ่มประสิทธิภาพการทำงานด้วยการนำระบบอิเล็กทรอนิกส์มาใช้กับงานบางส่วน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10" dirty="0">
                          <a:latin typeface="Calibri"/>
                          <a:ea typeface="Calibri"/>
                          <a:cs typeface="+mn-cs"/>
                        </a:rPr>
                        <a:t>จำนวนระบบงานด้าน </a:t>
                      </a: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IT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ที่พัฒนาเพื่อเพิ่มประสิทธิภาพการปฏิบัติงาน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latin typeface="Browallia New"/>
                          <a:ea typeface="Calibri"/>
                          <a:cs typeface="+mn-cs"/>
                        </a:rPr>
                        <a:t>1. </a:t>
                      </a:r>
                      <a:r>
                        <a:rPr lang="th-TH" sz="1600" spc="-10">
                          <a:latin typeface="Browallia New"/>
                          <a:ea typeface="Calibri"/>
                          <a:cs typeface="+mn-cs"/>
                        </a:rPr>
                        <a:t>ระดับความสำเร็จของการดำเนินการตามแผนการนำระบบอิเล็กทรอนิกส์มาใช้ในการปฏิบัติงาน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latin typeface="Browallia New"/>
                          <a:ea typeface="Calibri"/>
                          <a:cs typeface="+mn-cs"/>
                        </a:rPr>
                        <a:t>1. </a:t>
                      </a:r>
                      <a:r>
                        <a:rPr lang="th-TH" sz="1600" spc="-10">
                          <a:latin typeface="Browallia New"/>
                          <a:ea typeface="Calibri"/>
                          <a:cs typeface="+mn-cs"/>
                        </a:rPr>
                        <a:t>จำนวนระบบ </a:t>
                      </a:r>
                      <a:r>
                        <a:rPr lang="en-US" sz="1600" spc="-10">
                          <a:latin typeface="Browallia New"/>
                          <a:ea typeface="Calibri"/>
                          <a:cs typeface="+mn-cs"/>
                        </a:rPr>
                        <a:t>IT </a:t>
                      </a:r>
                      <a:r>
                        <a:rPr lang="th-TH" sz="1600" spc="-10">
                          <a:latin typeface="Browallia New"/>
                          <a:ea typeface="Calibri"/>
                          <a:cs typeface="+mn-cs"/>
                        </a:rPr>
                        <a:t>ที่ได้รับการอบรมและนำมาใช้ปฏิบัติงานได้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41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1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+mn-cs"/>
                        </a:rPr>
                        <a:t>การจัดกิจกรรมส่งเสริมการขายอย่างต่อเนื่อง</a:t>
                      </a:r>
                      <a:endParaRPr lang="en-US" sz="14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1.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รายได้จากการจำหน่ายทรัพย์สินที่ได้จากการจัดกิจกรรมส่งเสริมการตลาด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1.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ร้อยละความสำเร็จของการดำเนินงานตามแผนจัดกิจกรรมส่งเสริมการขายอย่างต่อเนื่อง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1.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จำนวนกิจกรรมกระตุ้นยอดการจำหน่ายทรัพย์สิน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2.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จำนวนกิจกรรมส่งเสริม    การขาย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latin typeface="Browallia New"/>
                          <a:ea typeface="Calibri"/>
                          <a:cs typeface="+mn-cs"/>
                        </a:rPr>
                        <a:t>3. </a:t>
                      </a:r>
                      <a:r>
                        <a:rPr lang="th-TH" sz="1600" spc="-10" dirty="0">
                          <a:latin typeface="Browallia New"/>
                          <a:ea typeface="Calibri"/>
                          <a:cs typeface="+mn-cs"/>
                        </a:rPr>
                        <a:t>ช่องทางการประชาสัมพันธ์</a:t>
                      </a:r>
                      <a:endParaRPr lang="en-US" sz="14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14528" y="752856"/>
            <a:ext cx="7949184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Exemplary of KPI</a:t>
            </a:r>
            <a:endParaRPr kumimoji="0" lang="th-TH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82A-F56E-405E-992D-62DD03A97F9F}" type="slidenum">
              <a:rPr lang="fr-CA"/>
              <a:pPr/>
              <a:t>55</a:t>
            </a:fld>
            <a:endParaRPr lang="fr-CA"/>
          </a:p>
        </p:txBody>
      </p:sp>
      <p:pic>
        <p:nvPicPr>
          <p:cNvPr id="58370" name="Picture 2" descr="http://api.ning.com/files/wAIjUIgi3nfl02fmQxJKIYQmdjuC3cjBXMSnBz6nEMK6-Otcr030qXC2fGcjdqAJ45hlb7xdBoZlo8mHp6WNY0O6nmQYePB5/12534562NotewiththewordsThankYoupinnedtoboardStockPhotothankth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591" y="1421101"/>
            <a:ext cx="4772025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1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85CA-841F-4974-9C96-77200CA23961}" type="slidenum">
              <a:rPr lang="fr-CA"/>
              <a:pPr/>
              <a:t>6</a:t>
            </a:fld>
            <a:endParaRPr lang="fr-CA"/>
          </a:p>
        </p:txBody>
      </p:sp>
      <p:sp>
        <p:nvSpPr>
          <p:cNvPr id="52227" name="Espace réservé du contenu 2"/>
          <p:cNvSpPr>
            <a:spLocks noGrp="1"/>
          </p:cNvSpPr>
          <p:nvPr>
            <p:ph idx="4294967295"/>
          </p:nvPr>
        </p:nvSpPr>
        <p:spPr>
          <a:xfrm>
            <a:off x="3186843" y="1604639"/>
            <a:ext cx="6781800" cy="4929188"/>
          </a:xfrm>
        </p:spPr>
        <p:txBody>
          <a:bodyPr>
            <a:noAutofit/>
          </a:bodyPr>
          <a:lstStyle/>
          <a:p>
            <a:pPr indent="-233363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การกำหนดกลยุทธ์และนโยบายด้าน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HR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ความเชื่อมโยงของกลยุทธ์และนโยบายด้าน </a:t>
            </a:r>
            <a:r>
              <a:rPr lang="fr-CA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กับกลยุทธ์องค์กร</a:t>
            </a:r>
            <a:endParaRPr lang="fr-CA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การวิเคราะห์ปัจจัยภายใน ภายนอก และประเด็นปัญหา</a:t>
            </a:r>
            <a:b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ในการวางแผนกลยุทธ์ </a:t>
            </a:r>
            <a:r>
              <a:rPr lang="fr-CA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</a:p>
          <a:p>
            <a:pPr lvl="1">
              <a:buClr>
                <a:srgbClr val="FF6600"/>
              </a:buClr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มีการเปรียบการดำเนินงานด้านทรัพยากรบุคคล (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 Benchmarking)</a:t>
            </a:r>
            <a:endParaRPr lang="fr-CA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การกำหนดเป้าหมาย และตัวชี้วัดของกลยุทธ์ด้าน </a:t>
            </a:r>
            <a:r>
              <a:rPr lang="fr-CA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</a:p>
          <a:p>
            <a:pPr lvl="1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การทบทวนกลยุทธ์ด้าน </a:t>
            </a:r>
            <a:r>
              <a:rPr lang="fr-CA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</a:p>
          <a:p>
            <a:pPr indent="-233363">
              <a:buClr>
                <a:srgbClr val="FF6600"/>
              </a:buClr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ความครบถ้วนของกลยุทธ์ด้าน </a:t>
            </a:r>
            <a:r>
              <a:rPr lang="fr-CA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</a:p>
          <a:p>
            <a:pPr indent="-233363">
              <a:buClr>
                <a:srgbClr val="FF6600"/>
              </a:buClr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นำกลยุทธ์และนโยบายด้าน </a:t>
            </a:r>
            <a:r>
              <a:rPr lang="fr-CA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ไปสู่การปฏิบัติ </a:t>
            </a:r>
            <a:r>
              <a:rPr lang="fr-CA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buClr>
                <a:srgbClr val="FF6600"/>
              </a:buClr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การแปลงไปสู่แผนปฏิบัติการ</a:t>
            </a:r>
          </a:p>
          <a:p>
            <a:pPr lvl="1">
              <a:buClr>
                <a:srgbClr val="FF6600"/>
              </a:buClr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การเผยแพร่ไปสู่หน่วยงานที่เกี่ยวข้อง </a:t>
            </a:r>
            <a:endParaRPr lang="fr-CA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0" y="19050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FFC0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916806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 dirty="0">
              <a:solidFill>
                <a:srgbClr val="FF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25908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chemeClr val="bg1">
                  <a:lumMod val="6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 dirty="0">
              <a:solidFill>
                <a:schemeClr val="bg1">
                  <a:lumMod val="6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89449" y="825816"/>
            <a:ext cx="7224712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4000" b="1" dirty="0" smtClean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นโยบายและกลยุทธ์ด้าน </a:t>
            </a:r>
            <a:r>
              <a:rPr lang="en-US" sz="4000" b="1" dirty="0" smtClean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4000" b="1" dirty="0" smtClean="0">
                <a:solidFill>
                  <a:srgbClr val="FF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(ต่อ)</a:t>
            </a:r>
            <a:endParaRPr lang="fr-CA" sz="4000" b="1" dirty="0">
              <a:solidFill>
                <a:srgbClr val="FF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3657600" y="1423416"/>
            <a:ext cx="6858000" cy="304800"/>
            <a:chOff x="1296" y="720"/>
            <a:chExt cx="4320" cy="192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23" name="Picture 12" descr="01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02241" y="4316131"/>
            <a:ext cx="1191147" cy="119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2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34146" y="3617199"/>
            <a:ext cx="1577943" cy="157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93976" y="496825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FF6600"/>
                </a:solidFill>
                <a:sym typeface="Wingdings" pitchFamily="2" charset="2"/>
              </a:rPr>
              <a:t></a:t>
            </a:r>
          </a:p>
        </p:txBody>
      </p:sp>
    </p:spTree>
    <p:extLst>
      <p:ext uri="{BB962C8B-B14F-4D97-AF65-F5344CB8AC3E}">
        <p14:creationId xmlns="" xmlns:p14="http://schemas.microsoft.com/office/powerpoint/2010/main" val="3328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6BDC-6456-4F4E-903E-EE8A7D4A7502}" type="slidenum">
              <a:rPr lang="fr-CA"/>
              <a:pPr/>
              <a:t>7</a:t>
            </a:fld>
            <a:endParaRPr lang="fr-CA"/>
          </a:p>
        </p:txBody>
      </p:sp>
      <p:sp>
        <p:nvSpPr>
          <p:cNvPr id="43010" name="Titre 1"/>
          <p:cNvSpPr>
            <a:spLocks noGrp="1"/>
          </p:cNvSpPr>
          <p:nvPr>
            <p:ph type="title" idx="4294967295"/>
          </p:nvPr>
        </p:nvSpPr>
        <p:spPr>
          <a:xfrm>
            <a:off x="2694432" y="730314"/>
            <a:ext cx="7790688" cy="1143000"/>
          </a:xfrm>
        </p:spPr>
        <p:txBody>
          <a:bodyPr>
            <a:normAutofit fontScale="90000"/>
          </a:bodyPr>
          <a:lstStyle/>
          <a:p>
            <a:pPr marL="914400"/>
            <a:r>
              <a:rPr lang="th-TH" sz="4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การมีระบบในการบริหารทรัพยากรบุคคล (</a:t>
            </a:r>
            <a:r>
              <a:rPr lang="en-US" sz="4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40%</a:t>
            </a:r>
            <a:r>
              <a:rPr lang="th-TH" sz="4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br>
              <a:rPr lang="th-TH" sz="4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4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fr-CA" sz="40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62912" y="594425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752600" y="190500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808080"/>
                </a:solidFill>
                <a:sym typeface="Wingdings" pitchFamily="2" charset="2"/>
              </a:rPr>
              <a:t></a:t>
            </a:r>
            <a:endParaRPr lang="fr-CA" sz="1400" b="1">
              <a:solidFill>
                <a:srgbClr val="808080"/>
              </a:solidFill>
              <a:latin typeface="Arial Narrow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752600" y="3178177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008000"/>
                </a:solidFill>
                <a:sym typeface="Wingdings" pitchFamily="2" charset="2"/>
              </a:rPr>
              <a:t>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008000"/>
                </a:solidFill>
                <a:latin typeface="Arial Narrow" pitchFamily="34" charset="0"/>
                <a:sym typeface="Wingdings" pitchFamily="2" charset="2"/>
              </a:rPr>
              <a:t>HRM &amp; HRD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752600" y="4648203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>
                <a:solidFill>
                  <a:srgbClr val="808080"/>
                </a:solidFill>
                <a:sym typeface="Wingdings" pitchFamily="2" charset="2"/>
              </a:rPr>
              <a:t></a:t>
            </a:r>
          </a:p>
          <a:p>
            <a:pPr algn="ctr">
              <a:spcBef>
                <a:spcPct val="50000"/>
              </a:spcBef>
            </a:pPr>
            <a:r>
              <a:rPr lang="fr-CA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HR Infrastructure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2971800" y="2065338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2971800" y="3055938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2971800" y="4579938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336600"/>
              </a:solidFill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1752600" y="252254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HR Strateg</a:t>
            </a:r>
            <a:r>
              <a:rPr lang="en-US" sz="1600" b="1">
                <a:solidFill>
                  <a:srgbClr val="808080"/>
                </a:solidFill>
                <a:latin typeface="Arial Narrow" pitchFamily="34" charset="0"/>
                <a:sym typeface="Wingdings" pitchFamily="2" charset="2"/>
              </a:rPr>
              <a:t>y</a:t>
            </a:r>
            <a:endParaRPr lang="th-TH" sz="1600" b="1">
              <a:solidFill>
                <a:srgbClr val="80808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 rot="5400000">
            <a:off x="1371600" y="3581400"/>
            <a:ext cx="533400" cy="228600"/>
          </a:xfrm>
          <a:prstGeom prst="flowChartExtract">
            <a:avLst/>
          </a:prstGeom>
          <a:solidFill>
            <a:srgbClr val="00FF00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th-TH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468711" y="2965785"/>
            <a:ext cx="5181600" cy="1413034"/>
          </a:xfrm>
          <a:prstGeom prst="rect">
            <a:avLst/>
          </a:prstGeom>
          <a:solidFill>
            <a:srgbClr val="008000">
              <a:alpha val="14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cs typeface="Angsana New" pitchFamily="18" charset="-34"/>
              </a:rPr>
              <a:t>HRM</a:t>
            </a:r>
            <a:endParaRPr lang="th-TH" sz="1400" b="1">
              <a:solidFill>
                <a:srgbClr val="008000"/>
              </a:solidFill>
              <a:cs typeface="Angsana New" pitchFamily="18" charset="-34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8802711" y="2965785"/>
            <a:ext cx="1752600" cy="1413034"/>
          </a:xfrm>
          <a:prstGeom prst="rect">
            <a:avLst/>
          </a:prstGeom>
          <a:solidFill>
            <a:srgbClr val="008000">
              <a:alpha val="14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cs typeface="Angsana New" pitchFamily="18" charset="-34"/>
              </a:rPr>
              <a:t>HRD</a:t>
            </a:r>
            <a:endParaRPr lang="th-TH" sz="1400" b="1">
              <a:solidFill>
                <a:srgbClr val="008000"/>
              </a:solidFill>
              <a:cs typeface="Angsana New" pitchFamily="18" charset="-3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44911" y="3244830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  <a:t>2.1 การสรรหาและจัดการอัตรากำลัง 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221311" y="3244829"/>
            <a:ext cx="16764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  <a:t>2.2 การบริหารผลตอบแทน และ</a:t>
            </a:r>
            <a:br>
              <a:rPr lang="th-TH" sz="2000" b="1" dirty="0">
                <a:solidFill>
                  <a:srgbClr val="333300"/>
                </a:solidFill>
                <a:latin typeface="FreesiaDSE" pitchFamily="34" charset="0"/>
                <a:cs typeface="FreesiaUPC" pitchFamily="34" charset="-34"/>
              </a:rPr>
            </a:b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สิทธิประโยชน์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973911" y="3244829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2.3 การวัดและประเมินผลการดำเนินงาน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878911" y="3244830"/>
            <a:ext cx="16002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tint val="28627"/>
                  <a:invGamma/>
                </a:srgbClr>
              </a:gs>
              <a:gs pos="100000">
                <a:srgbClr val="00FF00">
                  <a:alpha val="60001"/>
                </a:srgbClr>
              </a:gs>
            </a:gsLst>
            <a:lin ang="540000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2.4 การพัฒนาทรัพยากรบุคคล (10</a:t>
            </a:r>
            <a:r>
              <a:rPr lang="en-US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b="1" dirty="0">
                <a:solidFill>
                  <a:srgbClr val="33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430611" y="4635324"/>
            <a:ext cx="2286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3.1 ช่องทางการสื่อสาร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และแรงงานสัมพันธ์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792811" y="4654009"/>
            <a:ext cx="2286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 หลักปฏิบัติและกฎระเบียบที่เกี่ยวข้อง (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155013" y="4635324"/>
            <a:ext cx="242015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3.3 ระบบสารสนเทศด้านการบริหารทรัพยากรบุคคล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437587" y="5456773"/>
            <a:ext cx="3429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3.4 ความปลอดภัย สุขอนามัย 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และสภาพแวดล้อม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050111" y="5456775"/>
            <a:ext cx="3505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3.5 การเพิ่มศักยภาพด้านการบริหาร</a:t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ทรัพยากรบุคคล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68711" y="1724697"/>
            <a:ext cx="7086600" cy="925816"/>
            <a:chOff x="3352800" y="1673179"/>
            <a:chExt cx="7086600" cy="92581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3352800" y="1673179"/>
              <a:ext cx="7086600" cy="846137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4543559" y="2075775"/>
              <a:ext cx="47050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solidFill>
                    <a:schemeClr val="bg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1.1 นโยบายและกลยุทธ์ด้าน 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HR</a:t>
              </a:r>
              <a:r>
                <a:rPr lang="th-TH" b="1" dirty="0">
                  <a:solidFill>
                    <a:schemeClr val="bg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(20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%</a:t>
              </a:r>
              <a:r>
                <a:rPr lang="th-TH" b="1" dirty="0">
                  <a:solidFill>
                    <a:schemeClr val="bg1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286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FEB-3362-43CA-8EEA-467DA6AAFC55}" type="slidenum">
              <a:rPr lang="fr-CA"/>
              <a:pPr/>
              <a:t>8</a:t>
            </a:fld>
            <a:endParaRPr lang="fr-CA" dirty="0"/>
          </a:p>
        </p:txBody>
      </p:sp>
      <p:sp>
        <p:nvSpPr>
          <p:cNvPr id="101379" name="Titre 1"/>
          <p:cNvSpPr>
            <a:spLocks noGrp="1"/>
          </p:cNvSpPr>
          <p:nvPr>
            <p:ph type="title" idx="4294967295"/>
          </p:nvPr>
        </p:nvSpPr>
        <p:spPr>
          <a:xfrm>
            <a:off x="3577400" y="522351"/>
            <a:ext cx="7224712" cy="868363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2.1</a:t>
            </a:r>
            <a:r>
              <a:rPr lang="th-TH" sz="38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การสรรหาและการจัดการอัตรากำลัง (</a:t>
            </a:r>
            <a:r>
              <a:rPr lang="en-US" sz="38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38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CA" sz="38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3511296" y="1264920"/>
            <a:ext cx="7211568" cy="304800"/>
            <a:chOff x="1296" y="720"/>
            <a:chExt cx="4320" cy="192"/>
          </a:xfrm>
        </p:grpSpPr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3419478" y="4200147"/>
            <a:ext cx="3209924" cy="2209799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pPr marL="176213" indent="-176213" algn="ctr"/>
            <a:r>
              <a:rPr lang="th-TH" sz="16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การสรรหาอัตรากำลัง</a:t>
            </a:r>
          </a:p>
          <a:p>
            <a:pPr marL="176213" indent="-176213" algn="ctr"/>
            <a:endParaRPr lang="th-TH" sz="500" b="1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แนวทางหรือวิธีการในกาสรรหา</a:t>
            </a:r>
          </a:p>
          <a:p>
            <a:pPr marL="176213" indent="-176213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การวิเคราะห์และจัดทำแผนสรุป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อัตรากำลังที่ต้องการ 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Demand side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176213" indent="-176213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Competency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ในการสรรหา</a:t>
            </a:r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7348538" y="4190621"/>
            <a:ext cx="3424707" cy="2209798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09538" indent="-109538" algn="ctr"/>
            <a:r>
              <a:rPr lang="th-TH" sz="16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การบริหารจัดการอัตรากำลัง</a:t>
            </a:r>
          </a:p>
          <a:p>
            <a:pPr marL="109538" indent="-109538" algn="ctr"/>
            <a:endParaRPr lang="th-TH" sz="100" b="1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9538" indent="-109538" algn="ctr">
              <a:buFontTx/>
              <a:buChar char="•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Workflow Analysis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&amp; Time and Motion study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09538" indent="-109538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การวิเคราะห์ผลิตภาพ 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Productivity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</a:p>
          <a:p>
            <a:pPr marL="109538" indent="-109538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การสรุปกรอบอัตรากำลัง การมีแนวทาง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ในการจัดการอัตรากำลังที่ขาด/เกิน</a:t>
            </a:r>
          </a:p>
          <a:p>
            <a:pPr marL="109538" indent="-109538" algn="ctr">
              <a:buFontTx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การรักษาบุคลากรให้อยู่กับองค์กร </a:t>
            </a:r>
            <a:endParaRPr lang="th-TH" sz="16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Retention)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396" name="AutoShape 20"/>
          <p:cNvSpPr>
            <a:spLocks noChangeArrowheads="1"/>
          </p:cNvSpPr>
          <p:nvPr/>
        </p:nvSpPr>
        <p:spPr bwMode="auto">
          <a:xfrm>
            <a:off x="6662739" y="4962144"/>
            <a:ext cx="685800" cy="6096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00FF00">
                  <a:alpha val="61000"/>
                </a:srgbClr>
              </a:gs>
              <a:gs pos="100000">
                <a:srgbClr val="33996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399" name="AutoShape 23"/>
          <p:cNvSpPr>
            <a:spLocks noChangeArrowheads="1"/>
          </p:cNvSpPr>
          <p:nvPr/>
        </p:nvSpPr>
        <p:spPr bwMode="auto">
          <a:xfrm rot="3241159">
            <a:off x="8115300" y="3585782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gradFill rotWithShape="1">
            <a:gsLst>
              <a:gs pos="0">
                <a:srgbClr val="339933">
                  <a:gamma/>
                  <a:tint val="38039"/>
                  <a:invGamma/>
                </a:srgbClr>
              </a:gs>
              <a:gs pos="100000">
                <a:srgbClr val="3399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 rot="7381105">
            <a:off x="5257800" y="3590544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gradFill rotWithShape="1">
            <a:gsLst>
              <a:gs pos="0">
                <a:srgbClr val="339933">
                  <a:gamma/>
                  <a:tint val="38039"/>
                  <a:invGamma/>
                </a:srgbClr>
              </a:gs>
              <a:gs pos="100000">
                <a:srgbClr val="3399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5350208" y="1588707"/>
            <a:ext cx="3352800" cy="2209800"/>
          </a:xfrm>
          <a:prstGeom prst="ellipse">
            <a:avLst/>
          </a:prstGeom>
          <a:solidFill>
            <a:srgbClr val="FFFF00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6213" indent="-176213" algn="ctr"/>
            <a:r>
              <a:rPr lang="th-TH" sz="16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โครงสร้างองค์กร</a:t>
            </a:r>
          </a:p>
          <a:p>
            <a:pPr marL="176213" indent="-176213" algn="ctr">
              <a:buFontTx/>
              <a:buChar char="•"/>
            </a:pPr>
            <a:endParaRPr lang="th-TH" sz="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6213" indent="-176213" algn="ctr">
              <a:buFontTx/>
              <a:buChar char="•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การจัดทำโครงสร้างงาน และ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กลุ่มงาน </a:t>
            </a:r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Job 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Family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176213" indent="-176213" algn="ctr">
              <a:buFontTx/>
              <a:buChar char="•"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 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description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JD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b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Specification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JS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14280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AD1A-A4F0-4458-B7C6-4FA4820AA3D5}" type="slidenum">
              <a:rPr lang="fr-CA"/>
              <a:pPr/>
              <a:t>9</a:t>
            </a:fld>
            <a:endParaRPr lang="fr-CA"/>
          </a:p>
        </p:txBody>
      </p:sp>
      <p:sp>
        <p:nvSpPr>
          <p:cNvPr id="22531" name="Espace réservé du contenu 2"/>
          <p:cNvSpPr>
            <a:spLocks noGrp="1"/>
          </p:cNvSpPr>
          <p:nvPr>
            <p:ph idx="4294967295"/>
          </p:nvPr>
        </p:nvSpPr>
        <p:spPr>
          <a:xfrm>
            <a:off x="4168965" y="1504188"/>
            <a:ext cx="6023547" cy="5128260"/>
          </a:xfrm>
        </p:spPr>
        <p:txBody>
          <a:bodyPr>
            <a:noAutofit/>
          </a:bodyPr>
          <a:lstStyle/>
          <a:p>
            <a:pPr indent="-233363">
              <a:buClr>
                <a:srgbClr val="008000"/>
              </a:buClr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โครงสร้างองค์กร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การจัดโครงสร้างงาน และกลุ่มงาน (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Family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description (JD)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Job Specification (JS)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233363">
              <a:buClr>
                <a:srgbClr val="008000"/>
              </a:buClr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การสรรหาอัตรากำลัง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แนวทางหรือวิธีการในกาสรรหา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การวิเคราะห์และจัดทำแผนสรุปอัตรากำลังที่ต้องการ (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Demand side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Competency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ในการสรรหา</a:t>
            </a:r>
          </a:p>
          <a:p>
            <a:pPr indent="-233363">
              <a:buClr>
                <a:srgbClr val="008000"/>
              </a:buClr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การบริหารจัดการอัตรากำลัง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การวิเคราะห์กระบวนการทำงาน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(Workflow Analysis)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และการศึกษาเวลาทำงาน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(Time and Motion study)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การวิเคราะห์ผลิตภาพ (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Productivity) 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  <a:sym typeface="Wingdings" pitchFamily="2" charset="2"/>
            </a:endParaRP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การสรุปกรอบอัตรากำลัง และการมีแนวทางในการจัดการอัตรากำลัง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ที่ขาดหรือเกิน</a:t>
            </a:r>
          </a:p>
          <a:p>
            <a:pPr lvl="1">
              <a:buClr>
                <a:srgbClr val="008000"/>
              </a:buClr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การรักษาบุคลากรให้อยู่กับองค์กร (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Retention)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3633216" y="1136130"/>
            <a:ext cx="7114032" cy="304800"/>
            <a:chOff x="1296" y="720"/>
            <a:chExt cx="4320" cy="192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296" y="816"/>
              <a:ext cx="432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5424" y="720"/>
              <a:ext cx="192" cy="192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>
          <a:xfrm>
            <a:off x="3584448" y="706305"/>
            <a:ext cx="7224712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2.1</a:t>
            </a:r>
            <a:r>
              <a:rPr lang="th-TH" sz="3800" b="1" dirty="0" smtClean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การสรรหาและการจัดการอัตรากำลัง (ต่อ)</a:t>
            </a:r>
            <a:endParaRPr lang="fr-CA" sz="3800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524000" y="2514600"/>
            <a:ext cx="1981200" cy="533400"/>
          </a:xfrm>
          <a:prstGeom prst="homePlate">
            <a:avLst>
              <a:gd name="adj" fmla="val 92857"/>
            </a:avLst>
          </a:prstGeom>
          <a:solidFill>
            <a:srgbClr val="92D050">
              <a:alpha val="7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24000" y="198120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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Strategy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0" y="2539287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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HRM &amp; HRD</a:t>
            </a:r>
            <a:endParaRPr lang="th-TH" b="1" dirty="0">
              <a:solidFill>
                <a:srgbClr val="008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320040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itchFamily="2" charset="2"/>
              </a:rPr>
              <a:t>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 Infrastructure</a:t>
            </a:r>
            <a:endParaRPr lang="th-TH" b="1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122" name="Picture 2" descr="https://corehr.files.wordpress.com/2013/02/wrong-promotion1.jpg?w=2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517" y="1974767"/>
            <a:ext cx="1718483" cy="1694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853184" y="631003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8000" b="1" dirty="0">
                <a:solidFill>
                  <a:srgbClr val="00B050"/>
                </a:solidFill>
                <a:sym typeface="Wingdings" pitchFamily="2" charset="2"/>
              </a:rPr>
              <a:t></a:t>
            </a:r>
          </a:p>
        </p:txBody>
      </p:sp>
    </p:spTree>
    <p:extLst>
      <p:ext uri="{BB962C8B-B14F-4D97-AF65-F5344CB8AC3E}">
        <p14:creationId xmlns="" xmlns:p14="http://schemas.microsoft.com/office/powerpoint/2010/main" val="6913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776</TotalTime>
  <Words>4057</Words>
  <Application>Microsoft Office PowerPoint</Application>
  <PresentationFormat>Custom</PresentationFormat>
  <Paragraphs>720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HDOfficeLightV0</vt:lpstr>
      <vt:lpstr>1_HDOfficeLightV0</vt:lpstr>
      <vt:lpstr>Flow</vt:lpstr>
      <vt:lpstr>Bitmap Image</vt:lpstr>
      <vt:lpstr>“Session 1:ความเข้าใจที่ยังคลาดเคลื่อนเกี่ยวกับเกณฑ์การประเมินผล HR 2559”</vt:lpstr>
      <vt:lpstr>หัวข้อการบรรยาย</vt:lpstr>
      <vt:lpstr>กรอบการประเมินผลทางด้านทรัพยากรบุคคล</vt:lpstr>
      <vt:lpstr>นโยบายและกลยุทธ์ด้านทรัพยากรบุคคล (20%) HR Strategy</vt:lpstr>
      <vt:lpstr>1.1 นโยบายและกลยุทธ์ด้าน HR (20%)</vt:lpstr>
      <vt:lpstr>Slide 6</vt:lpstr>
      <vt:lpstr>การมีระบบในการบริหารทรัพยากรบุคคล (40%) HRM &amp; HRD</vt:lpstr>
      <vt:lpstr>2.1 การสรรหาและการจัดการอัตรากำลัง (10%)</vt:lpstr>
      <vt:lpstr>Slide 9</vt:lpstr>
      <vt:lpstr>2.2 การบริหารผลตอบแทนและสิทธิประโยชน์ (10%)</vt:lpstr>
      <vt:lpstr>Slide 11</vt:lpstr>
      <vt:lpstr>2.3 การวัดและประเมินผลการดำเนินงาน (10%)</vt:lpstr>
      <vt:lpstr>Slide 13</vt:lpstr>
      <vt:lpstr>2.4 การพัฒนาทรัพยากรบุคคล (10%)</vt:lpstr>
      <vt:lpstr>Slide 15</vt:lpstr>
      <vt:lpstr>การมีโครงสร้างพื้นฐานที่สนับสนุนระบบการบริหาร HR (40%) HR Infrastructure</vt:lpstr>
      <vt:lpstr>3.1 ช่องทางการสื่อสารและแรงงานสัมพันธ์ (8%)</vt:lpstr>
      <vt:lpstr>Slide 18</vt:lpstr>
      <vt:lpstr>Slide 19</vt:lpstr>
      <vt:lpstr>3.2 หลักปฏิบัติและกฎระเบียบที่เกี่ยวข้อง (8%)</vt:lpstr>
      <vt:lpstr>3.2 หลักปฏิบัติและกฎระเบียบที่เกี่ยวข้อง (ต่อ)</vt:lpstr>
      <vt:lpstr>3.3 ระบบสารสนเทศด้านการบริหาร HR HRIS (8%)</vt:lpstr>
      <vt:lpstr>3.3 ระบบสารสนเทศด้านการบริหาร HR  HRIS (ต่อ)</vt:lpstr>
      <vt:lpstr>3.4 ความปลอดภัย สุขอนามัย และสภาพแวดล้อม (6%)</vt:lpstr>
      <vt:lpstr>3.4 ความปลอดภัย สุขอนามัย และสภาพแวดล้อม (ต่อ)</vt:lpstr>
      <vt:lpstr>Slide 26</vt:lpstr>
      <vt:lpstr>Slide 27</vt:lpstr>
      <vt:lpstr>Slide 28</vt:lpstr>
      <vt:lpstr>Slide 29</vt:lpstr>
      <vt:lpstr>“Session 2:ตัวอย่างแนวปฏิบัติที่ดีตามเกณฑ์การประเมินผล HR  ปี 2559”</vt:lpstr>
      <vt:lpstr>ตัวอย่างแนวปฏิบัติที่ดีตามเกณฑ์การประเมินผล HR</vt:lpstr>
      <vt:lpstr>Exemplary of The JD </vt:lpstr>
      <vt:lpstr>Exemplary of The JD </vt:lpstr>
      <vt:lpstr>Exemplary of The JD </vt:lpstr>
      <vt:lpstr>Exemplary of The JD </vt:lpstr>
      <vt:lpstr>Exemplary of The JD </vt:lpstr>
      <vt:lpstr>Exemplary of HR Strategy Map</vt:lpstr>
      <vt:lpstr>Exemplary of The HR Strategy Map</vt:lpstr>
      <vt:lpstr>Exemplary of The HR Strategy Map</vt:lpstr>
      <vt:lpstr>Exemplary of The Conflict of Interest</vt:lpstr>
      <vt:lpstr>Exemplary of The Conflict of Interest</vt:lpstr>
      <vt:lpstr>Exemplary of The Conflict of Interest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กรอบการประเมินผลระดับองค์กร ระดับสายงาน และระดับฝ่าย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Peerapit</cp:lastModifiedBy>
  <cp:revision>83</cp:revision>
  <dcterms:created xsi:type="dcterms:W3CDTF">2016-02-14T09:34:44Z</dcterms:created>
  <dcterms:modified xsi:type="dcterms:W3CDTF">2016-02-23T03:53:06Z</dcterms:modified>
</cp:coreProperties>
</file>