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89" r:id="rId20"/>
    <p:sldId id="269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-01\IA_TEAM$\&#3612;&#3621;&#3585;&#3634;&#3619;&#3611;&#3619;&#3632;&#3648;&#3617;&#3636;&#3609;&#3605;&#3619;&#3623;&#3592;&#3626;&#3629;&#3610;-2554\&#3585;&#3619;&#3634;&#3615;&#3648;&#3607;&#3637;&#3618;&#3610;53-54%20(48&#3649;&#3627;&#3656;&#3591;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DC-01\PA-INFO$\3.3.2%20&#3585;&#3634;&#3619;&#3605;&#3619;&#3623;&#3592;&#3626;&#3629;&#3610;&#3616;&#3634;&#3618;&#3651;&#3609;\&#3612;&#3621;&#3585;&#3634;&#3619;&#3611;&#3619;&#3632;&#3648;&#3617;&#3636;&#3609;&#3605;&#3619;&#3623;&#3592;&#3626;&#3629;&#3610;-2554\20%20&#3617;&#3588;.55\diff54-53%2010%20&#3586;&#3657;&#362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800944531067452E-2"/>
          <c:y val="3.6912755191797E-2"/>
          <c:w val="0.94387225653088469"/>
          <c:h val="0.92617448961640603"/>
        </c:manualLayout>
      </c:layout>
      <c:barChart>
        <c:barDir val="col"/>
        <c:grouping val="clustered"/>
        <c:ser>
          <c:idx val="0"/>
          <c:order val="0"/>
          <c:tx>
            <c:strRef>
              <c:f>Sheet1!$C$27</c:f>
              <c:strCache>
                <c:ptCount val="1"/>
                <c:pt idx="0">
                  <c:v>2554</c:v>
                </c:pt>
              </c:strCache>
            </c:strRef>
          </c:tx>
          <c:cat>
            <c:strRef>
              <c:f>Sheet1!$B$28:$B$35</c:f>
              <c:strCache>
                <c:ptCount val="8"/>
                <c:pt idx="0">
                  <c:v>1.0000 - 1.5000</c:v>
                </c:pt>
                <c:pt idx="1">
                  <c:v>1.5001 - 2.0000</c:v>
                </c:pt>
                <c:pt idx="2">
                  <c:v>2.0001 - 2.5000</c:v>
                </c:pt>
                <c:pt idx="3">
                  <c:v>2.5001 - 3.0000 </c:v>
                </c:pt>
                <c:pt idx="4">
                  <c:v>3.0001 - 3.5000</c:v>
                </c:pt>
                <c:pt idx="5">
                  <c:v>3.5001 - 4.0000</c:v>
                </c:pt>
                <c:pt idx="6">
                  <c:v>4.0001 - 4.5000</c:v>
                </c:pt>
                <c:pt idx="7">
                  <c:v>4.5001 - 5.0000</c:v>
                </c:pt>
              </c:strCache>
            </c:strRef>
          </c:cat>
          <c:val>
            <c:numRef>
              <c:f>Sheet1!$C$28:$C$35</c:f>
              <c:numCache>
                <c:formatCode>#,##0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18</c:v>
                </c:pt>
                <c:pt idx="5">
                  <c:v>10</c:v>
                </c:pt>
                <c:pt idx="6">
                  <c:v>13</c:v>
                </c:pt>
                <c:pt idx="7">
                  <c:v>1</c:v>
                </c:pt>
              </c:numCache>
            </c:numRef>
          </c:val>
        </c:ser>
        <c:axId val="129091456"/>
        <c:axId val="129092992"/>
      </c:barChart>
      <c:catAx>
        <c:axId val="129091456"/>
        <c:scaling>
          <c:orientation val="minMax"/>
        </c:scaling>
        <c:delete val="1"/>
        <c:axPos val="b"/>
        <c:tickLblPos val="none"/>
        <c:crossAx val="129092992"/>
        <c:crosses val="autoZero"/>
        <c:auto val="1"/>
        <c:lblAlgn val="ctr"/>
        <c:lblOffset val="100"/>
      </c:catAx>
      <c:valAx>
        <c:axId val="129092992"/>
        <c:scaling>
          <c:orientation val="minMax"/>
        </c:scaling>
        <c:axPos val="l"/>
        <c:numFmt formatCode="#,##0" sourceLinked="1"/>
        <c:tickLblPos val="nextTo"/>
        <c:crossAx val="129091456"/>
        <c:crosses val="autoZero"/>
        <c:crossBetween val="between"/>
        <c:majorUnit val="5"/>
        <c:minorUnit val="0.4"/>
      </c:valAx>
    </c:plotArea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Sheet1!$C$13</c:f>
              <c:strCache>
                <c:ptCount val="1"/>
                <c:pt idx="0">
                  <c:v>2553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Sheet1!$B$14:$B$21</c:f>
              <c:strCache>
                <c:ptCount val="8"/>
                <c:pt idx="0">
                  <c:v>1.0000 - 1.5000</c:v>
                </c:pt>
                <c:pt idx="1">
                  <c:v>1.5001 - 2.0000</c:v>
                </c:pt>
                <c:pt idx="2">
                  <c:v>2.0001 - 2.5000</c:v>
                </c:pt>
                <c:pt idx="3">
                  <c:v>2.5001 - 3.0000 </c:v>
                </c:pt>
                <c:pt idx="4">
                  <c:v>3.0001 - 3.5000</c:v>
                </c:pt>
                <c:pt idx="5">
                  <c:v>3.5001 - 4.0000</c:v>
                </c:pt>
                <c:pt idx="6">
                  <c:v>4.0001 - 4.5000</c:v>
                </c:pt>
                <c:pt idx="7">
                  <c:v>4.5001 - 5.0000</c:v>
                </c:pt>
              </c:strCache>
            </c:strRef>
          </c:cat>
          <c:val>
            <c:numRef>
              <c:f>Sheet1!$C$14:$C$21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18</c:v>
                </c:pt>
                <c:pt idx="5">
                  <c:v>8</c:v>
                </c:pt>
                <c:pt idx="6">
                  <c:v>14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2554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6"/>
              <c:layout>
                <c:manualLayout>
                  <c:x val="1.6689847009735758E-2"/>
                  <c:y val="0"/>
                </c:manualLayout>
              </c:layout>
              <c:showVal val="1"/>
            </c:dLbl>
            <c:showVal val="1"/>
          </c:dLbls>
          <c:cat>
            <c:strRef>
              <c:f>Sheet1!$B$14:$B$21</c:f>
              <c:strCache>
                <c:ptCount val="8"/>
                <c:pt idx="0">
                  <c:v>1.0000 - 1.5000</c:v>
                </c:pt>
                <c:pt idx="1">
                  <c:v>1.5001 - 2.0000</c:v>
                </c:pt>
                <c:pt idx="2">
                  <c:v>2.0001 - 2.5000</c:v>
                </c:pt>
                <c:pt idx="3">
                  <c:v>2.5001 - 3.0000 </c:v>
                </c:pt>
                <c:pt idx="4">
                  <c:v>3.0001 - 3.5000</c:v>
                </c:pt>
                <c:pt idx="5">
                  <c:v>3.5001 - 4.0000</c:v>
                </c:pt>
                <c:pt idx="6">
                  <c:v>4.0001 - 4.5000</c:v>
                </c:pt>
                <c:pt idx="7">
                  <c:v>4.5001 - 5.0000</c:v>
                </c:pt>
              </c:strCache>
            </c:strRef>
          </c:cat>
          <c:val>
            <c:numRef>
              <c:f>Sheet1!$D$14:$D$21</c:f>
              <c:numCache>
                <c:formatCode>#,##0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18</c:v>
                </c:pt>
                <c:pt idx="5">
                  <c:v>10</c:v>
                </c:pt>
                <c:pt idx="6">
                  <c:v>13</c:v>
                </c:pt>
                <c:pt idx="7">
                  <c:v>1</c:v>
                </c:pt>
              </c:numCache>
            </c:numRef>
          </c:val>
        </c:ser>
        <c:dLbls>
          <c:showVal val="1"/>
        </c:dLbls>
        <c:shape val="box"/>
        <c:axId val="104537088"/>
        <c:axId val="104551168"/>
        <c:axId val="0"/>
      </c:bar3DChart>
      <c:catAx>
        <c:axId val="104537088"/>
        <c:scaling>
          <c:orientation val="minMax"/>
        </c:scaling>
        <c:delete val="1"/>
        <c:axPos val="b"/>
        <c:tickLblPos val="none"/>
        <c:crossAx val="104551168"/>
        <c:crosses val="autoZero"/>
        <c:auto val="1"/>
        <c:lblAlgn val="ctr"/>
        <c:lblOffset val="100"/>
      </c:catAx>
      <c:valAx>
        <c:axId val="104551168"/>
        <c:scaling>
          <c:orientation val="minMax"/>
          <c:max val="20"/>
          <c:min val="0"/>
        </c:scaling>
        <c:axPos val="l"/>
        <c:majorGridlines/>
        <c:numFmt formatCode="#,##0" sourceLinked="1"/>
        <c:tickLblPos val="nextTo"/>
        <c:crossAx val="104537088"/>
        <c:crosses val="autoZero"/>
        <c:crossBetween val="between"/>
        <c:majorUnit val="5"/>
        <c:minorUnit val="0.4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'diff คะแนน 10 ข้อ'!$AS$4</c:f>
              <c:strCache>
                <c:ptCount val="1"/>
                <c:pt idx="0">
                  <c:v>Avg.54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sz="1200" baseline="0">
                    <a:latin typeface="FreesiaDSE" pitchFamily="34" charset="0"/>
                    <a:cs typeface="FreesiaUPC" pitchFamily="34" charset="-34"/>
                  </a:defRPr>
                </a:pPr>
                <a:endParaRPr lang="en-US"/>
              </a:p>
            </c:txPr>
            <c:showVal val="1"/>
          </c:dLbls>
          <c:val>
            <c:numRef>
              <c:f>'diff คะแนน 10 ข้อ'!$AS$5:$AS$14</c:f>
              <c:numCache>
                <c:formatCode>0.0000</c:formatCode>
                <c:ptCount val="10"/>
                <c:pt idx="0">
                  <c:v>3.7959983946078397</c:v>
                </c:pt>
                <c:pt idx="1">
                  <c:v>4.0376838235294095</c:v>
                </c:pt>
                <c:pt idx="2">
                  <c:v>2.9359652843137165</c:v>
                </c:pt>
                <c:pt idx="3">
                  <c:v>3.2916650882352938</c:v>
                </c:pt>
                <c:pt idx="4">
                  <c:v>3.3545013071895418</c:v>
                </c:pt>
                <c:pt idx="5">
                  <c:v>3.0411727338235277</c:v>
                </c:pt>
                <c:pt idx="6">
                  <c:v>3.2418888403358541</c:v>
                </c:pt>
                <c:pt idx="7">
                  <c:v>3.7095388529411846</c:v>
                </c:pt>
                <c:pt idx="8">
                  <c:v>3.8235268320728286</c:v>
                </c:pt>
                <c:pt idx="9">
                  <c:v>3.0131985294117647</c:v>
                </c:pt>
              </c:numCache>
            </c:numRef>
          </c:val>
        </c:ser>
        <c:ser>
          <c:idx val="1"/>
          <c:order val="1"/>
          <c:tx>
            <c:strRef>
              <c:f>'diff คะแนน 10 ข้อ'!$AT$4</c:f>
              <c:strCache>
                <c:ptCount val="1"/>
                <c:pt idx="0">
                  <c:v>Avg.53</c:v>
                </c:pt>
              </c:strCache>
            </c:strRef>
          </c:tx>
          <c:dLbls>
            <c:dLbl>
              <c:idx val="0"/>
              <c:layout>
                <c:manualLayout>
                  <c:x val="9.2581646502618957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721097668412644E-3"/>
                  <c:y val="1.147839636258355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2344219533682527E-2"/>
                  <c:y val="-3.8261321208611873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9.2581646502618957E-3"/>
                  <c:y val="0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3887246975392842E-2"/>
                  <c:y val="7.6522642417223745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0801192091972216E-2"/>
                  <c:y val="0"/>
                </c:manualLayout>
              </c:layout>
              <c:dLblPos val="outEnd"/>
              <c:showVal val="1"/>
            </c:dLbl>
            <c:numFmt formatCode="#,##0.00" sourceLinked="0"/>
            <c:txPr>
              <a:bodyPr/>
              <a:lstStyle/>
              <a:p>
                <a:pPr>
                  <a:defRPr sz="1200">
                    <a:latin typeface="FreesiaDSE" pitchFamily="34" charset="0"/>
                  </a:defRPr>
                </a:pPr>
                <a:endParaRPr lang="en-US"/>
              </a:p>
            </c:txPr>
            <c:dLblPos val="outEnd"/>
            <c:showVal val="1"/>
          </c:dLbls>
          <c:val>
            <c:numRef>
              <c:f>'diff คะแนน 10 ข้อ'!$AT$5:$AT$14</c:f>
              <c:numCache>
                <c:formatCode>0.0000</c:formatCode>
                <c:ptCount val="10"/>
                <c:pt idx="0">
                  <c:v>3.8317052058823542</c:v>
                </c:pt>
                <c:pt idx="1">
                  <c:v>3.9255514705882337</c:v>
                </c:pt>
                <c:pt idx="2">
                  <c:v>2.9268763954248302</c:v>
                </c:pt>
                <c:pt idx="3">
                  <c:v>3.2156816666666672</c:v>
                </c:pt>
                <c:pt idx="4">
                  <c:v>3.3973957189542485</c:v>
                </c:pt>
                <c:pt idx="5">
                  <c:v>3.1132209254901961</c:v>
                </c:pt>
                <c:pt idx="6">
                  <c:v>3.3896983856205867</c:v>
                </c:pt>
                <c:pt idx="7">
                  <c:v>3.7926881601307167</c:v>
                </c:pt>
                <c:pt idx="8">
                  <c:v>3.780442723622782</c:v>
                </c:pt>
                <c:pt idx="9">
                  <c:v>3.0972426470588177</c:v>
                </c:pt>
              </c:numCache>
            </c:numRef>
          </c:val>
        </c:ser>
        <c:dLbls>
          <c:showVal val="1"/>
        </c:dLbls>
        <c:axId val="105115648"/>
        <c:axId val="105117184"/>
      </c:barChart>
      <c:catAx>
        <c:axId val="105115648"/>
        <c:scaling>
          <c:orientation val="minMax"/>
        </c:scaling>
        <c:axPos val="b"/>
        <c:tickLblPos val="nextTo"/>
        <c:crossAx val="105117184"/>
        <c:crosses val="autoZero"/>
        <c:auto val="1"/>
        <c:lblAlgn val="ctr"/>
        <c:lblOffset val="100"/>
      </c:catAx>
      <c:valAx>
        <c:axId val="105117184"/>
        <c:scaling>
          <c:orientation val="minMax"/>
          <c:max val="5"/>
        </c:scaling>
        <c:axPos val="l"/>
        <c:numFmt formatCode="0.0000" sourceLinked="1"/>
        <c:tickLblPos val="nextTo"/>
        <c:crossAx val="105115648"/>
        <c:crosses val="autoZero"/>
        <c:crossBetween val="between"/>
        <c:minorUnit val="1"/>
      </c:valAx>
    </c:plotArea>
    <c:legend>
      <c:legendPos val="r"/>
      <c:layout/>
    </c:legend>
    <c:plotVisOnly val="1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10A87-E144-4678-80C3-0C7FD31B54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9CCAD-13C8-41D7-8556-E375B066C58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solidFill>
                <a:schemeClr val="tx1">
                  <a:lumMod val="50000"/>
                </a:schemeClr>
              </a:solidFill>
              <a:latin typeface="DilleniaDSE" pitchFamily="18" charset="0"/>
              <a:cs typeface="FreesiaUPC" pitchFamily="34" charset="-34"/>
            </a:rPr>
            <a:t>สรุปผลการประเมินประจำปีบัญชี 2554</a:t>
          </a:r>
          <a:endParaRPr lang="en-US" sz="4000" dirty="0">
            <a:solidFill>
              <a:schemeClr val="tx1">
                <a:lumMod val="50000"/>
              </a:schemeClr>
            </a:solidFill>
          </a:endParaRPr>
        </a:p>
      </dgm:t>
    </dgm:pt>
    <dgm:pt modelId="{EE09355C-A3EF-40D1-AF41-1E38EA6F7C9B}" type="parTrans" cxnId="{397D22F2-992B-41DF-9E04-A4B1190C0269}">
      <dgm:prSet/>
      <dgm:spPr/>
      <dgm:t>
        <a:bodyPr/>
        <a:lstStyle/>
        <a:p>
          <a:endParaRPr lang="en-US"/>
        </a:p>
      </dgm:t>
    </dgm:pt>
    <dgm:pt modelId="{08D92DCE-4E47-4396-AC77-FD3CCAD8930E}" type="sibTrans" cxnId="{397D22F2-992B-41DF-9E04-A4B1190C0269}">
      <dgm:prSet/>
      <dgm:spPr/>
      <dgm:t>
        <a:bodyPr/>
        <a:lstStyle/>
        <a:p>
          <a:endParaRPr lang="en-US"/>
        </a:p>
      </dgm:t>
    </dgm:pt>
    <dgm:pt modelId="{CE552F62-BA61-462B-8AC7-7E5FA4082FE3}" type="pres">
      <dgm:prSet presAssocID="{A1410A87-E144-4678-80C3-0C7FD31B54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EC545-51D2-4E22-9DB7-FB759325F8F4}" type="pres">
      <dgm:prSet presAssocID="{4C59CCAD-13C8-41D7-8556-E375B066C58F}" presName="parentLin" presStyleCnt="0"/>
      <dgm:spPr/>
    </dgm:pt>
    <dgm:pt modelId="{005E1491-33C2-4544-9D6D-CA73D67986AB}" type="pres">
      <dgm:prSet presAssocID="{4C59CCAD-13C8-41D7-8556-E375B066C58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ACD669C-9434-458E-8E1F-1E225A318E4B}" type="pres">
      <dgm:prSet presAssocID="{4C59CCAD-13C8-41D7-8556-E375B066C58F}" presName="parentText" presStyleLbl="node1" presStyleIdx="0" presStyleCnt="1" custScaleX="136867" custScaleY="100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7A1E-1E50-4A03-AF9C-7971EC2E642E}" type="pres">
      <dgm:prSet presAssocID="{4C59CCAD-13C8-41D7-8556-E375B066C58F}" presName="negativeSpace" presStyleCnt="0"/>
      <dgm:spPr/>
    </dgm:pt>
    <dgm:pt modelId="{4DBB3433-5486-40E5-9C2F-712E7F176C29}" type="pres">
      <dgm:prSet presAssocID="{4C59CCAD-13C8-41D7-8556-E375B066C58F}" presName="childText" presStyleLbl="conFgAcc1" presStyleIdx="0" presStyleCnt="1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</a:schemeClr>
        </a:solidFill>
      </dgm:spPr>
    </dgm:pt>
  </dgm:ptLst>
  <dgm:cxnLst>
    <dgm:cxn modelId="{E02BD079-FA6F-45B3-80E4-BC34C731BE2A}" type="presOf" srcId="{A1410A87-E144-4678-80C3-0C7FD31B5440}" destId="{CE552F62-BA61-462B-8AC7-7E5FA4082FE3}" srcOrd="0" destOrd="0" presId="urn:microsoft.com/office/officeart/2005/8/layout/list1"/>
    <dgm:cxn modelId="{650FA33C-EF5A-4DAA-88ED-2953E11337D2}" type="presOf" srcId="{4C59CCAD-13C8-41D7-8556-E375B066C58F}" destId="{005E1491-33C2-4544-9D6D-CA73D67986AB}" srcOrd="0" destOrd="0" presId="urn:microsoft.com/office/officeart/2005/8/layout/list1"/>
    <dgm:cxn modelId="{A9DF6CE1-1D13-4F76-B0EA-160161A43DCD}" type="presOf" srcId="{4C59CCAD-13C8-41D7-8556-E375B066C58F}" destId="{2ACD669C-9434-458E-8E1F-1E225A318E4B}" srcOrd="1" destOrd="0" presId="urn:microsoft.com/office/officeart/2005/8/layout/list1"/>
    <dgm:cxn modelId="{397D22F2-992B-41DF-9E04-A4B1190C0269}" srcId="{A1410A87-E144-4678-80C3-0C7FD31B5440}" destId="{4C59CCAD-13C8-41D7-8556-E375B066C58F}" srcOrd="0" destOrd="0" parTransId="{EE09355C-A3EF-40D1-AF41-1E38EA6F7C9B}" sibTransId="{08D92DCE-4E47-4396-AC77-FD3CCAD8930E}"/>
    <dgm:cxn modelId="{876B8C46-E534-48C6-BD66-2E647CDB2340}" type="presParOf" srcId="{CE552F62-BA61-462B-8AC7-7E5FA4082FE3}" destId="{B66EC545-51D2-4E22-9DB7-FB759325F8F4}" srcOrd="0" destOrd="0" presId="urn:microsoft.com/office/officeart/2005/8/layout/list1"/>
    <dgm:cxn modelId="{1686D0E0-73C0-4143-B8AF-1A3B008F018F}" type="presParOf" srcId="{B66EC545-51D2-4E22-9DB7-FB759325F8F4}" destId="{005E1491-33C2-4544-9D6D-CA73D67986AB}" srcOrd="0" destOrd="0" presId="urn:microsoft.com/office/officeart/2005/8/layout/list1"/>
    <dgm:cxn modelId="{2B7E359A-D877-406C-B072-767675F09340}" type="presParOf" srcId="{B66EC545-51D2-4E22-9DB7-FB759325F8F4}" destId="{2ACD669C-9434-458E-8E1F-1E225A318E4B}" srcOrd="1" destOrd="0" presId="urn:microsoft.com/office/officeart/2005/8/layout/list1"/>
    <dgm:cxn modelId="{07AE3E44-0447-4557-90A1-55593CD9EAE5}" type="presParOf" srcId="{CE552F62-BA61-462B-8AC7-7E5FA4082FE3}" destId="{61B07A1E-1E50-4A03-AF9C-7971EC2E642E}" srcOrd="1" destOrd="0" presId="urn:microsoft.com/office/officeart/2005/8/layout/list1"/>
    <dgm:cxn modelId="{029E9D41-9702-41BD-8178-52679B5336A7}" type="presParOf" srcId="{CE552F62-BA61-462B-8AC7-7E5FA4082FE3}" destId="{4DBB3433-5486-40E5-9C2F-712E7F176C2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10A87-E144-4678-80C3-0C7FD31B54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9CCAD-13C8-41D7-8556-E375B066C58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600FF"/>
        </a:solidFill>
      </dgm:spPr>
      <dgm:t>
        <a:bodyPr/>
        <a:lstStyle/>
        <a:p>
          <a:pPr algn="r"/>
          <a:r>
            <a:rPr lang="th-TH" sz="4000" b="1" dirty="0" smtClean="0">
              <a:latin typeface="FreesiaDSE" pitchFamily="34" charset="0"/>
              <a:cs typeface="FreesiaUPC" pitchFamily="34" charset="-34"/>
            </a:rPr>
            <a:t>การปรับปรุงเกณฑ์การประเมิน</a:t>
          </a:r>
        </a:p>
        <a:p>
          <a:pPr algn="r"/>
          <a:r>
            <a:rPr lang="th-TH" sz="4000" b="1" i="0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การตรวจสอบภายใน ประจำ</a:t>
          </a:r>
          <a:r>
            <a:rPr lang="th-TH" sz="4000" b="1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ปีบัญชี 255</a:t>
          </a:r>
          <a:r>
            <a:rPr lang="en-US" sz="4000" b="1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6</a:t>
          </a:r>
          <a:endParaRPr lang="en-US" sz="4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E09355C-A3EF-40D1-AF41-1E38EA6F7C9B}" type="parTrans" cxnId="{397D22F2-992B-41DF-9E04-A4B1190C0269}">
      <dgm:prSet/>
      <dgm:spPr/>
      <dgm:t>
        <a:bodyPr/>
        <a:lstStyle/>
        <a:p>
          <a:endParaRPr lang="en-US"/>
        </a:p>
      </dgm:t>
    </dgm:pt>
    <dgm:pt modelId="{08D92DCE-4E47-4396-AC77-FD3CCAD8930E}" type="sibTrans" cxnId="{397D22F2-992B-41DF-9E04-A4B1190C0269}">
      <dgm:prSet/>
      <dgm:spPr/>
      <dgm:t>
        <a:bodyPr/>
        <a:lstStyle/>
        <a:p>
          <a:endParaRPr lang="en-US"/>
        </a:p>
      </dgm:t>
    </dgm:pt>
    <dgm:pt modelId="{CE552F62-BA61-462B-8AC7-7E5FA4082FE3}" type="pres">
      <dgm:prSet presAssocID="{A1410A87-E144-4678-80C3-0C7FD31B54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EC545-51D2-4E22-9DB7-FB759325F8F4}" type="pres">
      <dgm:prSet presAssocID="{4C59CCAD-13C8-41D7-8556-E375B066C58F}" presName="parentLin" presStyleCnt="0"/>
      <dgm:spPr/>
    </dgm:pt>
    <dgm:pt modelId="{005E1491-33C2-4544-9D6D-CA73D67986AB}" type="pres">
      <dgm:prSet presAssocID="{4C59CCAD-13C8-41D7-8556-E375B066C58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ACD669C-9434-458E-8E1F-1E225A318E4B}" type="pres">
      <dgm:prSet presAssocID="{4C59CCAD-13C8-41D7-8556-E375B066C58F}" presName="parentText" presStyleLbl="node1" presStyleIdx="0" presStyleCnt="1" custScaleX="144124" custScaleY="100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7A1E-1E50-4A03-AF9C-7971EC2E642E}" type="pres">
      <dgm:prSet presAssocID="{4C59CCAD-13C8-41D7-8556-E375B066C58F}" presName="negativeSpace" presStyleCnt="0"/>
      <dgm:spPr/>
    </dgm:pt>
    <dgm:pt modelId="{4DBB3433-5486-40E5-9C2F-712E7F176C29}" type="pres">
      <dgm:prSet presAssocID="{4C59CCAD-13C8-41D7-8556-E375B066C58F}" presName="childText" presStyleLbl="conFgAcc1" presStyleIdx="0" presStyleCnt="1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</a:schemeClr>
        </a:solidFill>
      </dgm:spPr>
    </dgm:pt>
  </dgm:ptLst>
  <dgm:cxnLst>
    <dgm:cxn modelId="{EDBC621F-E397-49BF-9DB1-E185EB57C651}" type="presOf" srcId="{4C59CCAD-13C8-41D7-8556-E375B066C58F}" destId="{005E1491-33C2-4544-9D6D-CA73D67986AB}" srcOrd="0" destOrd="0" presId="urn:microsoft.com/office/officeart/2005/8/layout/list1"/>
    <dgm:cxn modelId="{4615C901-576D-4948-AA1C-0568047042F1}" type="presOf" srcId="{A1410A87-E144-4678-80C3-0C7FD31B5440}" destId="{CE552F62-BA61-462B-8AC7-7E5FA4082FE3}" srcOrd="0" destOrd="0" presId="urn:microsoft.com/office/officeart/2005/8/layout/list1"/>
    <dgm:cxn modelId="{F04C207F-E946-4D14-8D8A-240DAF3AF4A4}" type="presOf" srcId="{4C59CCAD-13C8-41D7-8556-E375B066C58F}" destId="{2ACD669C-9434-458E-8E1F-1E225A318E4B}" srcOrd="1" destOrd="0" presId="urn:microsoft.com/office/officeart/2005/8/layout/list1"/>
    <dgm:cxn modelId="{397D22F2-992B-41DF-9E04-A4B1190C0269}" srcId="{A1410A87-E144-4678-80C3-0C7FD31B5440}" destId="{4C59CCAD-13C8-41D7-8556-E375B066C58F}" srcOrd="0" destOrd="0" parTransId="{EE09355C-A3EF-40D1-AF41-1E38EA6F7C9B}" sibTransId="{08D92DCE-4E47-4396-AC77-FD3CCAD8930E}"/>
    <dgm:cxn modelId="{F9292CA4-411D-4D85-A734-E1B7E733250F}" type="presParOf" srcId="{CE552F62-BA61-462B-8AC7-7E5FA4082FE3}" destId="{B66EC545-51D2-4E22-9DB7-FB759325F8F4}" srcOrd="0" destOrd="0" presId="urn:microsoft.com/office/officeart/2005/8/layout/list1"/>
    <dgm:cxn modelId="{16EDA43C-EADB-4C7C-B273-36CFA4192ACA}" type="presParOf" srcId="{B66EC545-51D2-4E22-9DB7-FB759325F8F4}" destId="{005E1491-33C2-4544-9D6D-CA73D67986AB}" srcOrd="0" destOrd="0" presId="urn:microsoft.com/office/officeart/2005/8/layout/list1"/>
    <dgm:cxn modelId="{379A2AC2-5244-483B-B581-DCFC6100155F}" type="presParOf" srcId="{B66EC545-51D2-4E22-9DB7-FB759325F8F4}" destId="{2ACD669C-9434-458E-8E1F-1E225A318E4B}" srcOrd="1" destOrd="0" presId="urn:microsoft.com/office/officeart/2005/8/layout/list1"/>
    <dgm:cxn modelId="{86106B3B-A325-442E-B476-6ED4490171F6}" type="presParOf" srcId="{CE552F62-BA61-462B-8AC7-7E5FA4082FE3}" destId="{61B07A1E-1E50-4A03-AF9C-7971EC2E642E}" srcOrd="1" destOrd="0" presId="urn:microsoft.com/office/officeart/2005/8/layout/list1"/>
    <dgm:cxn modelId="{0D5136E9-F61E-4F74-AE29-1422E31B791C}" type="presParOf" srcId="{CE552F62-BA61-462B-8AC7-7E5FA4082FE3}" destId="{4DBB3433-5486-40E5-9C2F-712E7F176C2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B3433-5486-40E5-9C2F-712E7F176C29}">
      <dsp:nvSpPr>
        <dsp:cNvPr id="0" name=""/>
        <dsp:cNvSpPr/>
      </dsp:nvSpPr>
      <dsp:spPr>
        <a:xfrm>
          <a:off x="0" y="1697909"/>
          <a:ext cx="7072361" cy="16380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D669C-9434-458E-8E1F-1E225A318E4B}">
      <dsp:nvSpPr>
        <dsp:cNvPr id="0" name=""/>
        <dsp:cNvSpPr/>
      </dsp:nvSpPr>
      <dsp:spPr>
        <a:xfrm>
          <a:off x="350510" y="728090"/>
          <a:ext cx="6716257" cy="1929219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87123" tIns="0" rIns="187123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>
                  <a:lumMod val="50000"/>
                </a:schemeClr>
              </a:solidFill>
              <a:latin typeface="DilleniaDSE" pitchFamily="18" charset="0"/>
              <a:cs typeface="FreesiaUPC" pitchFamily="34" charset="-34"/>
            </a:rPr>
            <a:t>สรุปผลการประเมินประจำปีบัญชี 2554</a:t>
          </a:r>
          <a:endParaRPr lang="en-US" sz="4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50510" y="728090"/>
        <a:ext cx="6716257" cy="19292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B3433-5486-40E5-9C2F-712E7F176C29}">
      <dsp:nvSpPr>
        <dsp:cNvPr id="0" name=""/>
        <dsp:cNvSpPr/>
      </dsp:nvSpPr>
      <dsp:spPr>
        <a:xfrm>
          <a:off x="0" y="1703049"/>
          <a:ext cx="8072493" cy="16128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D669C-9434-458E-8E1F-1E225A318E4B}">
      <dsp:nvSpPr>
        <dsp:cNvPr id="0" name=""/>
        <dsp:cNvSpPr/>
      </dsp:nvSpPr>
      <dsp:spPr>
        <a:xfrm>
          <a:off x="381157" y="748150"/>
          <a:ext cx="7690748" cy="1899538"/>
        </a:xfrm>
        <a:prstGeom prst="roundRect">
          <a:avLst/>
        </a:prstGeom>
        <a:solidFill>
          <a:srgbClr val="6600FF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FreesiaDSE" pitchFamily="34" charset="0"/>
              <a:cs typeface="FreesiaUPC" pitchFamily="34" charset="-34"/>
            </a:rPr>
            <a:t>การปรับปรุงเกณฑ์การประเมิน</a:t>
          </a:r>
        </a:p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i="0" kern="1200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การตรวจสอบภายใน ประจำ</a:t>
          </a:r>
          <a:r>
            <a:rPr lang="th-TH" sz="4000" b="1" kern="1200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ปีบัญชี 255</a:t>
          </a:r>
          <a:r>
            <a:rPr lang="en-US" sz="4000" b="1" kern="1200" dirty="0" smtClean="0">
              <a:solidFill>
                <a:schemeClr val="bg1"/>
              </a:solidFill>
              <a:latin typeface="FreesiaDSE" pitchFamily="34" charset="0"/>
              <a:cs typeface="FreesiaUPC" pitchFamily="34" charset="-34"/>
            </a:rPr>
            <a:t>6</a:t>
          </a:r>
          <a:endParaRPr lang="en-US" sz="4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81157" y="748150"/>
        <a:ext cx="7690748" cy="1899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0.08621</cdr:x>
      <cdr:y>0.92369</cdr:y>
    </cdr:from>
    <cdr:to>
      <cdr:x>0.2069</cdr:x>
      <cdr:y>0.9614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720080" y="3528392"/>
          <a:ext cx="1008112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0.2069</cdr:x>
      <cdr:y>0.86714</cdr:y>
    </cdr:from>
    <cdr:to>
      <cdr:x>0.32759</cdr:x>
      <cdr:y>0.92369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728192" y="3312368"/>
          <a:ext cx="1008112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0.32759</cdr:x>
      <cdr:y>0.77289</cdr:y>
    </cdr:from>
    <cdr:to>
      <cdr:x>0.43966</cdr:x>
      <cdr:y>0.86714</cdr:y>
    </cdr:to>
    <cdr:sp macro="" textlink="">
      <cdr:nvSpPr>
        <cdr:cNvPr id="7" name="Straight Connector 6"/>
        <cdr:cNvSpPr/>
      </cdr:nvSpPr>
      <cdr:spPr>
        <a:xfrm xmlns:a="http://schemas.openxmlformats.org/drawingml/2006/main" flipV="1">
          <a:off x="2736304" y="2952328"/>
          <a:ext cx="936104" cy="36004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0.43966</cdr:x>
      <cdr:y>0.13196</cdr:y>
    </cdr:from>
    <cdr:to>
      <cdr:x>0.56034</cdr:x>
      <cdr:y>0.77289</cdr:y>
    </cdr:to>
    <cdr:sp macro="" textlink="">
      <cdr:nvSpPr>
        <cdr:cNvPr id="9" name="Straight Connector 8"/>
        <cdr:cNvSpPr/>
      </cdr:nvSpPr>
      <cdr:spPr>
        <a:xfrm xmlns:a="http://schemas.openxmlformats.org/drawingml/2006/main" flipV="1">
          <a:off x="3672408" y="504056"/>
          <a:ext cx="1008112" cy="244827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0.56034</cdr:x>
      <cdr:y>0.13196</cdr:y>
    </cdr:from>
    <cdr:to>
      <cdr:x>0.68103</cdr:x>
      <cdr:y>0.50897</cdr:y>
    </cdr:to>
    <cdr:sp macro="" textlink="">
      <cdr:nvSpPr>
        <cdr:cNvPr id="11" name="Straight Connector 10"/>
        <cdr:cNvSpPr/>
      </cdr:nvSpPr>
      <cdr:spPr>
        <a:xfrm xmlns:a="http://schemas.openxmlformats.org/drawingml/2006/main">
          <a:off x="4680520" y="504056"/>
          <a:ext cx="1008112" cy="14401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0.68103</cdr:x>
      <cdr:y>0.35817</cdr:y>
    </cdr:from>
    <cdr:to>
      <cdr:x>0.7965</cdr:x>
      <cdr:y>0.50897</cdr:y>
    </cdr:to>
    <cdr:sp macro="" textlink="">
      <cdr:nvSpPr>
        <cdr:cNvPr id="13" name="Straight Connector 12"/>
        <cdr:cNvSpPr/>
      </cdr:nvSpPr>
      <cdr:spPr>
        <a:xfrm xmlns:a="http://schemas.openxmlformats.org/drawingml/2006/main" flipV="1">
          <a:off x="5688632" y="1368151"/>
          <a:ext cx="964488" cy="5760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0.55123</cdr:x>
      <cdr:y>0.12154</cdr:y>
    </cdr:from>
    <cdr:to>
      <cdr:x>0.65631</cdr:x>
      <cdr:y>0.25024</cdr:y>
    </cdr:to>
    <cdr:sp macro="" textlink="">
      <cdr:nvSpPr>
        <cdr:cNvPr id="2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6908" y="403425"/>
          <a:ext cx="864900" cy="427183"/>
        </a:xfrm>
        <a:prstGeom xmlns:a="http://schemas.openxmlformats.org/drawingml/2006/main" prst="downArrowCallout">
          <a:avLst>
            <a:gd name="adj1" fmla="val 37304"/>
            <a:gd name="adj2" fmla="val 37304"/>
            <a:gd name="adj3" fmla="val 16667"/>
            <a:gd name="adj4" fmla="val 66667"/>
          </a:avLst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102870" tIns="51435" rIns="102870" bIns="51435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pitchFamily="34" charset="0"/>
            </a:defRPr>
          </a:lvl1pPr>
          <a:lvl2pPr marL="514350" indent="-5715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pitchFamily="34" charset="0"/>
            </a:defRPr>
          </a:lvl2pPr>
          <a:lvl3pPr marL="1028700" indent="-1143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pitchFamily="34" charset="0"/>
            </a:defRPr>
          </a:lvl3pPr>
          <a:lvl4pPr marL="1543050" indent="-17145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pitchFamily="34" charset="0"/>
            </a:defRPr>
          </a:lvl4pPr>
          <a:lvl5pPr marL="2057400" indent="-228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66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66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66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66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66"/>
              </a:solidFill>
              <a:latin typeface="Arial" pitchFamily="34" charset="0"/>
            </a:defRPr>
          </a:lvl9pPr>
        </a:lstStyle>
        <a:p xmlns:a="http://schemas.openxmlformats.org/drawingml/2006/main">
          <a:pPr algn="ctr" defTabSz="1028700"/>
          <a:r>
            <a:rPr lang="en-US" sz="1800" b="1" dirty="0">
              <a:latin typeface="FreesiaDSE" pitchFamily="34" charset="0"/>
            </a:rPr>
            <a:t>Diff = -</a:t>
          </a:r>
          <a:r>
            <a:rPr lang="en-US" sz="1800" b="1" dirty="0" smtClean="0">
              <a:latin typeface="FreesiaDSE" pitchFamily="34" charset="0"/>
            </a:rPr>
            <a:t>0.15</a:t>
          </a:r>
          <a:endParaRPr lang="th-TH" sz="1800" b="1" dirty="0">
            <a:latin typeface="FreesiaDSE" pitchFamily="34" charset="0"/>
            <a:cs typeface="Angsana New" pitchFamily="18" charset="-34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C4E9-1D78-4455-B19D-9B0EB80CF8F5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DC890-C741-4372-AEBB-4FFF10252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7DFA-48B9-494E-B6AC-37A82847AE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17837C-A547-49F2-95B9-9DA26C08620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D00D04-43FC-4566-8AD9-FACB3B615CD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75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AB9AB3-21E2-438D-9B3C-1506417DC98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85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42343-542C-48CA-BCEC-7BEFCD9E82F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105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z="1800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1BB80-4C5C-4E6B-B07C-6343952425D2}" type="slidenum">
              <a:rPr lang="en-US" smtClean="0">
                <a:cs typeface="Cordia New" pitchFamily="34" charset="-34"/>
              </a:rPr>
              <a:pPr/>
              <a:t>3</a:t>
            </a:fld>
            <a:endParaRPr lang="th-TH" smtClean="0"/>
          </a:p>
        </p:txBody>
      </p:sp>
      <p:sp>
        <p:nvSpPr>
          <p:cNvPr id="9421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E74C9-FB5C-4DA8-83F3-965A891792E8}" type="slidenum">
              <a:rPr lang="en-US"/>
              <a:pPr/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FB3E6F-6242-493A-A370-B1E4153BE9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C39055-19C8-4F32-B5D0-FA617AE44EA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6B4B74-C52F-4E1A-80C9-A8DC9C45562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24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19FA81-3848-4D7C-89BC-E68B1FC7449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34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9557D0-FAB3-44FE-9D7C-07528E18885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0FF69B-18EC-4340-881B-4391572B3E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8" y="4686303"/>
            <a:ext cx="4938714" cy="4440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077325" cy="985820"/>
            <a:chOff x="0" y="-1"/>
            <a:chExt cx="9144000" cy="1197033"/>
          </a:xfrm>
        </p:grpSpPr>
        <p:pic>
          <p:nvPicPr>
            <p:cNvPr id="7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197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0"/>
              <a:ext cx="1655111" cy="111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3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8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4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99200"/>
            <a:ext cx="633413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5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1026" name="Photo Editor Photo" r:id="rId6" imgW="2685714" imgH="1286055" progId="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1027" name="Photo Editor Photo" r:id="rId7" imgW="2685714" imgH="1286055" progId="">
              <p:embed/>
            </p:oleObj>
          </a:graphicData>
        </a:graphic>
      </p:graphicFrame>
      <p:sp>
        <p:nvSpPr>
          <p:cNvPr id="2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143372" y="6553200"/>
            <a:ext cx="8382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027BE-B0EB-4239-8BE6-8E8237C2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074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098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512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6146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7170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8194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9218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1024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11266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12290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1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"/>
            <a:ext cx="9144000" cy="4005064"/>
          </a:xfrm>
          <a:prstGeom prst="rect">
            <a:avLst/>
          </a:prstGeom>
        </p:spPr>
      </p:pic>
      <p:pic>
        <p:nvPicPr>
          <p:cNvPr id="58" name="Picture 30" descr="Stethoscope with financial statement, calculator, pen Royalty Free Stock Phot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2"/>
            <a:ext cx="19883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26" descr="Choosing No on the application form Royalty Free Stock Phot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5" y="1988840"/>
            <a:ext cx="15841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30" descr="http://www.dreamstime.com/internal-audit-report-thumb13087427.jpg"/>
          <p:cNvPicPr>
            <a:picLocks noChangeAspect="1" noChangeArrowheads="1"/>
          </p:cNvPicPr>
          <p:nvPr userDrawn="1"/>
        </p:nvPicPr>
        <p:blipFill>
          <a:blip r:embed="rId5" cstate="print"/>
          <a:srcRect l="-5000" b="7601"/>
          <a:stretch>
            <a:fillRect/>
          </a:stretch>
        </p:blipFill>
        <p:spPr bwMode="auto">
          <a:xfrm>
            <a:off x="2915818" y="2120156"/>
            <a:ext cx="17281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3"/>
          <p:cNvGrpSpPr/>
          <p:nvPr userDrawn="1"/>
        </p:nvGrpSpPr>
        <p:grpSpPr>
          <a:xfrm>
            <a:off x="12701" y="10719"/>
            <a:ext cx="9131299" cy="2194147"/>
            <a:chOff x="12700" y="-14683"/>
            <a:chExt cx="9131300" cy="2657475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 rot="10800000">
              <a:off x="12700" y="-14683"/>
              <a:ext cx="9115425" cy="2205037"/>
              <a:chOff x="0" y="2640"/>
              <a:chExt cx="5760" cy="1680"/>
            </a:xfrm>
          </p:grpSpPr>
          <p:sp>
            <p:nvSpPr>
              <p:cNvPr id="31" name="Rectangle 33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168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 userDrawn="1"/>
            </p:nvSpPr>
            <p:spPr bwMode="ltGray">
              <a:xfrm>
                <a:off x="0" y="2640"/>
                <a:ext cx="5760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10800000">
              <a:off x="46037" y="1966517"/>
              <a:ext cx="9097963" cy="676275"/>
              <a:chOff x="0" y="2702"/>
              <a:chExt cx="5731" cy="426"/>
            </a:xfrm>
          </p:grpSpPr>
          <p:sp>
            <p:nvSpPr>
              <p:cNvPr id="29" name="Freeform 37"/>
              <p:cNvSpPr>
                <a:spLocks/>
              </p:cNvSpPr>
              <p:nvPr/>
            </p:nvSpPr>
            <p:spPr bwMode="ltGray">
              <a:xfrm flipV="1">
                <a:off x="0" y="2702"/>
                <a:ext cx="5731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279"/>
                  </a:cxn>
                  <a:cxn ang="0">
                    <a:pos x="1824" y="739"/>
                  </a:cxn>
                  <a:cxn ang="0">
                    <a:pos x="3946" y="695"/>
                  </a:cxn>
                  <a:cxn ang="0">
                    <a:pos x="5731" y="297"/>
                  </a:cxn>
                  <a:cxn ang="0">
                    <a:pos x="5722" y="153"/>
                  </a:cxn>
                  <a:cxn ang="0">
                    <a:pos x="0" y="0"/>
                  </a:cxn>
                </a:cxnLst>
                <a:rect l="0" t="0" r="r" b="b"/>
                <a:pathLst>
                  <a:path w="5731" h="808">
                    <a:moveTo>
                      <a:pt x="0" y="0"/>
                    </a:moveTo>
                    <a:lnTo>
                      <a:pt x="19" y="279"/>
                    </a:lnTo>
                    <a:cubicBezTo>
                      <a:pt x="321" y="399"/>
                      <a:pt x="1170" y="671"/>
                      <a:pt x="1824" y="739"/>
                    </a:cubicBezTo>
                    <a:cubicBezTo>
                      <a:pt x="2478" y="808"/>
                      <a:pt x="3295" y="769"/>
                      <a:pt x="3946" y="695"/>
                    </a:cubicBezTo>
                    <a:cubicBezTo>
                      <a:pt x="4597" y="621"/>
                      <a:pt x="5435" y="387"/>
                      <a:pt x="5731" y="297"/>
                    </a:cubicBezTo>
                    <a:lnTo>
                      <a:pt x="5722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0" name="Freeform 38"/>
              <p:cNvSpPr>
                <a:spLocks/>
              </p:cNvSpPr>
              <p:nvPr/>
            </p:nvSpPr>
            <p:spPr bwMode="ltGray">
              <a:xfrm flipV="1">
                <a:off x="0" y="2749"/>
                <a:ext cx="5731" cy="37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6" y="315"/>
                  </a:cxn>
                  <a:cxn ang="0">
                    <a:pos x="1795" y="771"/>
                  </a:cxn>
                  <a:cxn ang="0">
                    <a:pos x="3821" y="742"/>
                  </a:cxn>
                  <a:cxn ang="0">
                    <a:pos x="5731" y="320"/>
                  </a:cxn>
                  <a:cxn ang="0">
                    <a:pos x="5693" y="0"/>
                  </a:cxn>
                  <a:cxn ang="0">
                    <a:pos x="0" y="36"/>
                  </a:cxn>
                </a:cxnLst>
                <a:rect l="0" t="0" r="r" b="b"/>
                <a:pathLst>
                  <a:path w="5731" h="842">
                    <a:moveTo>
                      <a:pt x="0" y="36"/>
                    </a:moveTo>
                    <a:lnTo>
                      <a:pt x="26" y="315"/>
                    </a:lnTo>
                    <a:cubicBezTo>
                      <a:pt x="325" y="438"/>
                      <a:pt x="1163" y="700"/>
                      <a:pt x="1795" y="771"/>
                    </a:cubicBezTo>
                    <a:cubicBezTo>
                      <a:pt x="2427" y="842"/>
                      <a:pt x="3165" y="817"/>
                      <a:pt x="3821" y="742"/>
                    </a:cubicBezTo>
                    <a:cubicBezTo>
                      <a:pt x="4477" y="667"/>
                      <a:pt x="5419" y="444"/>
                      <a:pt x="5731" y="320"/>
                    </a:cubicBezTo>
                    <a:lnTo>
                      <a:pt x="5693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26" name="Rectangle 34"/>
          <p:cNvSpPr>
            <a:spLocks noChangeArrowheads="1"/>
          </p:cNvSpPr>
          <p:nvPr userDrawn="1"/>
        </p:nvSpPr>
        <p:spPr bwMode="ltGray">
          <a:xfrm>
            <a:off x="1" y="6453338"/>
            <a:ext cx="9144000" cy="4173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/>
          <a:lstStyle/>
          <a:p>
            <a:endParaRPr lang="th-TH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8576" y="4594297"/>
            <a:ext cx="9115425" cy="2263703"/>
            <a:chOff x="0" y="2640"/>
            <a:chExt cx="5760" cy="1680"/>
          </a:xfrm>
        </p:grpSpPr>
        <p:sp>
          <p:nvSpPr>
            <p:cNvPr id="13346" name="Rectangle 34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45" name="Rectangle 33"/>
            <p:cNvSpPr>
              <a:spLocks noChangeArrowheads="1"/>
            </p:cNvSpPr>
            <p:nvPr userDrawn="1"/>
          </p:nvSpPr>
          <p:spPr bwMode="ltGray">
            <a:xfrm>
              <a:off x="0" y="2640"/>
              <a:ext cx="5760" cy="16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6963" y="4208328"/>
            <a:ext cx="9097963" cy="694267"/>
            <a:chOff x="0" y="2702"/>
            <a:chExt cx="5731" cy="426"/>
          </a:xfrm>
        </p:grpSpPr>
        <p:sp>
          <p:nvSpPr>
            <p:cNvPr id="13349" name="Freeform 37"/>
            <p:cNvSpPr>
              <a:spLocks/>
            </p:cNvSpPr>
            <p:nvPr/>
          </p:nvSpPr>
          <p:spPr bwMode="ltGray">
            <a:xfrm flipV="1">
              <a:off x="0" y="2702"/>
              <a:ext cx="5731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279"/>
                </a:cxn>
                <a:cxn ang="0">
                  <a:pos x="1824" y="739"/>
                </a:cxn>
                <a:cxn ang="0">
                  <a:pos x="3946" y="695"/>
                </a:cxn>
                <a:cxn ang="0">
                  <a:pos x="5731" y="297"/>
                </a:cxn>
                <a:cxn ang="0">
                  <a:pos x="5722" y="153"/>
                </a:cxn>
                <a:cxn ang="0">
                  <a:pos x="0" y="0"/>
                </a:cxn>
              </a:cxnLst>
              <a:rect l="0" t="0" r="r" b="b"/>
              <a:pathLst>
                <a:path w="5731" h="808">
                  <a:moveTo>
                    <a:pt x="0" y="0"/>
                  </a:moveTo>
                  <a:lnTo>
                    <a:pt x="19" y="279"/>
                  </a:lnTo>
                  <a:cubicBezTo>
                    <a:pt x="321" y="399"/>
                    <a:pt x="1170" y="671"/>
                    <a:pt x="1824" y="739"/>
                  </a:cubicBezTo>
                  <a:cubicBezTo>
                    <a:pt x="2478" y="808"/>
                    <a:pt x="3295" y="769"/>
                    <a:pt x="3946" y="695"/>
                  </a:cubicBezTo>
                  <a:cubicBezTo>
                    <a:pt x="4597" y="621"/>
                    <a:pt x="5435" y="387"/>
                    <a:pt x="5731" y="297"/>
                  </a:cubicBezTo>
                  <a:lnTo>
                    <a:pt x="5722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ltGray">
            <a:xfrm flipV="1">
              <a:off x="0" y="2749"/>
              <a:ext cx="5731" cy="37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6" y="315"/>
                </a:cxn>
                <a:cxn ang="0">
                  <a:pos x="1795" y="771"/>
                </a:cxn>
                <a:cxn ang="0">
                  <a:pos x="3821" y="742"/>
                </a:cxn>
                <a:cxn ang="0">
                  <a:pos x="5731" y="320"/>
                </a:cxn>
                <a:cxn ang="0">
                  <a:pos x="5693" y="0"/>
                </a:cxn>
                <a:cxn ang="0">
                  <a:pos x="0" y="36"/>
                </a:cxn>
              </a:cxnLst>
              <a:rect l="0" t="0" r="r" b="b"/>
              <a:pathLst>
                <a:path w="5731" h="842">
                  <a:moveTo>
                    <a:pt x="0" y="36"/>
                  </a:moveTo>
                  <a:lnTo>
                    <a:pt x="26" y="315"/>
                  </a:lnTo>
                  <a:cubicBezTo>
                    <a:pt x="325" y="438"/>
                    <a:pt x="1163" y="700"/>
                    <a:pt x="1795" y="771"/>
                  </a:cubicBezTo>
                  <a:cubicBezTo>
                    <a:pt x="2427" y="842"/>
                    <a:pt x="3165" y="817"/>
                    <a:pt x="3821" y="742"/>
                  </a:cubicBezTo>
                  <a:cubicBezTo>
                    <a:pt x="4477" y="667"/>
                    <a:pt x="5419" y="444"/>
                    <a:pt x="5731" y="320"/>
                  </a:cubicBezTo>
                  <a:lnTo>
                    <a:pt x="569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" name="Group 39"/>
          <p:cNvGrpSpPr>
            <a:grpSpLocks/>
          </p:cNvGrpSpPr>
          <p:nvPr userDrawn="1"/>
        </p:nvGrpSpPr>
        <p:grpSpPr bwMode="auto">
          <a:xfrm>
            <a:off x="1" y="-12758"/>
            <a:ext cx="9144000" cy="6867525"/>
            <a:chOff x="0" y="0"/>
            <a:chExt cx="5760" cy="4326"/>
          </a:xfrm>
        </p:grpSpPr>
        <p:sp>
          <p:nvSpPr>
            <p:cNvPr id="13352" name="AutoShape 40"/>
            <p:cNvSpPr>
              <a:spLocks noChangeArrowheads="1"/>
            </p:cNvSpPr>
            <p:nvPr/>
          </p:nvSpPr>
          <p:spPr bwMode="white">
            <a:xfrm>
              <a:off x="27" y="24"/>
              <a:ext cx="5709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53" name="Freeform 41"/>
            <p:cNvSpPr>
              <a:spLocks/>
            </p:cNvSpPr>
            <p:nvPr/>
          </p:nvSpPr>
          <p:spPr bwMode="white"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white"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white">
            <a:xfrm>
              <a:off x="5520" y="3978"/>
              <a:ext cx="240" cy="348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64" y="196"/>
                </a:cxn>
                <a:cxn ang="0">
                  <a:pos x="84" y="282"/>
                </a:cxn>
                <a:cxn ang="0">
                  <a:pos x="0" y="342"/>
                </a:cxn>
                <a:cxn ang="0">
                  <a:pos x="246" y="348"/>
                </a:cxn>
              </a:cxnLst>
              <a:rect l="0" t="0" r="r" b="b"/>
              <a:pathLst>
                <a:path w="246" h="348">
                  <a:moveTo>
                    <a:pt x="246" y="0"/>
                  </a:moveTo>
                  <a:lnTo>
                    <a:pt x="164" y="196"/>
                  </a:lnTo>
                  <a:lnTo>
                    <a:pt x="84" y="282"/>
                  </a:lnTo>
                  <a:lnTo>
                    <a:pt x="0" y="342"/>
                  </a:lnTo>
                  <a:lnTo>
                    <a:pt x="246" y="348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white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24578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2560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pic>
        <p:nvPicPr>
          <p:cNvPr id="9" name="Picture 9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8"/>
            <a:ext cx="9077325" cy="84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5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0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3" name="Picture 3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7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27650" name="Photo Editor Photo" r:id="rId5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71600"/>
            <a:ext cx="4038600" cy="47545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584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6866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7890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8914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39938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096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1986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3010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4034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5058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9"/>
          <p:cNvSpPr>
            <a:spLocks noChangeArrowheads="1"/>
          </p:cNvSpPr>
          <p:nvPr/>
        </p:nvSpPr>
        <p:spPr bwMode="ltGray">
          <a:xfrm>
            <a:off x="31750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0"/>
          <p:cNvSpPr>
            <a:spLocks noChangeArrowheads="1"/>
          </p:cNvSpPr>
          <p:nvPr/>
        </p:nvSpPr>
        <p:spPr bwMode="ltGray">
          <a:xfrm>
            <a:off x="8893175" y="1052513"/>
            <a:ext cx="250825" cy="58054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9571" tIns="44786" rIns="89571" bIns="44786" anchor="ctr"/>
          <a:lstStyle/>
          <a:p>
            <a:pPr>
              <a:defRPr/>
            </a:pPr>
            <a:endParaRPr lang="th-TH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4288"/>
            <a:ext cx="9143999" cy="914382"/>
            <a:chOff x="0" y="-1"/>
            <a:chExt cx="9144000" cy="1423311"/>
          </a:xfrm>
        </p:grpSpPr>
        <p:pic>
          <p:nvPicPr>
            <p:cNvPr id="8" name="Picture 93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"/>
              <a:ext cx="9144000" cy="142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9" descr="audit2.jpg"/>
            <p:cNvPicPr>
              <a:picLocks noChangeAspect="1"/>
            </p:cNvPicPr>
            <p:nvPr userDrawn="1"/>
          </p:nvPicPr>
          <p:blipFill>
            <a:blip r:embed="rId4" cstate="print">
              <a:lum bright="-4000" contrast="-16000"/>
            </a:blip>
            <a:srcRect/>
            <a:stretch>
              <a:fillRect/>
            </a:stretch>
          </p:blipFill>
          <p:spPr bwMode="auto">
            <a:xfrm>
              <a:off x="0" y="1"/>
              <a:ext cx="1500166" cy="1200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0" y="0"/>
            <a:ext cx="9150350" cy="6859588"/>
            <a:chOff x="0" y="0"/>
            <a:chExt cx="5764" cy="4321"/>
          </a:xfrm>
        </p:grpSpPr>
        <p:sp>
          <p:nvSpPr>
            <p:cNvPr id="14" name="AutoShape 9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9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9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9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75"/>
          <p:cNvSpPr>
            <a:spLocks noChangeArrowheads="1"/>
          </p:cNvSpPr>
          <p:nvPr userDrawn="1"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pic>
        <p:nvPicPr>
          <p:cNvPr id="22" name="Picture 3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416868"/>
            <a:ext cx="500034" cy="441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429625" y="6500813"/>
          <a:ext cx="714375" cy="357187"/>
        </p:xfrm>
        <a:graphic>
          <a:graphicData uri="http://schemas.openxmlformats.org/presentationml/2006/ole">
            <p:oleObj spid="_x0000_s46082" name="Photo Editor Photo" r:id="rId6" imgW="2685714" imgH="1286055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79BE-5BCB-44A4-85DB-29F0DC5C0303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1A5E-5BD7-4CF5-8E61-FBA2A4A38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6.v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-36512" y="311076"/>
            <a:ext cx="8961848" cy="13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089" tIns="55545" rIns="111089" bIns="55545" anchor="ctr"/>
          <a:lstStyle/>
          <a:p>
            <a:pPr algn="ctr" defTabSz="1110885">
              <a:lnSpc>
                <a:spcPts val="4253"/>
              </a:lnSpc>
              <a:defRPr/>
            </a:pPr>
            <a:r>
              <a:rPr lang="th-TH" sz="32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การประชุม</a:t>
            </a:r>
            <a:r>
              <a:rPr lang="th-TH" sz="32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เชิง</a:t>
            </a:r>
            <a:r>
              <a:rPr lang="th-TH" sz="32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เสวนา </a:t>
            </a:r>
            <a:endParaRPr lang="en-US" sz="3200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iaDSE" pitchFamily="34" charset="0"/>
              <a:ea typeface="+mj-ea"/>
              <a:cs typeface="FreesiaUPC" pitchFamily="34" charset="-34"/>
            </a:endParaRPr>
          </a:p>
          <a:p>
            <a:pPr algn="ctr" defTabSz="1110885">
              <a:lnSpc>
                <a:spcPts val="4253"/>
              </a:lnSpc>
              <a:defRPr/>
            </a:pPr>
            <a:r>
              <a:rPr lang="th-TH" sz="32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 </a:t>
            </a:r>
            <a:r>
              <a:rPr lang="en-US" sz="28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I</a:t>
            </a:r>
            <a:r>
              <a:rPr lang="en-US" sz="28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nternal Control and </a:t>
            </a:r>
            <a:r>
              <a:rPr lang="en-US" sz="28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I</a:t>
            </a:r>
            <a:r>
              <a:rPr lang="en-US" sz="2800" b="1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ea typeface="+mj-ea"/>
                <a:cs typeface="FreesiaUPC" pitchFamily="34" charset="-34"/>
              </a:rPr>
              <a:t>nternal Audit in the Era of Changing Business Environment</a:t>
            </a:r>
            <a:endParaRPr lang="th-TH" sz="3200" b="1" i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iaDSE" pitchFamily="34" charset="0"/>
              <a:ea typeface="+mj-ea"/>
              <a:cs typeface="Freesia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7984" y="2926044"/>
            <a:ext cx="4680520" cy="862996"/>
          </a:xfrm>
          <a:prstGeom prst="rect">
            <a:avLst/>
          </a:prstGeom>
        </p:spPr>
        <p:txBody>
          <a:bodyPr wrap="square" lIns="98745" tIns="49373" rIns="98745" bIns="49373">
            <a:spAutoFit/>
          </a:bodyPr>
          <a:lstStyle/>
          <a:p>
            <a:pPr algn="ctr" defTabSz="1518246">
              <a:lnSpc>
                <a:spcPct val="80000"/>
              </a:lnSpc>
              <a:defRPr/>
            </a:pPr>
            <a:r>
              <a:rPr lang="th-TH" sz="28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>“เกณฑ์การประเมินการตรว</a:t>
            </a:r>
            <a:r>
              <a:rPr lang="th-T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>จสอบภายใน”</a:t>
            </a:r>
            <a:r>
              <a:rPr lang="th-TH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/>
            </a:r>
            <a:br>
              <a:rPr lang="th-TH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</a:br>
            <a:r>
              <a:rPr lang="th-TH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>ประจำปีบัญชี </a:t>
            </a:r>
            <a:r>
              <a:rPr lang="th-TH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>255</a:t>
            </a:r>
            <a:r>
              <a:rPr lang="en-US" sz="32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DSE" pitchFamily="34" charset="0"/>
                <a:cs typeface="FreesiaUPC" pitchFamily="34" charset="-34"/>
              </a:rPr>
              <a:t>6</a:t>
            </a:r>
            <a:endParaRPr lang="th-TH" sz="32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eesiaDSE" pitchFamily="34" charset="0"/>
              <a:cs typeface="FreesiaUPC" pitchFamily="34" charset="-34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2834" y="6408279"/>
            <a:ext cx="8912650" cy="44970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40559" tIns="70280" rIns="140559" bIns="70280">
            <a:spAutoFit/>
          </a:bodyPr>
          <a:lstStyle/>
          <a:p>
            <a:pPr>
              <a:defRPr/>
            </a:pPr>
            <a:endParaRPr lang="th-TH" sz="2000" b="1" dirty="0">
              <a:solidFill>
                <a:srgbClr val="FFFF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9" name="Picture 59" descr="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65304"/>
            <a:ext cx="567957" cy="5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772" y="6456186"/>
            <a:ext cx="278608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09" tIns="46905" rIns="93809" bIns="46905"/>
          <a:lstStyle/>
          <a:p>
            <a:pPr defTabSz="938157">
              <a:lnSpc>
                <a:spcPct val="80000"/>
              </a:lnSpc>
            </a:pPr>
            <a:r>
              <a:rPr lang="th-TH" sz="1700" b="1" spc="-40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สำนักงานคณะกรรมการนโยบายรัฐวิสาหกิจ </a:t>
            </a:r>
            <a:endParaRPr lang="th-TH" sz="1700" b="1" spc="-40" dirty="0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59104" y="6528194"/>
            <a:ext cx="200026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09" tIns="46905" rIns="93809" bIns="46905"/>
          <a:lstStyle/>
          <a:p>
            <a:pPr defTabSz="938157">
              <a:lnSpc>
                <a:spcPct val="80000"/>
              </a:lnSpc>
            </a:pPr>
            <a:r>
              <a:rPr lang="th-TH" sz="1700" b="1" spc="-40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บริษัท </a:t>
            </a:r>
            <a:r>
              <a:rPr lang="th-TH" sz="1700" b="1" spc="-40" dirty="0" err="1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ทริส</a:t>
            </a:r>
            <a:r>
              <a:rPr lang="th-TH" sz="1700" b="1" spc="-40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sz="1700" b="1" spc="-40" dirty="0" err="1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คอร์ปอเรชั่น</a:t>
            </a:r>
            <a:r>
              <a:rPr lang="th-TH" sz="1700" b="1" spc="-40" dirty="0" smtClean="0">
                <a:solidFill>
                  <a:schemeClr val="bg1"/>
                </a:solidFill>
                <a:latin typeface="Angsana New" pitchFamily="18" charset="-34"/>
                <a:cs typeface="FreesiaUPC" pitchFamily="34" charset="-34"/>
              </a:rPr>
              <a:t> จำกัด</a:t>
            </a:r>
            <a:endParaRPr lang="th-TH" sz="1700" b="1" spc="-40" dirty="0">
              <a:solidFill>
                <a:schemeClr val="bg1"/>
              </a:solidFill>
              <a:latin typeface="Angsana New" pitchFamily="18" charset="-34"/>
              <a:cs typeface="FreesiaUPC" pitchFamily="34" charset="-34"/>
            </a:endParaRPr>
          </a:p>
        </p:txBody>
      </p:sp>
      <p:pic>
        <p:nvPicPr>
          <p:cNvPr id="13" name="Picture 8" descr="TRIS corp - 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2327" y="6381329"/>
            <a:ext cx="66115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483768" y="5255042"/>
            <a:ext cx="4603756" cy="45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36" tIns="41468" rIns="82936" bIns="41468" anchor="ctr">
            <a:spAutoFit/>
          </a:bodyPr>
          <a:lstStyle/>
          <a:p>
            <a:r>
              <a:rPr kumimoji="1" lang="th-TH" sz="2400" b="1" dirty="0" smtClean="0">
                <a:solidFill>
                  <a:schemeClr val="tx1">
                    <a:lumMod val="50000"/>
                  </a:schemeClr>
                </a:solidFill>
                <a:latin typeface="FreesiaDSE" pitchFamily="34" charset="0"/>
                <a:cs typeface="DilleniaUPC" pitchFamily="18" charset="-34"/>
              </a:rPr>
              <a:t>วันจันทร์ที่ 24 กันยายน 2555  </a:t>
            </a:r>
            <a:r>
              <a:rPr kumimoji="1" lang="th-TH" sz="2400" b="1" dirty="0">
                <a:solidFill>
                  <a:schemeClr val="tx1">
                    <a:lumMod val="50000"/>
                  </a:schemeClr>
                </a:solidFill>
                <a:latin typeface="FreesiaDSE" pitchFamily="34" charset="0"/>
                <a:cs typeface="DilleniaUPC" pitchFamily="18" charset="-34"/>
              </a:rPr>
              <a:t>ณ </a:t>
            </a:r>
            <a:r>
              <a:rPr kumimoji="1" lang="th-TH" sz="2400" b="1" dirty="0" smtClean="0">
                <a:solidFill>
                  <a:schemeClr val="tx1">
                    <a:lumMod val="50000"/>
                  </a:schemeClr>
                </a:solidFill>
                <a:latin typeface="FreesiaDSE" pitchFamily="34" charset="0"/>
                <a:cs typeface="DilleniaUPC" pitchFamily="18" charset="-34"/>
              </a:rPr>
              <a:t>โรงแรมรามาการ์เด้นส์</a:t>
            </a:r>
            <a:endParaRPr kumimoji="1" lang="th-TH" sz="2400" b="1" dirty="0">
              <a:solidFill>
                <a:schemeClr val="tx1">
                  <a:lumMod val="50000"/>
                </a:schemeClr>
              </a:solidFill>
              <a:latin typeface="FreesiaDSE" pitchFamily="34" charset="0"/>
              <a:cs typeface="Dillen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030538" y="884238"/>
            <a:ext cx="2981325" cy="7635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1.2 บทบาทของหน่วยตรวจสอบภายใน</a:t>
            </a:r>
            <a:b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(3%)</a:t>
            </a:r>
            <a:endParaRPr lang="en-GB" sz="2200" b="1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014663" y="1685925"/>
            <a:ext cx="3008312" cy="42513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6213" indent="-176213" algn="thaiDist"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บทบาทในการตรวจสอบที่มุ่งเน้นการตรวจสอบในทุกประเด็นที่มีความเสี่ยงที่สำคัญที่มีผลกระทบต่อวัตถุประสงค์เชิงกลยุทธ์ของรัฐวิสาหกิจ</a:t>
            </a:r>
          </a:p>
          <a:p>
            <a:pPr marL="176213" indent="-176213" algn="thaiDist"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มีความรับผิดชอบในการช่วยป้องกันการทุจริต โดยการสอบทานและประเมินความเพียงพอและประสิทธิผลของการควบคุมภายใน</a:t>
            </a:r>
          </a:p>
          <a:p>
            <a:pPr marL="176213" indent="-176213" algn="thaiDist"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การสอบทานเกี่ยวกับจรรยาบรรณสำหรับพนักงานและผู้บริหารของรัฐวิสาหกิจ</a:t>
            </a:r>
          </a:p>
          <a:p>
            <a:pPr marL="176213" indent="-176213" algn="thaiDist"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การสอบทานเกี่ยวกับการบริหารความเสี่ยงขององค์กร</a:t>
            </a:r>
          </a:p>
          <a:p>
            <a:pPr marL="176213" indent="-176213" algn="thaiDist"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มีบทบาทในการให้บริการให้คำแนะนำปรึกษาแก่หน่วยงานต่างๆ นอกจากนี้ยังมีการขอความเห็นจากหน่วยรับตรวจเกี่ยวกับผลการปฏิบัติงานและนำความ เห็นนั้นๆ มาปรับปรุงงานของตนอย่างต่อเนื่อง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4763" y="884238"/>
            <a:ext cx="2976563" cy="7683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37160" anchor="ctr"/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1.1 การจัดทำกฎบัตร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ของหน่วยตรวจสอบภายใน (2%)</a:t>
            </a:r>
            <a:endParaRPr lang="en-GB" sz="220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-4763" y="1701800"/>
            <a:ext cx="2976563" cy="422751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3600" tIns="18000" rIns="18000" bIns="18000"/>
          <a:lstStyle/>
          <a:p>
            <a:pPr marL="273050" lvl="1" indent="-177800">
              <a:buSzPct val="65000"/>
              <a:buFontTx/>
              <a:buBlip>
                <a:blip r:embed="rId4"/>
              </a:buBlip>
              <a:tabLst>
                <a:tab pos="173038" algn="l"/>
              </a:tabLst>
              <a:defRPr/>
            </a:pPr>
            <a:r>
              <a:rPr lang="th-TH" spc="-20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มีการจัดทำกฎบัตรที่กำหนดวัตถุประสงค์ </a:t>
            </a: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อำนาจ และความรับผิดชอบของหน่วยตรวจสอบภายใน ประมวลจรรยาบรรณ และมาตรฐานการปฏิบัติงาน ไว้เป็นลายลักษณ์อักษรโดยมีรายละเอียดครบถ้วน</a:t>
            </a:r>
          </a:p>
          <a:p>
            <a:pPr marL="273050" lvl="1" indent="-177800" algn="thaiDist">
              <a:buSzPct val="65000"/>
              <a:buFontTx/>
              <a:buBlip>
                <a:blip r:embed="rId4"/>
              </a:buBlip>
              <a:tabLst>
                <a:tab pos="173038" algn="l"/>
              </a:tabLst>
              <a:defRPr/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หัวหน้าหน่วยตรวจสอบมีการซักซ้อมความเข้าใจกับผู้บริหารระดับสูง และคณะกรรมการบริษัท เกี่ยวกับคำนิยามของการตรวจสอบภายใน ประมวลจริยธรรม และมาตรฐานการปฏิบัติงาน</a:t>
            </a:r>
          </a:p>
          <a:p>
            <a:pPr marL="273050" indent="-177800" algn="thaiDist">
              <a:buSzPct val="65000"/>
              <a:buFont typeface="Wingdings" pitchFamily="2" charset="2"/>
              <a:buBlip>
                <a:blip r:embed="rId4"/>
              </a:buBlip>
              <a:tabLst>
                <a:tab pos="173038" algn="l"/>
              </a:tabLst>
              <a:defRPr/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มีการนำเสนอกฎบัตรต่อคณะกรรมการตรวจสอบหรือคณะกรรมการรัฐวิสาหกิจ เพื่ออนุมัติ และมีการสอบทานกฎบัตรอย่างน้อยปีละ 1 ครั้ง</a:t>
            </a:r>
          </a:p>
          <a:p>
            <a:pPr marL="273050" indent="-177800" algn="thaiDist">
              <a:buSzPct val="65000"/>
              <a:buFont typeface="Wingdings" pitchFamily="2" charset="2"/>
              <a:buBlip>
                <a:blip r:embed="rId4"/>
              </a:buBlip>
              <a:tabLst>
                <a:tab pos="173038" algn="l"/>
              </a:tabLst>
              <a:defRPr/>
            </a:pPr>
            <a:r>
              <a:rPr lang="th-TH" dirty="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มีการแจ้งให้บุคคลที่เกี่ยวข้องรับทราบ</a:t>
            </a:r>
          </a:p>
          <a:p>
            <a:pPr marL="273050" indent="-177800">
              <a:buSzPct val="65000"/>
              <a:buFont typeface="Wingdings" pitchFamily="2" charset="2"/>
              <a:buNone/>
              <a:tabLst>
                <a:tab pos="173038" algn="l"/>
              </a:tabLst>
              <a:defRPr/>
            </a:pPr>
            <a:endParaRPr lang="th-TH" dirty="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6057900" y="1677988"/>
            <a:ext cx="3044825" cy="42751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>
            <a:spAutoFit/>
          </a:bodyPr>
          <a:lstStyle/>
          <a:p>
            <a:pPr marL="176213" indent="-176213" algn="thaiDist">
              <a:lnSpc>
                <a:spcPct val="90000"/>
              </a:lnSpc>
              <a:buSzPct val="60000"/>
              <a:buFontTx/>
              <a:buBlip>
                <a:blip r:embed="rId5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มีการจัดทำแผนการปฏิบัติงาน การบันทึกและการจัดเก็บเอกสารประกอบการสรุปความเห็นในการปฏิบัติงานที่ชัดเจน ในกรณีที่ไม่ได้ระบุสิทธิของรัฐวิสาหกิจในการปฏิบัติงานตรวจสอบองค์กรอื่นอย่างชัดเจน ให้หน่วยตรวจสอบภายในมีแผนงานและสรุปรายงานและวิเคราะห์ผลการปฏิบัติงานขององค์กรอื่น เช่น รายงานทางการเงิน รายงานการควบคุมภายใน ฯลฯ</a:t>
            </a:r>
          </a:p>
          <a:p>
            <a:pPr marL="176213" indent="-176213" algn="thaiDist">
              <a:lnSpc>
                <a:spcPct val="90000"/>
              </a:lnSpc>
              <a:buSzPct val="60000"/>
              <a:buFont typeface="Wingdings" pitchFamily="2" charset="2"/>
              <a:buBlip>
                <a:blip r:embed="rId5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มีการกำหนดหลักเกณฑ์เกี่ยวกับสิทธิของ           ผู้ตรวจสอบภายในในการขอข้อมูลเพื่อใช้ในการปฏิบัติงานจากองค์กรหรือหน่วยงานอื่น</a:t>
            </a:r>
          </a:p>
          <a:p>
            <a:pPr marL="176213" indent="-176213" algn="thaiDist">
              <a:lnSpc>
                <a:spcPct val="90000"/>
              </a:lnSpc>
              <a:buSzPct val="60000"/>
              <a:buFont typeface="Wingdings" pitchFamily="2" charset="2"/>
              <a:buBlip>
                <a:blip r:embed="rId5"/>
              </a:buBlip>
            </a:pPr>
            <a:r>
              <a:rPr lang="th-TH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มีการบันทึกการตัดสินใจในการลงมือปฏิบัติงาน</a:t>
            </a: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มีการจัดเก็บเอกสารประกอบสรุปความ เห็นในการปฏิบัติงานที่ชัดเจน และได้รับการอนุมัติจากผู้บริหารระดับสูงและคณะกรรมการตรวจสอบ</a:t>
            </a:r>
          </a:p>
          <a:p>
            <a:pPr marL="176213" indent="-176213" algn="thaiDist">
              <a:lnSpc>
                <a:spcPct val="90000"/>
              </a:lnSpc>
              <a:buSzPct val="60000"/>
              <a:buFont typeface="Wingdings" pitchFamily="2" charset="2"/>
              <a:buBlip>
                <a:blip r:embed="rId5"/>
              </a:buBlip>
            </a:pPr>
            <a:endParaRPr lang="th-TH">
              <a:latin typeface="DilleniaUPC" pitchFamily="18" charset="-34"/>
              <a:cs typeface="DilleniaUPC" pitchFamily="18" charset="-34"/>
            </a:endParaRPr>
          </a:p>
          <a:p>
            <a:pPr marL="176213" indent="-176213">
              <a:lnSpc>
                <a:spcPct val="90000"/>
              </a:lnSpc>
              <a:buSzPct val="60000"/>
              <a:buFont typeface="Wingdings" pitchFamily="2" charset="2"/>
              <a:buNone/>
            </a:pPr>
            <a:endParaRPr lang="th-TH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6046788" y="876300"/>
            <a:ext cx="3059112" cy="7699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1.3 ความรับผิดชอบของหน่วยตรวจสอบ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ภายในต่อองค์กรหรือหน่วยงานอื่น (3%)</a:t>
            </a:r>
            <a:endParaRPr lang="en-GB" sz="2200" b="1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1285852" y="142852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th-TH" sz="3900" b="1" dirty="0">
                <a:latin typeface="KodchiangUPC" pitchFamily="18" charset="-34"/>
                <a:cs typeface="DilleniaUPC" pitchFamily="18" charset="-34"/>
              </a:rPr>
              <a:t> </a:t>
            </a:r>
            <a:r>
              <a:rPr lang="th-TH" sz="3900" b="1" dirty="0">
                <a:latin typeface="DilleniaDSE" pitchFamily="18" charset="0"/>
                <a:cs typeface="DilleniaUPC" pitchFamily="18" charset="-34"/>
              </a:rPr>
              <a:t>1. บทบาทและความรับผิดชอบหน่วยงานตรวจสอบภายใน (8%)</a:t>
            </a:r>
          </a:p>
        </p:txBody>
      </p:sp>
      <p:sp>
        <p:nvSpPr>
          <p:cNvPr id="56330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A1270EE8-C6C4-48BA-BA1E-9E507CBA7F29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10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/>
          <p:cNvSpPr txBox="1">
            <a:spLocks noChangeArrowheads="1"/>
          </p:cNvSpPr>
          <p:nvPr/>
        </p:nvSpPr>
        <p:spPr bwMode="auto">
          <a:xfrm>
            <a:off x="1500166" y="-71462"/>
            <a:ext cx="76438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4400" b="1" dirty="0">
                <a:latin typeface="KodchiangUPC" pitchFamily="18" charset="-34"/>
                <a:cs typeface="DilleniaUPC" pitchFamily="18" charset="-34"/>
              </a:rPr>
              <a:t> </a:t>
            </a: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2. ความเป็นอิสระ (8%)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750" y="1044563"/>
            <a:ext cx="3059113" cy="669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sz="2200" b="1" dirty="0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- โครงสร้างองค์กรที่มีความเป็นอิสระ(2%)</a:t>
            </a:r>
            <a:endParaRPr lang="en-GB" sz="2200" b="1" dirty="0">
              <a:solidFill>
                <a:srgbClr val="0000CC"/>
              </a:solidFill>
              <a:latin typeface="Times New Roman" pitchFamily="18" charset="0"/>
              <a:cs typeface="DilleniaUPC" pitchFamily="18" charset="-34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750" y="1714520"/>
            <a:ext cx="3059113" cy="45005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/>
          <a:lstStyle/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None/>
              <a:tabLst>
                <a:tab pos="273050" algn="l"/>
              </a:tabLst>
            </a:pPr>
            <a:endParaRPr lang="th-TH" sz="500" dirty="0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Char char="•"/>
              <a:tabLst>
                <a:tab pos="273050" algn="l"/>
              </a:tabLst>
            </a:pPr>
            <a:r>
              <a:rPr lang="th-TH" sz="19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หน่วยตรวจสอบภายในมีฐานะเทียบเท่าระดับฝ่าย</a:t>
            </a:r>
          </a:p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Char char="•"/>
              <a:tabLst>
                <a:tab pos="273050" algn="l"/>
              </a:tabLst>
            </a:pPr>
            <a:r>
              <a:rPr lang="th-TH" sz="19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ัวหน้าหน่วยตรวจสอบภายในจะต้องมีสถานภาพสูงพออย่างน้อยเทียบเท่ากับหัวหน้าของหน่วยงานสำคัญอื่นๆในองค์กรโดยมีระดับตั้งแต่ผู้อำนวยการฝ่ายหรือเทียบเท่าขึ้นไป</a:t>
            </a:r>
          </a:p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Char char="•"/>
              <a:tabLst>
                <a:tab pos="273050" algn="l"/>
              </a:tabLst>
            </a:pPr>
            <a:r>
              <a:rPr lang="th-TH" sz="19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หัวหน้าหน่วยตรวจสอบภายในรายงานตรงต่อคณะกรรมการตรวจสอบ และหัวหน้ารัฐวิสาหกิจในการดำเนินงานของหน่วยตรวจสอบภายใน </a:t>
            </a:r>
          </a:p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Char char="•"/>
              <a:tabLst>
                <a:tab pos="273050" algn="l"/>
              </a:tabLst>
            </a:pPr>
            <a:r>
              <a:rPr lang="th-TH" sz="19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หัวหน้าหน่วยตรวจสอบภายในจะต้องสามารถเข้าพบกับหัวหน้ารัฐวิสาหกิจ ผู้บริหารระดับสูง และ/หรือคณะ กรรมการตรวจสอบได้บ่อยครั้ง  เช่น ทุกเดือน หรือสามารถสื่อสารกันอย่างไม่เป็นทางการ</a:t>
            </a:r>
          </a:p>
          <a:p>
            <a:pPr marL="273050" indent="-177800" algn="thaiDist">
              <a:lnSpc>
                <a:spcPct val="80000"/>
              </a:lnSpc>
              <a:buSzPct val="65000"/>
              <a:buFont typeface="Wingdings" pitchFamily="2" charset="2"/>
              <a:buChar char="•"/>
              <a:tabLst>
                <a:tab pos="273050" algn="l"/>
              </a:tabLst>
            </a:pPr>
            <a:r>
              <a:rPr lang="th-TH" sz="19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หัวหน้ารัฐวิสาหกิจและผู้บริหารระดับสูงเห็นความสำคัญในความเป็นอิสระของหน่วยตรวจสอบภายใน เพื่อให้หน่วย</a:t>
            </a:r>
            <a:r>
              <a:rPr lang="th-TH" sz="1900" dirty="0">
                <a:solidFill>
                  <a:srgbClr val="0000CC"/>
                </a:solidFill>
                <a:cs typeface="DilleniaUPC" pitchFamily="18" charset="-34"/>
              </a:rPr>
              <a:t>ตรวจสอบภายในสามารถปฏิบัติงานได้อย่างมีประสิทธิผล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32138" y="1063945"/>
            <a:ext cx="2960687" cy="6810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37160" anchor="ctr"/>
          <a:lstStyle/>
          <a:p>
            <a:pPr algn="ctr">
              <a:lnSpc>
                <a:spcPct val="55000"/>
              </a:lnSpc>
              <a:spcBef>
                <a:spcPct val="30000"/>
              </a:spcBef>
              <a:buFontTx/>
              <a:buChar char="-"/>
            </a:pPr>
            <a:r>
              <a:rPr lang="th-TH" sz="2200" b="1" dirty="0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 ความเป็นอิสระเที่ยงธรรม</a:t>
            </a:r>
          </a:p>
          <a:p>
            <a:pPr algn="ctr">
              <a:lnSpc>
                <a:spcPct val="55000"/>
              </a:lnSpc>
              <a:spcBef>
                <a:spcPct val="30000"/>
              </a:spcBef>
            </a:pPr>
            <a:r>
              <a:rPr lang="th-TH" sz="2200" b="1" dirty="0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      ของผู้ตรวจสอบภายใน </a:t>
            </a:r>
            <a:r>
              <a:rPr lang="th-TH" sz="2200" b="1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(3%)</a:t>
            </a:r>
            <a:endParaRPr lang="en-GB" sz="2200" b="1" dirty="0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32138" y="1706849"/>
            <a:ext cx="2960687" cy="44973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ctr">
              <a:lnSpc>
                <a:spcPct val="90000"/>
              </a:lnSpc>
            </a:pPr>
            <a:endParaRPr lang="en-GB" sz="500" dirty="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200" dirty="0">
                <a:solidFill>
                  <a:srgbClr val="0000CC"/>
                </a:solidFill>
                <a:cs typeface="DilleniaUPC" pitchFamily="18" charset="-34"/>
              </a:rPr>
              <a:t>ผู้ตรวจสอบภายในต้องไม่ได้รับ</a:t>
            </a:r>
            <a:br>
              <a:rPr lang="th-TH" sz="2200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200" dirty="0">
                <a:solidFill>
                  <a:srgbClr val="0000CC"/>
                </a:solidFill>
                <a:cs typeface="DilleniaUPC" pitchFamily="18" charset="-34"/>
              </a:rPr>
              <a:t>การมอบหมายให้ไปช่วยปฏิบัติงานอื่นที่ไม่ใช่งานที่เกี่ยวกับการตรวจสอบภายใน</a:t>
            </a: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200" dirty="0">
                <a:solidFill>
                  <a:srgbClr val="0000CC"/>
                </a:solidFill>
                <a:cs typeface="DilleniaUPC" pitchFamily="18" charset="-34"/>
              </a:rPr>
              <a:t>หน่วยตรวจสอบภายในควรมีการสับเปลี่ยนผู้ตรวจสอบภายในอย่างสม่ำเสมอ โดยการปฏิบัติงานต้องใช้ระยะเวลาไม่เกิน 3 ปี</a:t>
            </a: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None/>
            </a:pPr>
            <a:endParaRPr lang="th-TH" sz="1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5000"/>
              <a:buFont typeface="Wingdings" pitchFamily="2" charset="2"/>
              <a:buNone/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126163" y="1051851"/>
            <a:ext cx="2967037" cy="69691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37160" anchor="ctr"/>
          <a:lstStyle/>
          <a:p>
            <a:pPr algn="ctr">
              <a:lnSpc>
                <a:spcPct val="35000"/>
              </a:lnSpc>
              <a:spcBef>
                <a:spcPct val="50000"/>
              </a:spcBef>
              <a:buFontTx/>
              <a:buChar char="-"/>
            </a:pPr>
            <a:r>
              <a:rPr lang="th-TH" sz="2200" b="1" dirty="0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การเปิดเผยความขัดแย้ง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th-TH" sz="2200" b="1" dirty="0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ทางผลประโยชน์ </a:t>
            </a:r>
            <a:r>
              <a:rPr lang="th-TH" sz="2200" b="1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(3%)</a:t>
            </a:r>
            <a:endParaRPr lang="en-GB" sz="2200" b="1" dirty="0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145213" y="1698911"/>
            <a:ext cx="2960687" cy="45132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ctr">
              <a:lnSpc>
                <a:spcPct val="90000"/>
              </a:lnSpc>
            </a:pPr>
            <a:endParaRPr lang="en-GB" sz="500" dirty="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22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มีนโยบายเกี่ยวกับการเปิดเผยหรือ   การดำเนินการเพื่อป้องกันหรือหลีก เลี่ยงผลกระทบที่มีต่อความเป็นอิสระหรือเที่ยงธรรม รวมถึงความขัดแย้ง  ทางผลประโยชน์ของผู้ตรวจสอบภายในที่อาจเกิดขึ้น (รวมถึงในกรณีที่บุคคล ภายนอกเข้ามาปฏิบัติหน้าที่ตรวจสอบภายในด้วย) </a:t>
            </a:r>
          </a:p>
          <a:p>
            <a:pPr marL="177800" indent="-177800">
              <a:lnSpc>
                <a:spcPct val="9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22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ดำเนินการตามนโยบายดังกล่าว ทุกครั้งที่มีการปฏิบัติงานตรวจสอบ</a:t>
            </a:r>
            <a:r>
              <a:rPr lang="th-TH" sz="2400" dirty="0">
                <a:solidFill>
                  <a:srgbClr val="0000CC"/>
                </a:solidFill>
                <a:latin typeface="Times New Roman" pitchFamily="18" charset="0"/>
                <a:cs typeface="Angsana New" pitchFamily="18" charset="-34"/>
              </a:rPr>
              <a:t> </a:t>
            </a: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0000"/>
              <a:buFont typeface="Wingdings" pitchFamily="2" charset="2"/>
              <a:buNone/>
            </a:pPr>
            <a:endParaRPr lang="th-TH" sz="22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>
              <a:lnSpc>
                <a:spcPct val="90000"/>
              </a:lnSpc>
              <a:buSzPct val="60000"/>
              <a:buFont typeface="Wingdings" pitchFamily="2" charset="2"/>
              <a:buNone/>
            </a:pPr>
            <a:endParaRPr lang="th-TH" sz="2600" dirty="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291849" name="Rectangle 9"/>
          <p:cNvSpPr>
            <a:spLocks noChangeArrowheads="1"/>
          </p:cNvSpPr>
          <p:nvPr/>
        </p:nvSpPr>
        <p:spPr bwMode="auto">
          <a:xfrm>
            <a:off x="3175" y="531813"/>
            <a:ext cx="9131300" cy="449262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th-TH" sz="3200" b="1">
                <a:solidFill>
                  <a:schemeClr val="bg1"/>
                </a:solidFill>
                <a:latin typeface="DilleniaDSE" pitchFamily="18" charset="0"/>
                <a:cs typeface="DilleniaUPC" pitchFamily="18" charset="-34"/>
              </a:rPr>
              <a:t>     2.1 ระดับความเป็นอิสระและความรับผิดชอบ</a:t>
            </a:r>
            <a:endParaRPr lang="en-GB" sz="3200" b="1">
              <a:solidFill>
                <a:schemeClr val="bg1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441825" y="3022600"/>
            <a:ext cx="260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th-TH" sz="2400">
                <a:latin typeface="Times New Roman" pitchFamily="18" charset="0"/>
                <a:cs typeface="Angsana New" pitchFamily="18" charset="-34"/>
              </a:rPr>
              <a:t> </a:t>
            </a:r>
          </a:p>
        </p:txBody>
      </p:sp>
      <p:sp>
        <p:nvSpPr>
          <p:cNvPr id="57355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F03DFF27-F44F-4D0E-97AC-13B9D5F0900B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11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2"/>
          <p:cNvSpPr>
            <a:spLocks noChangeArrowheads="1"/>
          </p:cNvSpPr>
          <p:nvPr/>
        </p:nvSpPr>
        <p:spPr bwMode="auto">
          <a:xfrm>
            <a:off x="68263" y="725488"/>
            <a:ext cx="7312025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750" y="947738"/>
            <a:ext cx="3711575" cy="7191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200" b="1" dirty="0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3.1 บทบาทของคณะกรรมการตรวจสอบ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th-TH" sz="2200" b="1" dirty="0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ที่มีต่อหน่วยตรวจสอบภายใน (2.67%)</a:t>
            </a:r>
            <a:endParaRPr lang="en-GB" sz="2200" b="1" dirty="0">
              <a:solidFill>
                <a:srgbClr val="0000CC"/>
              </a:solidFill>
              <a:latin typeface="EucrosiaUPC" pitchFamily="18" charset="-34"/>
              <a:cs typeface="DilleniaUPC" pitchFamily="18" charset="-34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750" y="1697369"/>
            <a:ext cx="3711575" cy="47323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>
            <a:spAutoFit/>
          </a:bodyPr>
          <a:lstStyle/>
          <a:p>
            <a:pPr marL="277813" indent="-182563" algn="thaiDist">
              <a:buSzPct val="55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สอบทานแผนตรวจสอบภายใน 3-5 ปีและแผนประจำปี สอดคล้องกับวัตถุประสงค์และความเสี่ยงของรัฐวิสาหกิจอย่างชัดเจน และสอบทานรายงานผลการตรวจสอบ</a:t>
            </a:r>
          </a:p>
          <a:p>
            <a:pPr marL="277813" indent="-182563" algn="thaiDist">
              <a:buSzPct val="55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สอบทานแผนการสรรหาและฝึกอบรมบุคลากรด้านการตรวจสอบภายใน รวมทั้งแผน/แนวทางในการบริหารทรัพยากรของหน่วยตรวจสอบภายใน เพื่อนำเสนอความเห็นต่อคณะกรรมการรัฐวิสาหกิจ</a:t>
            </a:r>
          </a:p>
          <a:p>
            <a:pPr marL="277813" indent="-182563" algn="thaiDist">
              <a:buSzPct val="55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ประเมินความเพียงพอเหมาะสมของทรัพยากรใน</a:t>
            </a:r>
            <a:br>
              <a:rPr lang="th-TH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หน่วยตรวจสอบภายใน </a:t>
            </a:r>
          </a:p>
          <a:p>
            <a:pPr marL="277813" indent="-182563" algn="thaiDist">
              <a:buSzPct val="55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พิจารณาร่วมกับหัวหน้ารัฐวิสาหกิจเกี่ยวกับคุณสมบัติของหัวหน้าหน่วยตรวจสอบภายใน การแต่งตั้ง โยกย้าย ถอดถอน กำหนดค่าตอบแทน และพิจารณาความดีความชอบประจำปีของหัวหน้าหน่วยตรวจสอบภายใน</a:t>
            </a:r>
          </a:p>
          <a:p>
            <a:pPr marL="277813" indent="-182563" algn="thaiDist">
              <a:buSzPct val="55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dirty="0">
                <a:solidFill>
                  <a:srgbClr val="0000CC"/>
                </a:solidFill>
                <a:cs typeface="DilleniaUPC" pitchFamily="18" charset="-34"/>
              </a:rPr>
              <a:t>พิจารณาการแต่งตั้ง โยกย้าย พิจารณาความดีความชอบของ ผู้ตรวจสอบภายในตามที่หัวหน้าหน่วยตรวจสอบภายในนำเสนอ รวมถึงงบประมาณของหน่วยตรวจสอบภายในก่อนที่จะเสนอหัวหน้ารัฐวิสาหกิจเพื่อดำเนินการ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806825" y="946150"/>
            <a:ext cx="2960688" cy="7191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3.2</a:t>
            </a:r>
            <a:r>
              <a:rPr lang="th-TH" sz="22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 การปฏิบัติงานร่วมกัน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th-TH" sz="22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กับฝ่ายบริหาร (2.67%)</a:t>
            </a:r>
            <a:endParaRPr lang="en-GB" sz="2200" b="1">
              <a:solidFill>
                <a:srgbClr val="0000CC"/>
              </a:solidFill>
              <a:latin typeface="EucrosiaDSE" pitchFamily="18" charset="0"/>
              <a:cs typeface="DilleniaUPC" pitchFamily="18" charset="-34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06825" y="1697369"/>
            <a:ext cx="2960688" cy="47386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คณะกรรมการตรวจสอบได้เชิญฝ่ายบริหารเข้าร่วมประชุมเพื่อหารือเกี่ยวกับธุรกิจ </a:t>
            </a:r>
            <a:br>
              <a:rPr lang="th-TH" sz="2000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ความเสี่ยง การควบคุมภายใน และการกำกับดูแลกิจการ อย่างน้อยปีละ 4 ครั้ง</a:t>
            </a:r>
          </a:p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ฝ่ายบริหารจัดทำสรุปความเสี่ยงและนำเสนอต่อคณะกรรมการตรวจสอบเพื่อช่วยในการวางแผนการตรวจสอบภายใน</a:t>
            </a:r>
          </a:p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คณะกรรมการตรวจสอบต้องมีการหารือกับฝ่ายบริหารเพื่อช่วยให้คณะกรรมการตรวจสอบมีความเข้าใจในธุรกิจ ความเสี่ยง และการควบคุมภายในของรัฐวิสาหกิจ และจะต้องจัดให้มีการประชุมอย่างเป็นทางการอย่างน้อยปีละ 1 ครั้ง 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843713" y="946150"/>
            <a:ext cx="2243137" cy="7191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2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3.3 การติดตามการปฏิบัติงาน</a:t>
            </a:r>
          </a:p>
          <a:p>
            <a:pPr algn="ctr" eaLnBrk="0" hangingPunct="0"/>
            <a:r>
              <a:rPr lang="th-TH" sz="22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 ของผู้สอบบัญชี (2.67%)</a:t>
            </a:r>
            <a:endParaRPr lang="en-GB" sz="22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850063" y="1688483"/>
            <a:ext cx="2246312" cy="47244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r>
              <a:rPr lang="th-TH" sz="22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มีการหารือขอบเขต แนวทางการสอบบัญชี รวมถึง      ข้อตรวจพบและข้อเสนอแนะ อย่างน้อยไตรมาสละ 1 ครั้ง</a:t>
            </a:r>
            <a:r>
              <a:rPr lang="th-TH" sz="2400" dirty="0">
                <a:solidFill>
                  <a:srgbClr val="0000CC"/>
                </a:solidFill>
                <a:cs typeface="DilleniaUPC" pitchFamily="18" charset="-34"/>
              </a:rPr>
              <a:t> </a:t>
            </a:r>
          </a:p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endParaRPr lang="th-TH" sz="24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endParaRPr lang="th-TH" sz="24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 algn="thaiDist">
              <a:buSzPct val="60000"/>
            </a:pPr>
            <a:endParaRPr lang="th-TH" sz="2400" dirty="0">
              <a:solidFill>
                <a:srgbClr val="0000CC"/>
              </a:solidFill>
              <a:cs typeface="DilleniaUPC" pitchFamily="18" charset="-34"/>
            </a:endParaRPr>
          </a:p>
          <a:p>
            <a:pPr marL="177800" indent="-177800" algn="thaiDist">
              <a:buSzPct val="60000"/>
              <a:buFontTx/>
              <a:buBlip>
                <a:blip r:embed="rId4"/>
              </a:buBlip>
            </a:pPr>
            <a:endParaRPr lang="th-TH" sz="2400" dirty="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571604" y="66658"/>
            <a:ext cx="7572396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75000"/>
              </a:lnSpc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3. ความสัมพันธ์ของคณะกรรมการตรวจสอบกับ</a:t>
            </a:r>
          </a:p>
          <a:p>
            <a:pPr marL="533400" indent="-533400">
              <a:lnSpc>
                <a:spcPct val="75000"/>
              </a:lnSpc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   หน่วยตรวจสอบภายใน ฝ่ายบริหาร และผู้สอบบัญชี (8%)</a:t>
            </a:r>
          </a:p>
        </p:txBody>
      </p:sp>
      <p:sp>
        <p:nvSpPr>
          <p:cNvPr id="58378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6A48614D-AB6C-44E3-AFD9-C5E8EC4B6097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12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5900" y="1147763"/>
            <a:ext cx="4319588" cy="95091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th-TH" sz="24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4.1 รูปแบบในการติดต่อประสานงานระหว่าง</a:t>
            </a:r>
            <a:r>
              <a:rPr lang="th-TH" sz="22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หน่วย</a:t>
            </a:r>
          </a:p>
          <a:p>
            <a:pPr algn="ctr">
              <a:lnSpc>
                <a:spcPct val="110000"/>
              </a:lnSpc>
            </a:pPr>
            <a:r>
              <a:rPr lang="th-TH" sz="22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ตรวจสอบภายในกับผู้สอบบัญชีและองค์กรกำกับดูแล (4%)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15900" y="2228850"/>
            <a:ext cx="4319588" cy="39671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>
            <a:spAutoFit/>
          </a:bodyPr>
          <a:lstStyle/>
          <a:p>
            <a:pPr marL="277813" indent="-182563" algn="ctr">
              <a:lnSpc>
                <a:spcPct val="60000"/>
              </a:lnSpc>
              <a:buFontTx/>
              <a:buChar char="•"/>
              <a:tabLst>
                <a:tab pos="273050" algn="l"/>
              </a:tabLst>
            </a:pPr>
            <a:endParaRPr lang="en-GB" sz="240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277813" indent="-182563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en-GB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หน่วยตรวจสอบภายในได้ให้ความสนใจในผลการปฏิบัติงานของผู้ตรวจสอบอื่นหรือองค์กรกำกับดูแลที่มาปฏิบัติงานในรัฐวิสาหกิจเป็นอย่างยิ่งเพื่อให้มั่นใจว่าผู้ตรวจสอบอื่นหรือองค์กรกำกับดูแลมีความเข้าใจเกี่ยวกับรัฐวิสาหกิจ</a:t>
            </a:r>
            <a:r>
              <a:rPr lang="th-TH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 โดยมีการประชุมหารือเกี่ยวกับผลการปฏิบัติงานของผู้ตรวจสอบอื่นหรือองค์กรกำกับดูแลที่มาปฏิบัติงานในรัฐวิสาหกิจ    ทุกไตรมาส</a:t>
            </a:r>
            <a:r>
              <a:rPr lang="th-TH" sz="22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</a:t>
            </a:r>
          </a:p>
          <a:p>
            <a:pPr marL="277813" indent="-182563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en-GB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มีการหารือเกี่ยวกับการปฏิบัติงานตรวจสอบที่ซ้ำซ้อนกันกับผู้ตรวจสอบ และองค์กรกำกับดูแล </a:t>
            </a:r>
            <a:endParaRPr lang="en-US" sz="2200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  <a:p>
            <a:pPr marL="277813" indent="-182563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en-GB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มีการติดตามและตอบประเด็นใน</a:t>
            </a:r>
            <a:r>
              <a:rPr lang="en-US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Management</a:t>
            </a:r>
            <a:r>
              <a:rPr lang="en-GB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</a:t>
            </a:r>
            <a:r>
              <a:rPr lang="en-US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Letter </a:t>
            </a:r>
            <a:r>
              <a:rPr lang="en-GB" sz="22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และข้อสังเกตของผู้ตรวจสอบอื่นอย่างครบถ้วน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43438" y="1147763"/>
            <a:ext cx="4371975" cy="93821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4.2 ความเหมาะสมของการทำงานร่วมกับฝ่ายบริหาร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(4%)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643438" y="2228850"/>
            <a:ext cx="4392612" cy="39751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271463" indent="-176213" algn="ctr">
              <a:lnSpc>
                <a:spcPct val="50000"/>
              </a:lnSpc>
              <a:buFontTx/>
              <a:buChar char="•"/>
            </a:pPr>
            <a:endParaRPr lang="en-GB" sz="240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271463" indent="-176213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กลยุทธ์หรือแผนการตรวจสอบมุ่งเน้นในการสร้างมูลค่าเพิ่มให้กับฝ่ายบริหารโดยในการจัดทำกลยุทธ์หรือแผนการตรวจสอบได้มีการขอความเห็นจากฝ่ายบริหาร</a:t>
            </a:r>
          </a:p>
          <a:p>
            <a:pPr marL="271463" indent="-176213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ฝ่ายบริหารมีความเชื่อมั่นในความเป็นอิสระ และความรู้ความสามารถของผู้ตรวจสอบภายใน และขอคำแนะนำปรึกษาจากหน่วยตรวจสอบภายในอยู่เสมอ</a:t>
            </a:r>
          </a:p>
          <a:p>
            <a:pPr marL="271463" indent="-176213" algn="thaiDist">
              <a:buSzPct val="65000"/>
              <a:buFont typeface="Wingdings" pitchFamily="2" charset="2"/>
              <a:buBlip>
                <a:blip r:embed="rId4"/>
              </a:buBlip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  <a:p>
            <a:pPr marL="271463" indent="-176213">
              <a:buSzPct val="65000"/>
              <a:buFont typeface="Wingdings" pitchFamily="2" charset="2"/>
              <a:buBlip>
                <a:blip r:embed="rId4"/>
              </a:buBlip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  <a:p>
            <a:pPr marL="271463" indent="-176213">
              <a:buSzPct val="65000"/>
              <a:buFont typeface="Wingdings" pitchFamily="2" charset="2"/>
              <a:buNone/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  <a:p>
            <a:pPr marL="271463" indent="-176213">
              <a:buSzPct val="65000"/>
              <a:buFont typeface="Wingdings" pitchFamily="2" charset="2"/>
              <a:buNone/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  <a:p>
            <a:pPr marL="271463" indent="-176213">
              <a:buSzPct val="65000"/>
              <a:buFont typeface="Wingdings" pitchFamily="2" charset="2"/>
              <a:buNone/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495467" y="66199"/>
            <a:ext cx="7648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75000"/>
              </a:lnSpc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4.  ความสัมพันธ์ของหน่วยตรวจสอบภายในกับ</a:t>
            </a:r>
          </a:p>
          <a:p>
            <a:pPr marL="533400" indent="-533400">
              <a:lnSpc>
                <a:spcPct val="75000"/>
              </a:lnSpc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    ฝ่ายบริหาร ผู้สอบบัญชี และ องค์กรกำกับดูแลอื่น (8%)</a:t>
            </a:r>
          </a:p>
        </p:txBody>
      </p:sp>
      <p:sp>
        <p:nvSpPr>
          <p:cNvPr id="59399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73948EC6-DCF3-4D4F-BBD9-2B0EF71C528C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13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68263" y="725488"/>
            <a:ext cx="6843712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100" y="520700"/>
            <a:ext cx="2792413" cy="7000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5.1 ระดับความรู้ความสามารถ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ของผู้ตรวจสอบภายใน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(2.67%)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0800" y="1311275"/>
            <a:ext cx="2781300" cy="5241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/>
          <a:lstStyle/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หน่วยตรวจสอบภายในโดยภาพรวมประกอบด้วยบุคลากรที่มีทักษะหลากหลาย และมีผู้เชี่ยวชาญเฉพาะด้านในทักษะด้านอื่นที่จำเป็นต่อองค์กร</a:t>
            </a:r>
          </a:p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สนับสนุนให้มีการพัฒนาและการฝึกอบรมอย่างต่อเนื่องทั้งจากหลักสูตรภายในหรือจากภายนอกรัฐวิสาหกิจ</a:t>
            </a:r>
          </a:p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ฝ่ายบริหารได้ขอคำแนะนำปรึกษาจากหน่วยตรวจสอบภายในเป็นประจำเกี่ยวกับประเด็นที่ไม่ใช่การตรวจสอบ </a:t>
            </a:r>
          </a:p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200">
                <a:solidFill>
                  <a:srgbClr val="0000CC"/>
                </a:solidFill>
                <a:cs typeface="DilleniaUPC" pitchFamily="18" charset="-34"/>
              </a:rPr>
              <a:t>กลยุทธ์การตรวจสอบกำหนดทรัพยากรและทักษะที่จำเป็นในการปฏิบัติงาน</a:t>
            </a:r>
          </a:p>
          <a:p>
            <a:pPr marL="168275" indent="-168275">
              <a:buSzPct val="65000"/>
              <a:buFont typeface="Wingdings" pitchFamily="2" charset="2"/>
              <a:buNone/>
              <a:tabLst>
                <a:tab pos="273050" algn="l"/>
              </a:tabLst>
            </a:pPr>
            <a:endParaRPr lang="th-TH" sz="220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2927350" y="531813"/>
            <a:ext cx="2863850" cy="6794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5.2 การสรรหาและรักษาบุคลากร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ด้านการตรวจสอบ (2.67%)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0422" name="Text Box 8"/>
          <p:cNvSpPr txBox="1">
            <a:spLocks noChangeArrowheads="1"/>
          </p:cNvSpPr>
          <p:nvPr/>
        </p:nvSpPr>
        <p:spPr bwMode="auto">
          <a:xfrm>
            <a:off x="2952750" y="1311275"/>
            <a:ext cx="2851150" cy="5241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/>
          <a:lstStyle/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มีนโยบายในการสรรหาบุคลากรและให้ความสำคัญกับบุคลากรที่มีความรู้ความเชี่ยวชาญด้านการปฏิบัติงาน มีการโอน ย้ายเจ้าหน้าที่ที่มีความรู้ ความสามารถ จากหน่วยงานอื่นในองค์กรเข้ามาปฏิบัติ งานในช่วงเวลาสั้นๆ หรือปานกลาง โดย ให้หน่วยตรวจสอบภายในเป็นที่ปรึกษาภายในขององค์กร</a:t>
            </a:r>
            <a:r>
              <a:rPr lang="th-TH" sz="2000">
                <a:solidFill>
                  <a:srgbClr val="0000CC"/>
                </a:solidFill>
                <a:latin typeface="Times New Roman" pitchFamily="18" charset="0"/>
                <a:cs typeface="Angsana New" pitchFamily="18" charset="-34"/>
              </a:rPr>
              <a:t> </a:t>
            </a:r>
          </a:p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การสรรหาบุคลากรแสดงให้เห็นว่าบุคลากรส่วนหนึ่งจะต้องมีประสบการณ์ด้านการปฏิบัติงานพร้อมกับความรู้ด้านการตรวจสอบหรือการบัญชี</a:t>
            </a:r>
          </a:p>
          <a:p>
            <a:pPr marL="168275" indent="-168275" algn="thaiDist"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หน่วยตรวจสอบภายในควรรักษาบุคลากรด้าน</a:t>
            </a:r>
            <a:r>
              <a:rPr lang="th-TH" sz="20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ตรวจสอบ โดยไม่ควรมี </a:t>
            </a:r>
            <a:r>
              <a:rPr lang="en-US" sz="20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Turnover Rate </a:t>
            </a:r>
            <a:r>
              <a:rPr lang="th-TH" sz="20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มากกว่า 10</a:t>
            </a:r>
            <a:r>
              <a:rPr lang="en-US" sz="20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%</a:t>
            </a:r>
            <a:r>
              <a:rPr lang="th-TH" sz="200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*</a:t>
            </a:r>
            <a:r>
              <a:rPr lang="th-TH" sz="2000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 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1285852" y="0"/>
            <a:ext cx="785814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5. บุคลากร การพัฒนา และการฝึกอบรม (8%)</a:t>
            </a: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0424" name="Rectangle 12"/>
          <p:cNvSpPr>
            <a:spLocks noChangeArrowheads="1"/>
          </p:cNvSpPr>
          <p:nvPr/>
        </p:nvSpPr>
        <p:spPr bwMode="auto">
          <a:xfrm>
            <a:off x="5905500" y="533400"/>
            <a:ext cx="3175000" cy="71437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5.3 การพัฒนาและการฝึกอบรม</a:t>
            </a:r>
          </a:p>
          <a:p>
            <a:pPr algn="ctr">
              <a:lnSpc>
                <a:spcPct val="35000"/>
              </a:lnSpc>
              <a:spcBef>
                <a:spcPct val="50000"/>
              </a:spcBef>
            </a:pP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ด้านการตรวจสอบภายใน (2.67%)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0425" name="Text Box 13"/>
          <p:cNvSpPr txBox="1">
            <a:spLocks noChangeArrowheads="1"/>
          </p:cNvSpPr>
          <p:nvPr/>
        </p:nvSpPr>
        <p:spPr bwMode="auto">
          <a:xfrm>
            <a:off x="5918200" y="1279525"/>
            <a:ext cx="3162300" cy="52832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thaiDist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แผนกลยุทธ์หรือแผนปฏิบัติงานหน่วยตรวจสอบภายในกำหนดประเด็น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เ</a:t>
            </a: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กี่ยวกับการพัฒนาและฝึกอบรมบุคลากรไว้อย่างน้อย 40 ช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ม/</a:t>
            </a: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คน/ป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ี    ตามแนวทางของ  </a:t>
            </a: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Core Competency</a:t>
            </a:r>
            <a:r>
              <a:rPr lang="en-US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 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และ</a:t>
            </a: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Functional Competency</a:t>
            </a:r>
          </a:p>
          <a:p>
            <a:pPr marL="177800" indent="-177800" algn="thaiDist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สามารถฝึกอบรมตามหลักสูตรการอบรมของแผนการฝึกอบรมอย่างครบถ้วน</a:t>
            </a:r>
            <a:endParaRPr lang="en-GB" sz="1900">
              <a:solidFill>
                <a:srgbClr val="000099"/>
              </a:solidFill>
              <a:latin typeface="DilleniaDSE" pitchFamily="18" charset="0"/>
              <a:cs typeface="DilleniaUPC" pitchFamily="18" charset="-34"/>
            </a:endParaRPr>
          </a:p>
          <a:p>
            <a:pPr marL="177800" indent="-177800" algn="thaiDist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หน่วยตรวจสอบภายในได้รับงบประมาณอย่างเพียงพอ</a:t>
            </a:r>
          </a:p>
          <a:p>
            <a:pPr marL="177800" indent="-177800" algn="thaiDist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มีการกระตุ้นและสนับสนุนให้ผู้ตรวจ สอบภายในเข้าร่วมในหลักสูตรที่สมาคมวิชาชีพและองค์กรอื่นๆที่เกี่ยวข้องจัดขึ้นเป็นประจำ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และต่อเนื่อง</a:t>
            </a:r>
            <a:endParaRPr lang="en-GB" sz="1900">
              <a:solidFill>
                <a:srgbClr val="000099"/>
              </a:solidFill>
              <a:latin typeface="DilleniaDSE" pitchFamily="18" charset="0"/>
              <a:cs typeface="DilleniaUPC" pitchFamily="18" charset="-34"/>
            </a:endParaRPr>
          </a:p>
          <a:p>
            <a:pPr marL="177800" indent="-177800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en-GB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มีการสนับสนุนให้ผู้ตรวจสอบภายในพัฒนาตนเองในการเป็น Certified Internal Auditor (CIA)</a:t>
            </a:r>
            <a:r>
              <a:rPr lang="en-US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 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หรือประกาศนียบัตร ทางวิชาชีพอื่นที่เกี่ยวข้อง</a:t>
            </a:r>
          </a:p>
          <a:p>
            <a:pPr marL="177800" indent="-177800">
              <a:lnSpc>
                <a:spcPct val="95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พนักงานของหน่วยงานตรวจสอบภายในได้รับประกาศนียบัตรทางวิชาชีพ อย่างน้อยร้อยละ </a:t>
            </a:r>
            <a:r>
              <a:rPr lang="en-US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40</a:t>
            </a:r>
            <a:r>
              <a:rPr lang="th-TH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 ของจำนวนพนักงานเฉลี่ยของหน่วยตรวจสอบภายใน ณ ต้นปีและสิ้นปี </a:t>
            </a:r>
            <a:r>
              <a:rPr lang="en-US" sz="190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2553</a:t>
            </a:r>
            <a:endParaRPr lang="en-GB" sz="1900">
              <a:solidFill>
                <a:srgbClr val="000099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0426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A3C3215D-105C-4372-AE42-B9DD2AC347E6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14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73050" y="1017588"/>
            <a:ext cx="4319588" cy="6985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5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6.1 การวางแผนการตรวจสอบเชิงกลยุทธ์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(5%)</a:t>
            </a:r>
            <a:r>
              <a:rPr lang="th-TH" sz="23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73050" y="1882775"/>
            <a:ext cx="4319588" cy="461486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/>
          <a:lstStyle/>
          <a:p>
            <a:pPr marL="273050" indent="-177800" algn="thaiDist">
              <a:lnSpc>
                <a:spcPct val="90000"/>
              </a:lnSpc>
              <a:buSzPct val="60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แผนการตรวจสอบเชิงกลยุทธ์สอดคล้องกับวัตถุประสงค์และความเสี่ยงที่สำคัญของรัฐวิสาหกิจและแผนของรัฐวิสาหกิจ </a:t>
            </a:r>
            <a:endParaRPr lang="en-GB" sz="230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273050" indent="-177800" algn="thaiDist">
              <a:lnSpc>
                <a:spcPct val="90000"/>
              </a:lnSpc>
              <a:buSzPct val="60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en-GB" sz="2300">
                <a:solidFill>
                  <a:srgbClr val="0000CC"/>
                </a:solidFill>
                <a:latin typeface="Angsana New" pitchFamily="18" charset="-34"/>
                <a:cs typeface="DilleniaUPC" pitchFamily="18" charset="-34"/>
              </a:rPr>
              <a:t> </a:t>
            </a: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แผนการตรวจสอบเชิงกลยุทธ์ได้กำหนดบทบาทในการเป็นผู้ประสานงานและแลกเปลี่ยนความรู้ รวมทั้งการตรวจสอบเพื่อให้ความเชื่อมั่นว่ารัฐวิสาหกิจมีการบริหารความเสี่ยง การควบคุมภายใน และการกำกับดูแลที่มีประสิทธิผลทำให้บรรลุวัตถุประสงค์ของรัฐวิสาหกิจได้</a:t>
            </a:r>
          </a:p>
          <a:p>
            <a:pPr marL="273050" indent="-177800" algn="thaiDist">
              <a:lnSpc>
                <a:spcPct val="90000"/>
              </a:lnSpc>
              <a:buSzPct val="60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ประเด็นเกี่ยวกับการตรวจสอบระบบคอมพิวเตอร์ได้กำหนดขึ้นได้อย่างชัดเจน ทั้งนี้ขึ้นอยู่กับวัตถุประสงค์ ความเสี่ยงและการพิจารณาความต้องการของฝ่ายบริหาร</a:t>
            </a:r>
          </a:p>
          <a:p>
            <a:pPr marL="273050" indent="-177800" algn="thaiDist">
              <a:lnSpc>
                <a:spcPct val="90000"/>
              </a:lnSpc>
              <a:buSzPct val="60000"/>
              <a:buFontTx/>
              <a:buBlip>
                <a:blip r:embed="rId3"/>
              </a:buBlip>
              <a:tabLst>
                <a:tab pos="273050" algn="l"/>
              </a:tabLst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ฝ่ายบริหารได้ให้ความเห็นในการจัดทำแผนการตรวจสอบเชิงกลยุทธ์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700588" y="1017588"/>
            <a:ext cx="4321175" cy="6985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th-TH" sz="2500" b="1">
                <a:solidFill>
                  <a:srgbClr val="0000CC"/>
                </a:solidFill>
                <a:cs typeface="DilleniaUPC" pitchFamily="18" charset="-34"/>
              </a:rPr>
              <a:t>6.2 การวางแผนการตรวจสอบตามความเสี่ยง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(5%)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700588" y="1882775"/>
            <a:ext cx="4321175" cy="460375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แผนการตรวจสอบภายในกำหนดขึ้นตามความเสี่ยง     มีการประเมินความเสี่ยง และการควบคุมตามลักษณะของกิจกรรมในขั้นตอนของการวางแผน</a:t>
            </a:r>
            <a:endParaRPr lang="en-GB" sz="230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หน่วยตรวจสอบภายในติดตามการเปลี่ยนแปลงของรัฐวิสาหกิจอยู่ตลอดเวลา และประเมินความเสี่ยงที่รัฐวิสาหกิจเผชิญอยู่ตลอดเวลา</a:t>
            </a:r>
          </a:p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ความเสี่ยงสัมพันธ์กับวัตถุประสงค์ขององค์กร </a:t>
            </a:r>
          </a:p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มีการหารือเรื่องความเสี่ยงกับฝ่ายบริหาร และเปรียบเทียบกับผลการประเมินของฝ่ายบริหาร</a:t>
            </a:r>
          </a:p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มีการจัดลำดับความเสี่ยงเพื่อใช้ในการจัดสรรทรัพยากรการตรวจสอบ</a:t>
            </a:r>
          </a:p>
          <a:p>
            <a:pPr marL="273050" indent="-217488" algn="thaiDist"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มีแผน/แนวทางในการบริหารทรัพยากรของหน่วยตรวจสอบภายใน</a:t>
            </a:r>
          </a:p>
          <a:p>
            <a:pPr marL="273050" indent="-217488">
              <a:buSzPct val="65000"/>
              <a:buFont typeface="Wingdings" pitchFamily="2" charset="2"/>
              <a:buNone/>
            </a:pPr>
            <a:endParaRPr lang="th-TH" sz="2300" b="1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500166" y="150795"/>
            <a:ext cx="750099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6. การวางแผนการตรวจสอบเชิงกลยุทธ์ระยะยาว (10%)</a:t>
            </a:r>
          </a:p>
          <a:p>
            <a:pPr marL="533400" indent="-533400">
              <a:defRPr/>
            </a:pP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1447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D9925033-F9C7-4B86-ABE7-C46122756ECE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15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39688" y="754063"/>
            <a:ext cx="9075737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670425" y="619125"/>
            <a:ext cx="4459288" cy="8382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37160" anchor="ctr"/>
          <a:lstStyle/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7.2 การวางแผนการตรวจสอบภายใน</a:t>
            </a:r>
          </a:p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ในรายละเอียดของแต่ละกิจกรรม</a:t>
            </a:r>
          </a:p>
          <a:p>
            <a:pPr algn="ctr">
              <a:lnSpc>
                <a:spcPct val="50000"/>
              </a:lnSpc>
              <a:spcBef>
                <a:spcPct val="3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หรือกระบวนการ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(4%)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4681538" y="1522413"/>
            <a:ext cx="4462462" cy="53355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" tIns="18000" rIns="72000" bIns="18000"/>
          <a:lstStyle/>
          <a:p>
            <a:pPr marL="177800" indent="-82550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มีการจัดทำแผนการตรวจสอบภายในในรายละเอียดทั้งในกิจกรรมหลักและกิจกรรมสนับสนุน ที่สอดคล้องกับแผนการตรวจสอบประจำปี โดยสอบทานและ/หรือจัดทำทางเดินของงาน </a:t>
            </a:r>
            <a:r>
              <a:rPr lang="th-TH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(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Flow Chart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) และการประเมินความเสี่ยงในกระบวนงานหลักและกระบวนการสนับสนุน  ตลอดจนการประเมินความเป็นไปได้ของการเกิดทุจริต และวิธีการในการบริหารจัดการความเสี่ยงของการทุจริตขององค์กร</a:t>
            </a:r>
          </a:p>
          <a:p>
            <a:pPr marL="177800" indent="-82550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แผนการตรวจสอบภายในในรายละเอียดได้กำหนดเป็นลายลักษณ์อักษร โดยอย่างน้อย</a:t>
            </a:r>
            <a:r>
              <a:rPr lang="th-TH" sz="2000" spc="-20" dirty="0">
                <a:solidFill>
                  <a:srgbClr val="000099"/>
                </a:solidFill>
                <a:cs typeface="DilleniaUPC" pitchFamily="18" charset="-34"/>
              </a:rPr>
              <a:t>กำหนดเกี่ยวกับขอบเขต วัตถุประสงค์ ระยะเวลา 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การปฏิบัติงาน การกำหนดระยะเวลาในแต่ละขั้นตอนของการปฏิบัติงาน</a:t>
            </a:r>
            <a:r>
              <a:rPr lang="th-TH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(</a:t>
            </a:r>
            <a:r>
              <a:rPr lang="en-US" sz="2000" dirty="0" err="1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Mandays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)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 บุคลากรในการปฏิบัติงานตรวจสอบ ผู้บริหารหน่วยรับตรวจที่เกี่ยวข้อง และรายงานผลการตรวจสอบ</a:t>
            </a:r>
          </a:p>
          <a:p>
            <a:pPr marL="177800" indent="-82550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แผนการตรวจสอบในรายละเอียดได้มี </a:t>
            </a:r>
            <a:br>
              <a:rPr lang="th-TH" sz="2000" dirty="0">
                <a:solidFill>
                  <a:srgbClr val="000099"/>
                </a:solidFill>
                <a:cs typeface="DilleniaUPC" pitchFamily="18" charset="-34"/>
              </a:rPr>
            </a:b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การหารือกับผู้ที่เกี่ยวข้องหลักหรือผู้บริหารสายงานก่อนเริ่มปฏิบัติ </a:t>
            </a:r>
          </a:p>
          <a:p>
            <a:pPr marL="177800" indent="-82550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มีการรายงานผู้ที่เกี่ยวข้องหลักหรือผู้บริหารสายงานในการปฏิบัติงานตามความจำเป็น และความเหมาะสม</a:t>
            </a:r>
          </a:p>
          <a:p>
            <a:pPr marL="177800" indent="-82550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วัตถุประสงค์ในการตรวจสอบสะท้อนมาจากผลการประเมินความเสี่ยง การควบคุมภายใน และการกำกับดูแล</a:t>
            </a:r>
          </a:p>
          <a:p>
            <a:pPr marL="438150" indent="-342900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173038" algn="l"/>
              </a:tabLst>
              <a:defRPr/>
            </a:pPr>
            <a:endParaRPr lang="th-TH" sz="2000" dirty="0">
              <a:solidFill>
                <a:srgbClr val="000099"/>
              </a:solidFill>
              <a:cs typeface="DilleniaUPC" pitchFamily="18" charset="-34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9525" y="614363"/>
            <a:ext cx="4562475" cy="8461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r>
              <a:rPr lang="th-TH" sz="2400" b="1">
                <a:solidFill>
                  <a:srgbClr val="0000CC"/>
                </a:solidFill>
                <a:latin typeface="EucrosiaUPCl"/>
                <a:cs typeface="DilleniaUPC" pitchFamily="18" charset="-34"/>
              </a:rPr>
              <a:t>7.1 การจัดทำแผนการตรวจสอบภายในประจำปี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(3%)</a:t>
            </a:r>
            <a:endParaRPr lang="en-GB" sz="2400" b="1">
              <a:solidFill>
                <a:srgbClr val="0000CC"/>
              </a:solidFill>
              <a:latin typeface="EucrosiaUPCl"/>
              <a:cs typeface="DilleniaUPC" pitchFamily="18" charset="-34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35113"/>
            <a:ext cx="4572000" cy="53228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273050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ารจัดทำแผนการตรวจสอบประจำปีมีการประเมินความเสี่ยงอย่างเป็นระบบและสอดคล้องกับแผนการตรวจสอบเชิงกลยุทธ์ </a:t>
            </a:r>
          </a:p>
          <a:p>
            <a:pPr marL="273050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การวางแผนการตรวจสอบสัมพันธ์กับวัตถุประสงค์ และความเสี่ยงของรัฐวิสาหกิจ</a:t>
            </a:r>
          </a:p>
          <a:p>
            <a:pPr marL="273050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แผนการตรวจสอบประจำปีได้กำหนดขึ้นเป็นลายลักษณ์อักษร โดยอย่างน้อยกำหนดเกี่ยวกับ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730250" lvl="1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โครงการ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กิจกรรม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กระบวนงาน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730250" lvl="1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วัตถุประสงค์ของการตรวจสอบ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730250" lvl="1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ระดับความเสี่ยง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ลำดับความสำคัญ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730250" lvl="1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ระยะเวลาการในการปฏิบัติงานตรวจสอบ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en-US" sz="2000" dirty="0" err="1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Mandays</a:t>
            </a:r>
            <a:r>
              <a:rPr lang="en-US" sz="2000" dirty="0">
                <a:solidFill>
                  <a:srgbClr val="000099"/>
                </a:solidFill>
                <a:cs typeface="DilleniaUPC" pitchFamily="18" charset="-34"/>
              </a:rPr>
              <a:t> 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/>
            </a:r>
            <a:br>
              <a:rPr lang="th-TH" sz="2000" dirty="0">
                <a:solidFill>
                  <a:srgbClr val="000099"/>
                </a:solidFill>
                <a:cs typeface="DilleniaUPC" pitchFamily="18" charset="-34"/>
              </a:rPr>
            </a:b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ในแต่ละโครงการ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กิจกรรม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กระบวนงาน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730250" lvl="1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ผู้รับผิดชอบหลักและผู้ที่เกี่ยวข้องในการปฏิบัติงานตรวจสอบในแต่ละโครงการ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กิจกรรม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กระบวนงาน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  <a:p>
            <a:pPr marL="273050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แผนการตรวจสอบกำหนดกิจกรรมในการเป็นผู้ประสานงานและแลกเปลี่ยนความรู้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/</a:t>
            </a: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การให้บริการให้คำแนะนำปรึกษา </a:t>
            </a:r>
            <a:r>
              <a:rPr lang="en-US" sz="2000" dirty="0">
                <a:solidFill>
                  <a:srgbClr val="000099"/>
                </a:solidFill>
                <a:latin typeface="DilleniaDSE" pitchFamily="18" charset="0"/>
                <a:cs typeface="DilleniaUPC" pitchFamily="18" charset="-34"/>
              </a:rPr>
              <a:t>(Consulting)</a:t>
            </a:r>
          </a:p>
          <a:p>
            <a:pPr marL="273050" indent="-177800" eaLnBrk="0" hangingPunct="0">
              <a:lnSpc>
                <a:spcPct val="80000"/>
              </a:lnSpc>
              <a:buSzPct val="65000"/>
              <a:buFontTx/>
              <a:buBlip>
                <a:blip r:embed="rId3"/>
              </a:buBlip>
              <a:tabLst>
                <a:tab pos="173038" algn="l"/>
              </a:tabLst>
            </a:pPr>
            <a:r>
              <a:rPr lang="th-TH" sz="2000" dirty="0">
                <a:solidFill>
                  <a:srgbClr val="000099"/>
                </a:solidFill>
                <a:cs typeface="DilleniaUPC" pitchFamily="18" charset="-34"/>
              </a:rPr>
              <a:t>มีการทบทวน แก้ไข ปรับปรุงแผนการตรวจสอบตามความจำเป็นและเหมาะสม เช่น การเพิ่มหน่วยธุรกิจหรือการเปลี่ยนแปลงในวัตถุประสงค์ของรัฐวิสาหกิจ หรือการเปลี่ยนแปลงความเสี่ยง ซึ่งการทบทวน แก้ไข ปรับปรุงแผนการตรวจสอบ จะต้องเสนอต่อหัวหน้ารัฐวิสาหกิจเพื่อพิจารณา และนำเสนอคณะกรรมการตรวจสอบและ/หรือ คณะกรรมการรัฐวิสาหกิจเพื่ออนุมัติ</a:t>
            </a:r>
            <a:endParaRPr lang="en-US" sz="2000" dirty="0">
              <a:solidFill>
                <a:srgbClr val="000099"/>
              </a:solidFill>
              <a:cs typeface="DilleniaUPC" pitchFamily="18" charset="-34"/>
            </a:endParaRP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500230" y="84118"/>
            <a:ext cx="764377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7. การวางแผนในรายละเอียดและการปฏิบัติงานตรวจสอบ (14%)</a:t>
            </a:r>
          </a:p>
        </p:txBody>
      </p:sp>
      <p:sp>
        <p:nvSpPr>
          <p:cNvPr id="62472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C6189D93-E64C-4217-933F-56CC2A213399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16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39688" y="754063"/>
            <a:ext cx="9075737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223838" y="614363"/>
            <a:ext cx="4071937" cy="8461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7.3 แนวทางการตรวจสอบ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4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กำหนดขึ้นเพื่อช่วยในการหาและ</a:t>
            </a:r>
            <a:br>
              <a:rPr lang="th-TH" sz="24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</a:br>
            <a:r>
              <a:rPr lang="th-TH" sz="2400" b="1">
                <a:solidFill>
                  <a:srgbClr val="0000CC"/>
                </a:solidFill>
                <a:latin typeface="EucrosiaDSE" pitchFamily="18" charset="0"/>
                <a:cs typeface="DilleniaUPC" pitchFamily="18" charset="-34"/>
              </a:rPr>
              <a:t>บันทึกข้อมูลเอกสารหลักฐานต่างๆ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(4%)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214313" y="1535113"/>
            <a:ext cx="4071937" cy="475138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6213" indent="-120650" algn="thaiDist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แนวทางการตรวจสอบตามความเสี่ยงได้จัดทำขึ้นเพื่อใช้ในการปฏิบัติงานทุกครั้ง รวมทั้งการปฏิบัติงานในการให้คำแนะนำปรึกษา</a:t>
            </a:r>
          </a:p>
          <a:p>
            <a:pPr marL="176213" indent="-120650" algn="thaiDist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มีการจัดทำแนวทางในการดำเนินการเพื่อให้ความเห็นจากการปฏิบัติงานตรวจสอบเป็นลายลักษณ์อักษร</a:t>
            </a:r>
          </a:p>
          <a:p>
            <a:pPr marL="176213" indent="-120650" algn="thaiDist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มีการหารือเกี่ยวกับประเด็นที่พบจากการตรวจสอบกับผู้ที่เกี่ยวข้องหลักหรือผู้บริหารสายงาน และให้ข้อเสนอแนะเพื่อการปรับปรุง</a:t>
            </a:r>
          </a:p>
          <a:p>
            <a:pPr marL="176213" indent="-120650" algn="thaiDist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พิจารณาความเสี่ยงในการให้คำแนะนำปรึกษาด้านอื่น นอกเหนือจากการปฏิบัติงานตรวจสอบ โดยมีการกำหนดขอบเขตของการให้คำปรึกษา ระบุความเสี่ยงที่เกี่ยวข้องวัตถุประสงค์ของกิจกรรมที่ให้คำปรึกษา รวมทั้งระบุการควบคุมที่สอดคล้องกับวัตถุประสงค์ฯ</a:t>
            </a:r>
          </a:p>
          <a:p>
            <a:pPr marL="176213" indent="-120650" algn="thaiDist">
              <a:lnSpc>
                <a:spcPct val="90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การปฏิบัติงานเป็นไปตามมาตรฐานการปฏิบัติงานวิชาชีพการตรวจสอบภายใน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4576763" y="623888"/>
            <a:ext cx="4205287" cy="84613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7.4 การติดตามการปฏิบัติ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4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ตามข้อเสนอแนะ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(3%)</a:t>
            </a:r>
            <a:endParaRPr lang="en-GB" sz="24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4572000" y="1552575"/>
            <a:ext cx="4214813" cy="4733925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6213" indent="-120650" algn="thaiDist"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มีการติดตามการปฏิบัติตามข้อเสนอแนะครบถ้วน</a:t>
            </a:r>
            <a:endParaRPr lang="en-GB" sz="230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176213" indent="-120650" algn="thaiDist"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มีการรายงานผลการปฏิบัติตามข้อเสนอแนะเสนอต่อคณะกรรมการตรวจสอบ</a:t>
            </a:r>
          </a:p>
          <a:p>
            <a:pPr marL="176213" indent="-120650" algn="thaiDist"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 sz="2300">
                <a:solidFill>
                  <a:srgbClr val="0000CC"/>
                </a:solidFill>
                <a:cs typeface="DilleniaUPC" pitchFamily="18" charset="-34"/>
              </a:rPr>
              <a:t>มีการรายงานความเห็นของหน่วยรับตรวจเกี่ยวกับข้อตรวจพบจากการติดตามการปฏิบัติตามข้อเสนอแนะ</a:t>
            </a:r>
          </a:p>
          <a:p>
            <a:pPr marL="176213" indent="-120650" algn="thaiDist">
              <a:buSzPct val="60000"/>
              <a:buFont typeface="Wingdings" pitchFamily="2" charset="2"/>
              <a:buNone/>
            </a:pPr>
            <a:endParaRPr lang="th-TH" sz="2300">
              <a:solidFill>
                <a:srgbClr val="0000CC"/>
              </a:solidFill>
              <a:latin typeface="EucrosiaDSE" pitchFamily="18" charset="0"/>
              <a:cs typeface="DilleniaUPC" pitchFamily="18" charset="-34"/>
            </a:endParaRP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357290" y="84118"/>
            <a:ext cx="9144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7. การวางแผนในรายละเอียดและการปฏิบัติงานตรวจสอบ (14%) (ต่อ)</a:t>
            </a:r>
          </a:p>
        </p:txBody>
      </p:sp>
      <p:sp>
        <p:nvSpPr>
          <p:cNvPr id="63496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85C9182C-27F4-4BA6-8643-A9705DA06E0D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17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500230" y="79357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8. การรายงานและการปิดการตรวจสอบ (12%)</a:t>
            </a:r>
          </a:p>
          <a:p>
            <a:pPr marL="533400" indent="-533400">
              <a:defRPr/>
            </a:pP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39688" y="754063"/>
            <a:ext cx="9075737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1750" y="625475"/>
            <a:ext cx="3059113" cy="7191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8.1 การรายงานผลการตรวจสอบ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และการปิดการตรวจสอบ </a:t>
            </a:r>
            <a:r>
              <a:rPr lang="th-TH" sz="2400" b="1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(4%)</a:t>
            </a:r>
            <a:endParaRPr lang="en-GB" sz="2200" b="1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1750" y="1417638"/>
            <a:ext cx="3059113" cy="48688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18000" rIns="18000" bIns="18000">
            <a:spAutoFit/>
          </a:bodyPr>
          <a:lstStyle/>
          <a:p>
            <a:pPr marL="277813" indent="-182563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จัดทำรูปแบบรายงานผลการตรวจสอบแบบมาตรฐานซึ่งได้รับความเห็นชอบจากผู้ที่เกี่ยวข้องทุกฝ่าย โดยอย่างน้อยมีการระบุ</a:t>
            </a:r>
          </a:p>
          <a:p>
            <a:pPr marL="541338" lvl="1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4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บทคัดย่อสำหรับผู้บริหาร</a:t>
            </a:r>
          </a:p>
          <a:p>
            <a:pPr marL="541338" lvl="1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4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วัตถุประสงค์ </a:t>
            </a:r>
          </a:p>
          <a:p>
            <a:pPr marL="541338" lvl="1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4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ขอบเขตการตรวจ </a:t>
            </a:r>
          </a:p>
          <a:p>
            <a:pPr marL="541338" lvl="1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4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รายละเอียดประเด็นที่ตรวจพบ</a:t>
            </a:r>
          </a:p>
          <a:p>
            <a:pPr marL="277813" indent="-182563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จัดให้มีการประชุมปิดการตรวจสอบเพื่อขอความเห็นและคำชี้แจงจากผู้รับผิดชอบหลักและผู้ที่เกี่ยวข้อง พร้อมทั้งแผนการดำเนินการปรับปรุงแก้ไขตามข้อเสนอแนะ</a:t>
            </a:r>
          </a:p>
          <a:p>
            <a:pPr marL="277813" indent="-182563" algn="thaiDist">
              <a:lnSpc>
                <a:spcPct val="110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273050" algn="l"/>
              </a:tabLst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จัดทำรายงานฉบับสมบูรณ์และนำเสนอต่อ  ผู้ที่เกี่ยวข้อง เช่น หัวหน้ารัฐวิสาหกิจ ผู้บริหารระดับสูง ผู้บริหารหน่วยรับตรวจ เป็นต้น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141663" y="625475"/>
            <a:ext cx="2960687" cy="7191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8.2 การรายงาน</a:t>
            </a:r>
          </a:p>
          <a:p>
            <a:pPr algn="ctr" eaLnBrk="0" hangingPunct="0">
              <a:lnSpc>
                <a:spcPct val="8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ต่อผู้บริหารหน่วยรับตรวจ </a:t>
            </a:r>
            <a:r>
              <a:rPr lang="th-TH" sz="2400" b="1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(4%)</a:t>
            </a:r>
            <a:endParaRPr lang="en-GB" sz="2200" b="1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141663" y="1417638"/>
            <a:ext cx="2960687" cy="48688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5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รายงานต่อผู้บริหารหน่วยรับตรวจเป็นลายลักษณ์อักษร และทันเวลาภายใน 1 สัปดาห์ โดยรายละเอียดในรายงานประกอบด้วย</a:t>
            </a:r>
          </a:p>
          <a:p>
            <a:pPr marL="177800" indent="-177800" algn="thaiDist">
              <a:lnSpc>
                <a:spcPct val="80000"/>
              </a:lnSpc>
              <a:buSzPct val="65000"/>
              <a:buFont typeface="Wingdings" pitchFamily="2" charset="2"/>
              <a:buNone/>
            </a:pPr>
            <a:endParaRPr lang="th-TH" sz="100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บทคัดย่อสำหรับผู้บริหาร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ข้อเสนอแนะ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ข้อตรวจพบ ปัญหา ผลกระทบและความเสี่ยง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ความเห็นของฝ่ายบริหารเกี่ยวกับข้อตรวจพบ และแผนในการดำเนินการปรับปรุงแก้ไข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ระดับความสำคัญผลการตรวจสอบ และการจัดลำดับความสำคัญของข้อเสนอแนะ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การประเมินสภาพแวดล้อมที่ก่อให้เกิดการควบคุมโดยรวม</a:t>
            </a:r>
          </a:p>
          <a:p>
            <a:pPr marL="508000" lvl="1" indent="-150813" algn="thaiDist">
              <a:lnSpc>
                <a:spcPct val="80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000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ความเห็นของผู้บริหารสายงานต่อผลการปฏิบัติงานของหน่วยตรวจสอบภายใน 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6149975" y="625475"/>
            <a:ext cx="2928938" cy="71913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8.3 การรายงานต่อคณะกรรมการตรวจสอบ</a:t>
            </a:r>
          </a:p>
          <a:p>
            <a:pPr algn="ctr" eaLnBrk="0" hangingPunct="0">
              <a:lnSpc>
                <a:spcPct val="90000"/>
              </a:lnSpc>
            </a:pPr>
            <a:r>
              <a:rPr lang="th-TH" sz="2200" b="1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และหัวหน้ารัฐวิสาหกิจ (4%)</a:t>
            </a:r>
            <a:endParaRPr lang="en-GB" sz="2200" b="1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154738" y="1417638"/>
            <a:ext cx="2935287" cy="48688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18000" rIns="18000" bIns="18000"/>
          <a:lstStyle/>
          <a:p>
            <a:pPr marL="177800" indent="-177800" algn="thaiDist">
              <a:lnSpc>
                <a:spcPct val="80000"/>
              </a:lnSpc>
            </a:pPr>
            <a:endParaRPr lang="en-GB" sz="200">
              <a:solidFill>
                <a:srgbClr val="0000CC"/>
              </a:solidFill>
              <a:latin typeface="DilleniaUPC" pitchFamily="18" charset="-34"/>
              <a:cs typeface="DilleniaUPC" pitchFamily="18" charset="-34"/>
            </a:endParaRPr>
          </a:p>
          <a:p>
            <a:pPr marL="177800" indent="-177800" algn="thaiDist">
              <a:lnSpc>
                <a:spcPct val="80000"/>
              </a:lnSpc>
              <a:buSzPct val="55000"/>
              <a:buFont typeface="Wingdings" pitchFamily="2" charset="2"/>
              <a:buBlip>
                <a:blip r:embed="rId6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มีการรายงานอย่างเป็นลายลักษณ์อักษร โดยกำหนดระยะเวลาที่ชัดเจน เช่น อย่างน้อยเดือนละครั้ง โดยรายละเอียดของรายงานประกอบด้วย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ประเด็นที่ตรวจพบ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ข้อเสนอแนะที่สำคัญ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การเปรียบเทียบความคืบหน้าของกิจกรรมการตรวจสอบกับแผนการตรวจสอบ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สรุปผลการตรวจสอบที่ดำเนินการระหว่างงวดที่รายงาน ผลกระทบของความเสี่ยงที่สำคัญ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ประเด็นเกี่ยวกับการควบคุมภายในการกำกับดูแลในรายงานครั้งก่อนที่ยังไม่ได้แก้ไข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สรุปประเด็นที่ยังหาข้อยุติกับฝ่ายบริหารไม่ได้ 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ประเด็นที่หน่วยตรวจสอบภายในจะดำเนินการในอนาคต 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การวัดผลการปฏิบัติงานของหน่วยตรวจ สอบภายใน 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Blip>
                <a:blip r:embed="rId4"/>
              </a:buBlip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รายงานผลสอบทานงบการเงิน</a:t>
            </a:r>
          </a:p>
          <a:p>
            <a:pPr lvl="1" indent="-100013" algn="thaiDist">
              <a:lnSpc>
                <a:spcPct val="80000"/>
              </a:lnSpc>
              <a:buSzPct val="60000"/>
              <a:buFont typeface="Wingdings" pitchFamily="2" charset="2"/>
              <a:buNone/>
            </a:pPr>
            <a:r>
              <a:rPr lang="th-TH">
                <a:solidFill>
                  <a:srgbClr val="0000CC"/>
                </a:solidFill>
                <a:latin typeface="DilleniaUPC" pitchFamily="18" charset="-34"/>
                <a:cs typeface="DilleniaUPC" pitchFamily="18" charset="-34"/>
              </a:rPr>
              <a:t>  เสนอต่อคณะกรรมการตรวจสอบ         ทุกไตรมาส</a:t>
            </a:r>
            <a:r>
              <a:rPr lang="th-TH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 </a:t>
            </a:r>
          </a:p>
        </p:txBody>
      </p:sp>
      <p:sp>
        <p:nvSpPr>
          <p:cNvPr id="64522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0F5527BF-2B54-40A1-A8BF-89F40C5AAE36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18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36678" y="186978"/>
            <a:ext cx="7643834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9. </a:t>
            </a:r>
            <a:r>
              <a:rPr lang="th-TH" sz="3600" b="1" i="1" dirty="0" smtClean="0">
                <a:latin typeface="DilleniaDSE" pitchFamily="18" charset="0"/>
                <a:cs typeface="DilleniaUPC" pitchFamily="18" charset="-34"/>
              </a:rPr>
              <a:t>การติดตามและวัดผลการปฏิบัติงาน และการควบคุมดูแล</a:t>
            </a:r>
            <a:r>
              <a:rPr lang="en-US" sz="3600" b="1" i="1" dirty="0" smtClean="0">
                <a:latin typeface="DilleniaDSE" pitchFamily="18" charset="0"/>
                <a:cs typeface="DilleniaUPC" pitchFamily="18" charset="-34"/>
              </a:rPr>
              <a:t> </a:t>
            </a:r>
            <a:r>
              <a:rPr lang="th-TH" sz="3500" b="1" i="1" dirty="0" smtClean="0">
                <a:latin typeface="DilleniaDSE" pitchFamily="18" charset="0"/>
                <a:cs typeface="DilleniaUPC" pitchFamily="18" charset="-34"/>
              </a:rPr>
              <a:t>(9%)</a:t>
            </a:r>
            <a:endParaRPr lang="th-TH" sz="3500" b="1" i="1" dirty="0">
              <a:latin typeface="DilleniaDSE" pitchFamily="18" charset="0"/>
              <a:cs typeface="DilleniaUPC" pitchFamily="18" charset="-34"/>
            </a:endParaRPr>
          </a:p>
          <a:p>
            <a:pPr marL="533400" indent="-533400">
              <a:defRPr/>
            </a:pP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764704"/>
            <a:ext cx="4697412" cy="63726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</a:pPr>
            <a:r>
              <a:rPr lang="th-TH" sz="2300" b="1" dirty="0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9.1 การติดตามและวัดผลการปฏิบัติงาน</a:t>
            </a:r>
          </a:p>
          <a:p>
            <a:pPr algn="ctr" eaLnBrk="0" hangingPunct="0">
              <a:lnSpc>
                <a:spcPct val="95000"/>
              </a:lnSpc>
            </a:pPr>
            <a:r>
              <a:rPr lang="th-TH" sz="2300" b="1" dirty="0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ของหน่วยตรวจสอบ</a:t>
            </a:r>
            <a:r>
              <a:rPr lang="th-TH" sz="2300" b="1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ภายใน </a:t>
            </a:r>
            <a:r>
              <a:rPr lang="th-TH" sz="2400" b="1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(6%)</a:t>
            </a:r>
            <a:endParaRPr lang="th-TH" sz="2300" b="1" dirty="0">
              <a:solidFill>
                <a:srgbClr val="0000CC"/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60032" y="775508"/>
            <a:ext cx="4174899" cy="63726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</a:pPr>
            <a:r>
              <a:rPr lang="th-TH" sz="2300" b="1">
                <a:solidFill>
                  <a:srgbClr val="0000CC"/>
                </a:solidFill>
                <a:latin typeface="EucrosiaUPC" pitchFamily="18" charset="-34"/>
                <a:cs typeface="DilleniaUPC" pitchFamily="18" charset="-34"/>
              </a:rPr>
              <a:t>9.2 การควบคุมดูแลการปฏิบัติงาน </a:t>
            </a:r>
            <a:r>
              <a:rPr lang="th-TH" sz="2400" b="1">
                <a:solidFill>
                  <a:srgbClr val="0000CC"/>
                </a:solidFill>
                <a:latin typeface="Times New Roman" pitchFamily="18" charset="0"/>
                <a:cs typeface="DilleniaUPC" pitchFamily="18" charset="-34"/>
              </a:rPr>
              <a:t>(3%)</a:t>
            </a:r>
            <a:endParaRPr lang="en-GB" sz="2300" b="1">
              <a:solidFill>
                <a:srgbClr val="0000CC"/>
              </a:solidFill>
              <a:latin typeface="EucrosiaUPC" pitchFamily="18" charset="-34"/>
              <a:cs typeface="DilleniaUPC" pitchFamily="18" charset="-34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1412776"/>
            <a:ext cx="4682898" cy="5098507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" tIns="18000" rIns="18000" bIns="18000">
            <a:spAutoFit/>
          </a:bodyPr>
          <a:lstStyle/>
          <a:p>
            <a:pPr marL="277813" indent="-182563" algn="ctr">
              <a:lnSpc>
                <a:spcPct val="85000"/>
              </a:lnSpc>
              <a:buFontTx/>
              <a:buChar char="•"/>
              <a:tabLst>
                <a:tab pos="273050" algn="l"/>
              </a:tabLst>
            </a:pPr>
            <a:endParaRPr lang="en-GB" sz="700" dirty="0">
              <a:solidFill>
                <a:srgbClr val="0000CC"/>
              </a:solidFill>
              <a:latin typeface="Angsana New" pitchFamily="18" charset="-34"/>
              <a:cs typeface="DilleniaUPC" pitchFamily="18" charset="-34"/>
            </a:endParaRPr>
          </a:p>
          <a:p>
            <a:pPr marL="277813" indent="-182563">
              <a:lnSpc>
                <a:spcPct val="85000"/>
              </a:lnSpc>
              <a:buSzPct val="65000"/>
              <a:buFont typeface="Wingdings" pitchFamily="2" charset="2"/>
              <a:buBlip>
                <a:blip r:embed="rId2"/>
              </a:buBlip>
              <a:tabLst>
                <a:tab pos="273050" algn="l"/>
              </a:tabLst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มีการติดตามและประเมินผลการปฏิบัติงานของตนเอง และรับความเห็นของผู้รับการตรวจเกี่ยวกับผลการปฏิบัติงานตรวจสอบภายในภายหลังเสร็จสิ้นการปฏิบัติงานตรวจสอบทุกครั้ง </a:t>
            </a:r>
            <a:r>
              <a:rPr lang="th-TH" sz="2000" i="1" u="sng" dirty="0">
                <a:solidFill>
                  <a:srgbClr val="FF0000"/>
                </a:solidFill>
                <a:cs typeface="DilleniaUPC" pitchFamily="18" charset="-34"/>
              </a:rPr>
              <a:t>และมีการปรับปรุงการปฏิบัติงานอย่างต่อเนื่องตามความเห็นของผู้รับการ</a:t>
            </a:r>
            <a:r>
              <a:rPr lang="th-TH" sz="2000" i="1" u="sng" dirty="0" smtClean="0">
                <a:solidFill>
                  <a:srgbClr val="FF0000"/>
                </a:solidFill>
                <a:cs typeface="DilleniaUPC" pitchFamily="18" charset="-34"/>
              </a:rPr>
              <a:t>ตรวจและนำผลประเมินตนเองและผลประเมินโดยผู้รับตรวจมาจัดทำแผนปรับปรุง </a:t>
            </a:r>
            <a:r>
              <a:rPr lang="en-US" sz="2000" i="1" u="sng" dirty="0" smtClean="0">
                <a:solidFill>
                  <a:srgbClr val="FF0000"/>
                </a:solidFill>
                <a:latin typeface="DilleniaDSE" pitchFamily="18" charset="0"/>
                <a:cs typeface="DilleniaUPC" pitchFamily="18" charset="-34"/>
              </a:rPr>
              <a:t>(Improvement Program)</a:t>
            </a:r>
            <a:r>
              <a:rPr lang="th-TH" sz="2000" i="1" u="sng" dirty="0" smtClean="0">
                <a:solidFill>
                  <a:srgbClr val="FF0000"/>
                </a:solidFill>
                <a:cs typeface="DilleniaUPC" pitchFamily="18" charset="-34"/>
              </a:rPr>
              <a:t> </a:t>
            </a:r>
            <a:endParaRPr lang="th-TH" sz="2000" i="1" u="sng" dirty="0">
              <a:solidFill>
                <a:srgbClr val="FF0000"/>
              </a:solidFill>
              <a:cs typeface="DilleniaUPC" pitchFamily="18" charset="-34"/>
            </a:endParaRPr>
          </a:p>
          <a:p>
            <a:pPr marL="277813" indent="-182563">
              <a:lnSpc>
                <a:spcPct val="85000"/>
              </a:lnSpc>
              <a:buSzPct val="65000"/>
              <a:buFont typeface="Wingdings" pitchFamily="2" charset="2"/>
              <a:buBlip>
                <a:blip r:embed="rId2"/>
              </a:buBlip>
              <a:tabLst>
                <a:tab pos="273050" algn="l"/>
              </a:tabLst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มีการนำความเห็นของผู้รับการตรวจที่มีความสัมพันธ์กับภารกิจและวัตถุประสงค์ของหน่วยตรวจสอบภายใน เช่น การให้ข้อเสนอแนะที่เป็นประโยชน์ ทันเวลา การปรับปรุงกระบวนการทางธุรกิจ ความพึงพอใจของผู้รับการตรวจ ฯลฯ มาประกอบการวัดผลการปฏิบัติงานของหน่วยตรวจสอบภายในทุก</a:t>
            </a:r>
            <a:r>
              <a:rPr lang="th-TH" sz="2000" dirty="0" smtClean="0">
                <a:solidFill>
                  <a:srgbClr val="0000CC"/>
                </a:solidFill>
                <a:cs typeface="DilleniaUPC" pitchFamily="18" charset="-34"/>
              </a:rPr>
              <a:t>ครั้ง</a:t>
            </a:r>
            <a:endParaRPr lang="th-TH" sz="2000" dirty="0">
              <a:solidFill>
                <a:srgbClr val="0000CC"/>
              </a:solidFill>
              <a:cs typeface="DilleniaUPC" pitchFamily="18" charset="-34"/>
            </a:endParaRPr>
          </a:p>
          <a:p>
            <a:pPr marL="277813" indent="-182563">
              <a:lnSpc>
                <a:spcPct val="85000"/>
              </a:lnSpc>
              <a:buSzPct val="65000"/>
              <a:buFont typeface="Wingdings" pitchFamily="2" charset="2"/>
              <a:buBlip>
                <a:blip r:embed="rId2"/>
              </a:buBlip>
              <a:tabLst>
                <a:tab pos="273050" algn="l"/>
              </a:tabLst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หัวหน้าหน่วยตรวจสอบภายในจัดให้มีการสอบทานคุณภาพของงานตรวจสอบภายใน</a:t>
            </a:r>
          </a:p>
          <a:p>
            <a:pPr marL="277813" indent="-182563">
              <a:lnSpc>
                <a:spcPct val="85000"/>
              </a:lnSpc>
              <a:buSzPct val="65000"/>
              <a:buFont typeface="Wingdings" pitchFamily="2" charset="2"/>
              <a:buBlip>
                <a:blip r:embed="rId2"/>
              </a:buBlip>
              <a:tabLst>
                <a:tab pos="273050" algn="l"/>
              </a:tabLst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กำหนดให้มีการประเมินจาก</a:t>
            </a:r>
            <a:r>
              <a:rPr lang="th-TH" sz="2000" dirty="0" smtClean="0">
                <a:solidFill>
                  <a:srgbClr val="0000CC"/>
                </a:solidFill>
                <a:cs typeface="DilleniaUPC" pitchFamily="18" charset="-34"/>
              </a:rPr>
              <a:t>บุคคลภายนอก</a:t>
            </a:r>
            <a:r>
              <a:rPr lang="en-US" sz="2000" dirty="0" smtClean="0">
                <a:solidFill>
                  <a:srgbClr val="0000CC"/>
                </a:solidFill>
                <a:cs typeface="DilleniaUPC" pitchFamily="18" charset="-34"/>
              </a:rPr>
              <a:t> </a:t>
            </a:r>
            <a:r>
              <a:rPr lang="th-TH" sz="2000" dirty="0" smtClean="0">
                <a:solidFill>
                  <a:srgbClr val="0000CC"/>
                </a:solidFill>
                <a:cs typeface="DilleniaUPC" pitchFamily="18" charset="-34"/>
              </a:rPr>
              <a:t>อย่าง</a:t>
            </a: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สม่ำเสมออย่างน้อยทุกๆ </a:t>
            </a:r>
            <a:r>
              <a:rPr lang="th-TH" sz="20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5 </a:t>
            </a:r>
            <a:r>
              <a:rPr lang="th-TH" sz="2000" dirty="0" smtClean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ปี</a:t>
            </a:r>
          </a:p>
          <a:p>
            <a:pPr marL="277813" indent="-182563">
              <a:lnSpc>
                <a:spcPct val="85000"/>
              </a:lnSpc>
              <a:buSzPct val="65000"/>
              <a:buFont typeface="Wingdings" pitchFamily="2" charset="2"/>
              <a:buBlip>
                <a:blip r:embed="rId2"/>
              </a:buBlip>
              <a:tabLst>
                <a:tab pos="273050" algn="l"/>
              </a:tabLst>
            </a:pP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จัดทำแผนปรับปรุง </a:t>
            </a:r>
            <a:r>
              <a:rPr lang="en-US" sz="2000" dirty="0">
                <a:solidFill>
                  <a:srgbClr val="0000CC"/>
                </a:solidFill>
                <a:latin typeface="DilleniaDSE" pitchFamily="18" charset="0"/>
                <a:cs typeface="DilleniaUPC" pitchFamily="18" charset="-34"/>
              </a:rPr>
              <a:t>(Improvement Program) </a:t>
            </a:r>
            <a:r>
              <a:rPr lang="th-TH" sz="2000" dirty="0">
                <a:solidFill>
                  <a:srgbClr val="0000CC"/>
                </a:solidFill>
                <a:cs typeface="DilleniaUPC" pitchFamily="18" charset="-34"/>
              </a:rPr>
              <a:t>จากผลประเมินคุณภาพงานตรวจสอบภายในจากบุคคลภายนอก และดำเนินการให้ครบถ้วนตามแผนปรับปรุงฯ โดยแผนปรับปรุงฯ และผลการดำเนินงานจะต้องรายงานต่อคณะกรรมการตรวจสอบ  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20340" y="1436692"/>
            <a:ext cx="4174899" cy="500694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36000" tIns="18000" rIns="18000" bIns="18000">
            <a:spAutoFit/>
          </a:bodyPr>
          <a:lstStyle/>
          <a:p>
            <a:pPr marL="176213" indent="-176213">
              <a:lnSpc>
                <a:spcPct val="85000"/>
              </a:lnSpc>
              <a:buSzPct val="65000"/>
            </a:pPr>
            <a:endParaRPr lang="th-TH" sz="2100" dirty="0" smtClean="0">
              <a:solidFill>
                <a:srgbClr val="0000CC"/>
              </a:solidFill>
              <a:cs typeface="DilleniaUPC" pitchFamily="18" charset="-34"/>
            </a:endParaRPr>
          </a:p>
          <a:p>
            <a:pPr marL="176213" indent="-176213">
              <a:lnSpc>
                <a:spcPct val="85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100" dirty="0" smtClean="0">
                <a:solidFill>
                  <a:srgbClr val="0000CC"/>
                </a:solidFill>
                <a:cs typeface="DilleniaUPC" pitchFamily="18" charset="-34"/>
              </a:rPr>
              <a:t>มี</a:t>
            </a: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นโยบายและระเบียบการปฏิบัติงานตรวจสอบภายใน </a:t>
            </a:r>
            <a:br>
              <a:rPr lang="th-TH" sz="2100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ซึ่งอย่างน้อยครอบคลุมถึง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บทบาทและความรับผิดชอบ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แนวทางการปฏิบัติงานและการสอบทานงาน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แนวทางในการบันทึกและจัดเก็บเอกสาร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การรายงาน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การติดตามการปฏิบัติตามข้อเสนอแนะ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การฝึกอบรม </a:t>
            </a:r>
          </a:p>
          <a:p>
            <a:pPr lvl="1" indent="-101600">
              <a:lnSpc>
                <a:spcPct val="85000"/>
              </a:lnSpc>
              <a:buSzPct val="65000"/>
              <a:buFont typeface="Wingdings" pitchFamily="2" charset="2"/>
              <a:buBlip>
                <a:blip r:embed="rId4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 การวัดผลงานและดัชนีวัดผลงาน </a:t>
            </a:r>
          </a:p>
          <a:p>
            <a:pPr marL="176213" indent="-176213">
              <a:lnSpc>
                <a:spcPct val="85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มีการสอบทานคู่มือการปฏิบัติงานตรวจสอบภายในอย่างน้อยปีละ 1 ครั้ง </a:t>
            </a:r>
          </a:p>
          <a:p>
            <a:pPr marL="176213" indent="-176213">
              <a:lnSpc>
                <a:spcPct val="85000"/>
              </a:lnSpc>
              <a:buSzPct val="65000"/>
              <a:buFont typeface="Wingdings" pitchFamily="2" charset="2"/>
              <a:buBlip>
                <a:blip r:embed="rId3"/>
              </a:buBlip>
            </a:pPr>
            <a:r>
              <a:rPr lang="th-TH" sz="2100" dirty="0">
                <a:solidFill>
                  <a:srgbClr val="0000CC"/>
                </a:solidFill>
                <a:cs typeface="DilleniaUPC" pitchFamily="18" charset="-34"/>
              </a:rPr>
              <a:t>คู่มือการปฏิบัติงานตรวจสอบภายในได้รับการสอบทาน/ปรับปรุง และได้รับการอนุมัติจากคณะกรรมการตรวจสอบ  </a:t>
            </a:r>
            <a:endParaRPr lang="en-US" sz="2100" dirty="0" smtClean="0">
              <a:solidFill>
                <a:srgbClr val="0000CC"/>
              </a:solidFill>
              <a:cs typeface="DilleniaUPC" pitchFamily="18" charset="-34"/>
            </a:endParaRPr>
          </a:p>
          <a:p>
            <a:pPr marL="176213" indent="-176213">
              <a:lnSpc>
                <a:spcPct val="85000"/>
              </a:lnSpc>
              <a:buSzPct val="65000"/>
            </a:pPr>
            <a:endParaRPr lang="en-US" sz="2100" dirty="0" smtClean="0">
              <a:solidFill>
                <a:srgbClr val="0000CC"/>
              </a:solidFill>
              <a:cs typeface="DilleniaUPC" pitchFamily="18" charset="-34"/>
            </a:endParaRPr>
          </a:p>
          <a:p>
            <a:pPr marL="176213" indent="-176213">
              <a:lnSpc>
                <a:spcPct val="85000"/>
              </a:lnSpc>
              <a:buSzPct val="65000"/>
            </a:pPr>
            <a:endParaRPr lang="en-US" sz="2100" dirty="0" smtClean="0">
              <a:solidFill>
                <a:srgbClr val="0000CC"/>
              </a:solidFill>
              <a:cs typeface="DilleniaUPC" pitchFamily="18" charset="-34"/>
            </a:endParaRPr>
          </a:p>
          <a:p>
            <a:pPr marL="176213" indent="-176213">
              <a:lnSpc>
                <a:spcPct val="85000"/>
              </a:lnSpc>
              <a:buSzPct val="65000"/>
            </a:pPr>
            <a:endParaRPr lang="th-TH" sz="2100" dirty="0">
              <a:solidFill>
                <a:srgbClr val="0000CC"/>
              </a:solidFill>
              <a:cs typeface="DilleniaUPC" pitchFamily="18" charset="-34"/>
            </a:endParaRPr>
          </a:p>
          <a:p>
            <a:pPr marL="176213" indent="-176213">
              <a:lnSpc>
                <a:spcPct val="85000"/>
              </a:lnSpc>
              <a:buSzPct val="65000"/>
              <a:buFont typeface="Wingdings" pitchFamily="2" charset="2"/>
              <a:buNone/>
            </a:pPr>
            <a:endParaRPr lang="th-TH" sz="2300" dirty="0">
              <a:solidFill>
                <a:srgbClr val="0000CC"/>
              </a:solidFill>
              <a:cs typeface="DilleniaUPC" pitchFamily="18" charset="-34"/>
            </a:endParaRP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350043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D293E-854B-44D4-B9D8-990430CE68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/>
        </p:nvGraphicFramePr>
        <p:xfrm>
          <a:off x="1000100" y="1285860"/>
          <a:ext cx="707236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1469672" y="132402"/>
            <a:ext cx="7514638" cy="796268"/>
            <a:chOff x="1469672" y="132402"/>
            <a:chExt cx="7514638" cy="796268"/>
          </a:xfrm>
        </p:grpSpPr>
        <p:sp>
          <p:nvSpPr>
            <p:cNvPr id="4" name="Oval 101"/>
            <p:cNvSpPr>
              <a:spLocks noChangeArrowheads="1"/>
            </p:cNvSpPr>
            <p:nvPr/>
          </p:nvSpPr>
          <p:spPr bwMode="ltGray">
            <a:xfrm>
              <a:off x="6226380" y="132402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5" name="Oval 101"/>
            <p:cNvSpPr>
              <a:spLocks noChangeArrowheads="1"/>
            </p:cNvSpPr>
            <p:nvPr/>
          </p:nvSpPr>
          <p:spPr bwMode="ltGray">
            <a:xfrm>
              <a:off x="7215206" y="142852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6" name="Oval 101"/>
            <p:cNvSpPr>
              <a:spLocks noChangeArrowheads="1"/>
            </p:cNvSpPr>
            <p:nvPr/>
          </p:nvSpPr>
          <p:spPr bwMode="ltGray">
            <a:xfrm>
              <a:off x="8198492" y="139654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7" name="Flowchart: Alternate Process 6"/>
            <p:cNvSpPr/>
            <p:nvPr/>
          </p:nvSpPr>
          <p:spPr bwMode="auto">
            <a:xfrm>
              <a:off x="1469672" y="428604"/>
              <a:ext cx="7500990" cy="142876"/>
            </a:xfrm>
            <a:prstGeom prst="flowChartAlternateProcess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Slide Number Placeholder 3"/>
          <p:cNvSpPr txBox="1">
            <a:spLocks noChangeAspect="1"/>
          </p:cNvSpPr>
          <p:nvPr/>
        </p:nvSpPr>
        <p:spPr bwMode="auto">
          <a:xfrm>
            <a:off x="3924300" y="6572250"/>
            <a:ext cx="1800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1" tIns="44786" rIns="89571" bIns="44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F4F1A-5BB4-4C93-BE18-3F313D8505F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iaDSE" pitchFamily="34" charset="0"/>
                <a:ea typeface="+mn-ea"/>
                <a:cs typeface="FreesiaUPC" pitchFamily="34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eesiaDSE" pitchFamily="34" charset="0"/>
              <a:ea typeface="+mn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68263" y="620713"/>
            <a:ext cx="7959725" cy="576262"/>
          </a:xfrm>
          <a:prstGeom prst="ellips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lIns="93600" tIns="46800" rIns="93600" bIns="46800" anchor="ctr"/>
          <a:lstStyle/>
          <a:p>
            <a:endParaRPr lang="th-TH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87338" y="1074738"/>
            <a:ext cx="8677275" cy="4945062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" tIns="0" rIns="18000" bIns="18000"/>
          <a:lstStyle/>
          <a:p>
            <a:pPr marL="628650" indent="-533400" algn="ctr">
              <a:lnSpc>
                <a:spcPct val="95000"/>
              </a:lnSpc>
              <a:tabLst>
                <a:tab pos="355600" algn="l"/>
              </a:tabLst>
            </a:pPr>
            <a:endParaRPr lang="en-GB" sz="800" b="1" dirty="0">
              <a:latin typeface="Angsana New" pitchFamily="18" charset="-34"/>
              <a:cs typeface="DilleniaUPC" pitchFamily="18" charset="-34"/>
            </a:endParaRPr>
          </a:p>
          <a:p>
            <a:pPr marL="628650" indent="-533400" algn="thaiDist">
              <a:lnSpc>
                <a:spcPct val="95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355600" algn="l"/>
              </a:tabLst>
            </a:pP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ผู้ตรวจสอบภายในตระหนักในความรับผิดชอบในการปฏิบัติงานในหน้าที่เยี่ยงผู้ประกอบการวิชาชีพ  </a:t>
            </a: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/>
            </a:r>
            <a:b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>พึง</a:t>
            </a: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ปฏิบัติอย่างเพียงพอ</a:t>
            </a:r>
          </a:p>
          <a:p>
            <a:pPr marL="628650" indent="-533400" algn="thaiDist">
              <a:lnSpc>
                <a:spcPct val="95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355600" algn="l"/>
              </a:tabLst>
            </a:pP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มีแนวทางการปฏิบัติหน้าที่ที่ชัดเจนที่อธิบายและแสดงให้เห็นถึงการปฏิบัติงานเยี่ยง</a:t>
            </a:r>
            <a:b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ผู้ประกอบวิชาชีพพึงปฏิบัติ </a:t>
            </a:r>
          </a:p>
          <a:p>
            <a:pPr marL="628650" indent="-533400" algn="thaiDist">
              <a:lnSpc>
                <a:spcPct val="95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355600" algn="l"/>
              </a:tabLst>
            </a:pP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มีกระบวนการเปิดเผยปัจจัยที่บ่งชี้การทุจริต  และการกระทำผิดหรือละเลย ที่ก่อให้เกิดข้อผิดพลาด </a:t>
            </a: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/>
            </a:r>
            <a:b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>ความ</a:t>
            </a: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ไม่มีประสิทธิภาพ ประสิทธิผล การสูญเสีย หรือทำให้เกิดความล้มเหลวในการปฏิบัติตามนโยบาย รวมทั้งมีการเสนอแนะให้มีการสืบสวน สอบสวนต่อไปตามความเหมาะสม</a:t>
            </a:r>
          </a:p>
          <a:p>
            <a:pPr marL="628650" indent="-533400" algn="thaiDist">
              <a:lnSpc>
                <a:spcPct val="95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355600" algn="l"/>
              </a:tabLst>
            </a:pP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พิจารณาและบันทึกงานที่จำเป็นต้องดำเนินการเพื่อให้บรรลุวัตถุประสงค์การตรวจสอบและปฏิบัติงาน</a:t>
            </a:r>
            <a:b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ตามแนวทางที่ถูกต้อง อีกทั้งการรวบรวมหลักฐานที่เพียงพอ เกี่ยวข้องและเชื่อถือได้เพื่อใช้ประกอบ</a:t>
            </a:r>
            <a:b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ผลการตรวจสอบ</a:t>
            </a:r>
          </a:p>
          <a:p>
            <a:pPr marL="628650" indent="-533400" algn="thaiDist">
              <a:lnSpc>
                <a:spcPct val="95000"/>
              </a:lnSpc>
              <a:buSzPct val="65000"/>
              <a:buFont typeface="Wingdings" pitchFamily="2" charset="2"/>
              <a:buBlip>
                <a:blip r:embed="rId3"/>
              </a:buBlip>
              <a:tabLst>
                <a:tab pos="355600" algn="l"/>
              </a:tabLst>
            </a:pP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เปิดเผยข้อเท็จจริงที่มีสาระสำคัญ หากพิจารณาแล้วว่าถ้าไม่เปิดเผยอาจทำให้เกิดความเข้าใจ</a:t>
            </a: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>ผิด </a:t>
            </a:r>
            <a:b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</a:br>
            <a:r>
              <a:rPr lang="th-TH" sz="2500" b="1" dirty="0" smtClean="0">
                <a:solidFill>
                  <a:srgbClr val="0000CC"/>
                </a:solidFill>
                <a:cs typeface="DilleniaUPC" pitchFamily="18" charset="-34"/>
              </a:rPr>
              <a:t>ใน</a:t>
            </a:r>
            <a:r>
              <a:rPr lang="th-TH" sz="2500" b="1" dirty="0">
                <a:solidFill>
                  <a:srgbClr val="0000CC"/>
                </a:solidFill>
                <a:cs typeface="DilleniaUPC" pitchFamily="18" charset="-34"/>
              </a:rPr>
              <a:t>รายงานของผู้ตรวจสอบภายใน หรืออาจทำให้พิจารณาได้ว่าเป็นการปกปิดความผิดตามกฎหมาย</a:t>
            </a: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1428728" y="-26567"/>
            <a:ext cx="80724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400" indent="-533400">
              <a:defRPr/>
            </a:pPr>
            <a:r>
              <a:rPr lang="th-TH" sz="35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DilleniaUPC" pitchFamily="18" charset="-34"/>
              </a:rPr>
              <a:t>10. </a:t>
            </a:r>
            <a:r>
              <a:rPr lang="th-TH" sz="3500" b="1" dirty="0">
                <a:solidFill>
                  <a:schemeClr val="tx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การปฏิบัติหน้าที่ด้วยความระมัดระวังรอบคอบเยี่ยงผู้</a:t>
            </a:r>
            <a:r>
              <a:rPr lang="th-TH" sz="3500" b="1" dirty="0" smtClean="0">
                <a:solidFill>
                  <a:schemeClr val="tx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ประกอบ</a:t>
            </a:r>
          </a:p>
          <a:p>
            <a:pPr marL="533400" indent="-533400">
              <a:defRPr/>
            </a:pPr>
            <a:r>
              <a:rPr lang="th-TH" sz="3500" b="1" dirty="0" smtClean="0">
                <a:solidFill>
                  <a:schemeClr val="tx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    การวิชาชีพพึง</a:t>
            </a:r>
            <a:r>
              <a:rPr lang="th-TH" sz="3500" b="1" dirty="0">
                <a:solidFill>
                  <a:schemeClr val="tx1">
                    <a:lumMod val="50000"/>
                  </a:schemeClr>
                </a:solidFill>
                <a:latin typeface="DilleniaUPC" pitchFamily="18" charset="-34"/>
                <a:cs typeface="DilleniaUPC" pitchFamily="18" charset="-34"/>
              </a:rPr>
              <a:t>ปฏิบัติ </a:t>
            </a:r>
            <a:r>
              <a:rPr lang="th-TH" sz="35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DilleniaUPC" pitchFamily="18" charset="-34"/>
              </a:rPr>
              <a:t>(15%)</a:t>
            </a:r>
            <a:endParaRPr lang="th-TH" sz="1000" b="1" dirty="0">
              <a:solidFill>
                <a:schemeClr val="tx1">
                  <a:lumMod val="50000"/>
                </a:schemeClr>
              </a:solidFill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6565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5436BBF0-22C3-4756-BE4A-08EA8E8DF272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20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60350" y="1102444"/>
            <a:ext cx="8732838" cy="5422900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FFFFC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tIns="228600" rIns="18000" bIns="18000"/>
          <a:lstStyle/>
          <a:p>
            <a:pPr marL="628650" indent="-533400" algn="ctr">
              <a:lnSpc>
                <a:spcPct val="50000"/>
              </a:lnSpc>
              <a:tabLst>
                <a:tab pos="173038" algn="l"/>
              </a:tabLst>
            </a:pPr>
            <a:r>
              <a:rPr lang="th-TH" sz="2900" b="1" dirty="0">
                <a:latin typeface="EucrosiaDSE" pitchFamily="18" charset="0"/>
                <a:cs typeface="DilleniaUPC" pitchFamily="18" charset="-34"/>
              </a:rPr>
              <a:t> </a:t>
            </a:r>
            <a:r>
              <a:rPr lang="th-TH" sz="2900" b="1" u="sng" dirty="0">
                <a:latin typeface="DilleniaDSE" pitchFamily="18" charset="0"/>
                <a:cs typeface="DilleniaUPC" pitchFamily="18" charset="-34"/>
              </a:rPr>
              <a:t>กฎบัตรของหน่วยตรวจสอบภายในมีลักษณะและรายละเอียด ดังนี้</a:t>
            </a:r>
          </a:p>
          <a:p>
            <a:pPr marL="628650" indent="-533400">
              <a:tabLst>
                <a:tab pos="173038" algn="l"/>
              </a:tabLst>
            </a:pPr>
            <a:endParaRPr lang="th-TH" sz="800" b="1" u="sng" dirty="0">
              <a:latin typeface="DilleniaDSE" pitchFamily="18" charset="0"/>
              <a:cs typeface="DilleniaUPC" pitchFamily="18" charset="-34"/>
            </a:endParaRPr>
          </a:p>
          <a:p>
            <a:pPr marL="628650" indent="-533400" algn="thaiDist"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1.	มีลักษณะสอดคล้องกับคำนิยามของการตรวจสอบภายใน ตาม "คู่มือการปฏิบัติงานการตรวจสอบภายในของรัฐวิสาหกิจ"</a:t>
            </a:r>
          </a:p>
          <a:p>
            <a:pPr marL="628650" indent="-533400" algn="thaiDist"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2.	กำหนดให้มีการแต่งตั้งหัวหน้าหน่วยตรวจสอบภายในและผู้ตรวจสอบภายในที่มีทักษะทางวิชาชีพ และประสบการณ์ที่เหมาะสมในการปฏิบัติงานตรวจสอบภายใน</a:t>
            </a:r>
          </a:p>
          <a:p>
            <a:pPr marL="628650" indent="-533400" algn="thaiDist"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3.	กำหนดความรับผิดชอบและวัตถุประสงค์ของการตรวจสอบภายในอย่างชัดเจน</a:t>
            </a:r>
          </a:p>
          <a:p>
            <a:pPr marL="628650" indent="-533400" algn="thaiDist"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4.	กำหนดความสัมพันธ์ระหว่างหัวหน้าหน่วยตรวจสอบภายใน คณะกรรมการตรวจสอบ และฝ่ายบริหารของรัฐวิสาหกิจ</a:t>
            </a:r>
          </a:p>
          <a:p>
            <a:pPr marL="628650" indent="-533400" algn="thaiDist"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5.	กำหนดความสัมพันธ์ระหว่างหัวหน้าหน่วยตรวจสอบภายใน ฝ่ายบริหารและบุคคลอื่นที่ได้รับรายงานการตรวจสอบภายใน และระบุให้หัวหน้าหน่วยตรวจสอบภายในหารือกับฝ่ายบริหาร และคณะกรรมการตรวจสอบก่อนที่จะนำเสนอรายงานต่อบุคคลอื่น เช่น กระทรวงเจ้าสังกัด กระทรวงการคลัง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0" y="202853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กฎบัตรของหน่วยตรวจสอบภายใน</a:t>
            </a:r>
          </a:p>
          <a:p>
            <a:pPr marL="533400" indent="-533400" algn="ctr">
              <a:defRPr/>
            </a:pP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8612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3EB2191C-EABD-4CC3-A8CC-D64C06B78991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21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07975" y="1132036"/>
            <a:ext cx="8642350" cy="5321300"/>
          </a:xfrm>
          <a:prstGeom prst="rect">
            <a:avLst/>
          </a:prstGeom>
          <a:gradFill rotWithShape="1">
            <a:gsLst>
              <a:gs pos="0">
                <a:srgbClr val="CCECFF">
                  <a:alpha val="99001"/>
                </a:srgbClr>
              </a:gs>
              <a:gs pos="100000">
                <a:srgbClr val="FFFFC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tIns="18000" rIns="18000" bIns="18000">
            <a:spAutoFit/>
          </a:bodyPr>
          <a:lstStyle/>
          <a:p>
            <a:pPr marL="628650" indent="-533400" algn="thaiDist">
              <a:lnSpc>
                <a:spcPct val="80000"/>
              </a:lnSpc>
              <a:tabLst>
                <a:tab pos="173038" algn="l"/>
              </a:tabLst>
            </a:pPr>
            <a:r>
              <a:rPr lang="en-GB" sz="2900" b="1" dirty="0">
                <a:latin typeface="EucrosiaDSE" pitchFamily="18" charset="0"/>
                <a:cs typeface="DilleniaUPC" pitchFamily="18" charset="-34"/>
              </a:rPr>
              <a:t> 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6</a:t>
            </a:r>
            <a:r>
              <a:rPr lang="en-US" sz="2900" b="1" dirty="0">
                <a:latin typeface="DilleniaDSE" pitchFamily="18" charset="0"/>
                <a:cs typeface="DilleniaUPC" pitchFamily="18" charset="-34"/>
              </a:rPr>
              <a:t>.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	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กำหนดความเป็นอิสระ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และความรับผิดชอบของหน่วยตรวจสอบภายในที่มีต่อคณะกรรมการตรวจสอบและผู้บริหารระดับสูง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โดยให้มีข้อกำหนดที่เหมาะสมเกี่ยวกับสายการบังคับบัญชา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การรายงาน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การประเมินความเพียงพอและเหมาะสมของทรัพยากรของหน่วยตรวจสอบภายใน</a:t>
            </a:r>
            <a:endParaRPr lang="en-GB" sz="2900" b="1" dirty="0">
              <a:latin typeface="DilleniaDSE" pitchFamily="18" charset="0"/>
              <a:cs typeface="DilleniaUPC" pitchFamily="18" charset="-34"/>
            </a:endParaRPr>
          </a:p>
          <a:p>
            <a:pPr marL="628650" indent="-533400" algn="thaiDist">
              <a:lnSpc>
                <a:spcPct val="80000"/>
              </a:lnSpc>
              <a:tabLst>
                <a:tab pos="173038" algn="l"/>
              </a:tabLst>
            </a:pP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7</a:t>
            </a:r>
            <a:r>
              <a:rPr lang="en-US" sz="2900" b="1" dirty="0">
                <a:latin typeface="DilleniaDSE" pitchFamily="18" charset="0"/>
                <a:cs typeface="DilleniaUPC" pitchFamily="18" charset="-34"/>
              </a:rPr>
              <a:t>.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	กำหนดขอบเขตการปฏิบัติงานโดยครอบคลุมถึงประสิทธิผลของการบริหารความเสี่ยง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การควบคุมภายในและกระบวนการกำกับดูแลทั้งในภาพรวมขององค์กร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และในการดำเนินงานทุกกิจกรรมขององค์กร</a:t>
            </a:r>
            <a:endParaRPr lang="en-GB" sz="2900" b="1" dirty="0">
              <a:latin typeface="DilleniaDSE" pitchFamily="18" charset="0"/>
              <a:cs typeface="DilleniaUPC" pitchFamily="18" charset="-34"/>
            </a:endParaRPr>
          </a:p>
          <a:p>
            <a:pPr marL="628650" indent="-533400" algn="thaiDist">
              <a:lnSpc>
                <a:spcPct val="80000"/>
              </a:lnSpc>
              <a:tabLst>
                <a:tab pos="173038" algn="l"/>
              </a:tabLst>
            </a:pP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8</a:t>
            </a:r>
            <a:r>
              <a:rPr lang="en-US" sz="2900" b="1" dirty="0">
                <a:latin typeface="DilleniaDSE" pitchFamily="18" charset="0"/>
                <a:cs typeface="DilleniaUPC" pitchFamily="18" charset="-34"/>
              </a:rPr>
              <a:t>.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	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กำหนดลักษณะของงานการตรวจสอบเพื่อให้ความเชื่อมั่น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(Assurance Service) และหากบุคคลภายนอกองค์กรเป็นผู้ปฏิบัติงานตรวจสอบเพื่อให้ความเชื่อมั่น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ควรกำหนดลักษณะของงานให้ชัดเจน</a:t>
            </a:r>
            <a:endParaRPr lang="en-GB" sz="2900" b="1" dirty="0">
              <a:latin typeface="DilleniaDSE" pitchFamily="18" charset="0"/>
              <a:cs typeface="DilleniaUPC" pitchFamily="18" charset="-34"/>
            </a:endParaRPr>
          </a:p>
          <a:p>
            <a:pPr marL="628650" indent="-533400" algn="thaiDist">
              <a:lnSpc>
                <a:spcPct val="80000"/>
              </a:lnSpc>
              <a:tabLst>
                <a:tab pos="173038" algn="l"/>
              </a:tabLst>
            </a:pP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9</a:t>
            </a:r>
            <a:r>
              <a:rPr lang="en-US" sz="2900" b="1" dirty="0">
                <a:latin typeface="DilleniaDSE" pitchFamily="18" charset="0"/>
                <a:cs typeface="DilleniaUPC" pitchFamily="18" charset="-34"/>
              </a:rPr>
              <a:t>.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	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กำหนดลักษณะของงานในการให้คำปรึกษา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(Consultancy Service)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ของหน่วยตรวจสอบภายใน</a:t>
            </a:r>
            <a:endParaRPr lang="en-GB" sz="2900" b="1" dirty="0">
              <a:latin typeface="DilleniaDSE" pitchFamily="18" charset="0"/>
              <a:cs typeface="DilleniaUPC" pitchFamily="18" charset="-34"/>
            </a:endParaRPr>
          </a:p>
          <a:p>
            <a:pPr marL="628650" indent="-533400" algn="thaiDist">
              <a:lnSpc>
                <a:spcPct val="80000"/>
              </a:lnSpc>
              <a:tabLst>
                <a:tab pos="173038" algn="l"/>
              </a:tabLst>
            </a:pP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10</a:t>
            </a:r>
            <a:r>
              <a:rPr lang="en-US" sz="2900" b="1" dirty="0">
                <a:latin typeface="DilleniaDSE" pitchFamily="18" charset="0"/>
                <a:cs typeface="DilleniaUPC" pitchFamily="18" charset="-34"/>
              </a:rPr>
              <a:t>.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	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กำหนดสิทธิของหน่วยตรวจสอบภายในในการเข้าถึงข้อมูล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ทรัพย์สิน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</a:t>
            </a:r>
            <a:r>
              <a:rPr lang="en-GB" sz="2900" b="1" dirty="0" err="1">
                <a:latin typeface="DilleniaDSE" pitchFamily="18" charset="0"/>
                <a:cs typeface="DilleniaUPC" pitchFamily="18" charset="-34"/>
              </a:rPr>
              <a:t>บุคลากรและสถานที่</a:t>
            </a:r>
            <a:r>
              <a:rPr lang="en-GB" sz="2900" b="1" dirty="0">
                <a:latin typeface="DilleniaDSE" pitchFamily="18" charset="0"/>
                <a:cs typeface="DilleniaUPC" pitchFamily="18" charset="-34"/>
              </a:rPr>
              <a:t> และอำนาจในการขอข้อมูลตามที่พิจารณาแล้วว่าจำเป็นในการปฏิบัติงานตามความรับผิดชอบ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500" b="1" dirty="0">
                <a:latin typeface="DilleniaDSE" pitchFamily="18" charset="0"/>
                <a:cs typeface="DilleniaUPC" pitchFamily="18" charset="-34"/>
              </a:rPr>
              <a:t>กฎบัตรของหน่วยตรวจสอบภายใน (ต่อ)</a:t>
            </a:r>
          </a:p>
          <a:p>
            <a:pPr marL="533400" indent="-533400" algn="ctr">
              <a:defRPr/>
            </a:pPr>
            <a:endParaRPr lang="th-TH" sz="1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9636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BE402484-3B6F-4C44-952A-0A1CB770946F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22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36550" y="1223963"/>
            <a:ext cx="8605838" cy="5184775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tIns="228600" rIns="18000" bIns="18000"/>
          <a:lstStyle/>
          <a:p>
            <a:pPr marL="628650" indent="-533400">
              <a:lnSpc>
                <a:spcPct val="50000"/>
              </a:lnSpc>
              <a:tabLst>
                <a:tab pos="173038" algn="l"/>
              </a:tabLst>
            </a:pPr>
            <a:r>
              <a:rPr lang="th-TH" sz="2900" b="1" u="sng">
                <a:latin typeface="DilleniaDSE" pitchFamily="18" charset="0"/>
                <a:cs typeface="DilleniaUPC" pitchFamily="18" charset="-34"/>
              </a:rPr>
              <a:t>พิจารณาจากแนวทางดังต่อไปนี้</a:t>
            </a:r>
          </a:p>
          <a:p>
            <a:pPr marL="628650" indent="-533400">
              <a:tabLst>
                <a:tab pos="173038" algn="l"/>
              </a:tabLst>
            </a:pPr>
            <a:endParaRPr lang="th-TH" sz="800" b="1" u="sng">
              <a:latin typeface="DilleniaDSE" pitchFamily="18" charset="0"/>
              <a:cs typeface="DilleniaUPC" pitchFamily="18" charset="-34"/>
            </a:endParaRP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1.	มีความยุติธรรม และไม่ยอมให้เกิดอคติในการปฏิบัติงาน</a:t>
            </a: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2.	เปิดเผยความขัดแย้งทางผลประโยชน์</a:t>
            </a: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3.	ไม่รับของขวัญ สิ่งจูงใจ หรือผลประโยชน์ตอบแทนในรูปแบบใดๆ จากพนักงาน ลูกจ้าง ผู้ขายสินค้าหรือบริการ หรือบุคคลภายนอกอื่น</a:t>
            </a: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4.	พิจารณาและบันทึกงานที่จำเป็นต้องดำเนินการเพื่อให้บรรลุวัตถุประสงค์การตรวจสอบและปฏิบัติงานตามแนวทางที่ถูกต้อง</a:t>
            </a: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5.   พิจารณาและบันทึกหลักเกณฑ์ของฝ่ายบริหาร หรือหลักเกณฑ์อื่นใดที่ใช้ในการประเมินและรายงานข้อตรวจพบ</a:t>
            </a:r>
          </a:p>
          <a:p>
            <a:pPr marL="628650" indent="-533400"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 6.   ใช้ความระมัดระวังรอบคอบอย่างสมเหตุสมผลในการรวบรวมหลักฐานที่เพียงพอเกี่ยวข้องและเชื่อถือได้เพื่อใช้ประกอบผลการตรวจสอบ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756592" y="32394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การปฏิบัติหน้าที่ด้วยความระมัดระวังรอบคอบเยี่ยงผู้ประกอบวิชาชีพพึงปฏิบัติ</a:t>
            </a:r>
          </a:p>
        </p:txBody>
      </p:sp>
      <p:sp>
        <p:nvSpPr>
          <p:cNvPr id="70660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F3F2020F-2563-45CA-878A-4B7098BF0037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23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36550" y="1197123"/>
            <a:ext cx="8642350" cy="5256213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7.   ตระหนักถึงโอกาสที่ฝ่ายบริหาร หรือผู้ปฏิบัติงานตั้งใจกระทำผิด ก่อให้เกิดข้อผิดพลาด และละเลย ก่อให้เกิดความไม่มีประสิทธิภาพ การสูญเสีย ไม่มีความประหยัด ขาดประสิทธิผล เกิดความล้มเหลวในการปฏิบัติตามนโยบาย และความขัดแย้งทางผลประโยชน์</a:t>
            </a:r>
          </a:p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8.	มีความรู้ที่เพียงพอการกำหนดปัจจัยบ่งชี้การทุจริต</a:t>
            </a:r>
          </a:p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9.	เปิดเผยปัจจัยที่บ่งชี้การทุจริตและเสนอแนะให้มีการสืบสวนสอบสวนต่อไปตามความเหมาะสม</a:t>
            </a:r>
          </a:p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10.	เปิดเผยข้อเท็จจริงที่มีสาระสำคัญ หากพิจารณาแล้วว่าถ้าไม่เปิดเผยอาจทำให้เกิดความเข้าใจผิดในรายงานของผู้ตรวจสอบภายใน หรืออาจทำให้พิจารณาได้ว่าเป็นการปกปิดความผิดตามกฎหมาย</a:t>
            </a:r>
          </a:p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11.  เปิดเผยในรายงานในกรณีที่ไม่ได้ปฏิบัติตามมาตรฐานการปฏิบัติงานวิชาชีพการตรวจสอบภายใน</a:t>
            </a:r>
          </a:p>
          <a:p>
            <a:pPr marL="628650" indent="-533400" algn="thaiDist">
              <a:lnSpc>
                <a:spcPct val="90000"/>
              </a:lnSpc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12.	ไม่ใช้ข้อมูลที่ได้รับมาจากการปฏิบัติหน้าที่เพื่อประโยชน์ส่วนตัว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684584" y="319008"/>
            <a:ext cx="914400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2800" b="1" dirty="0">
                <a:latin typeface="DilleniaDSE" pitchFamily="18" charset="0"/>
                <a:cs typeface="DilleniaUPC" pitchFamily="18" charset="-34"/>
              </a:rPr>
              <a:t>การปฏิบัติหน้าที่ด้วยความระมัดระวังรอบคอบเยี่ยงผู้ประกอบวิชาชีพพึงปฏิบัติ (ต่อ)</a:t>
            </a:r>
          </a:p>
          <a:p>
            <a:pPr marL="533400" indent="-533400" algn="ctr">
              <a:defRPr/>
            </a:pPr>
            <a:endParaRPr lang="th-TH" sz="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1684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2F6AB922-B282-4D4B-9A03-DA0EC67F3570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24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76200" y="1447800"/>
            <a:ext cx="8928100" cy="2649538"/>
          </a:xfrm>
          <a:prstGeom prst="rect">
            <a:avLst/>
          </a:prstGeom>
          <a:gradFill rotWithShape="1">
            <a:gsLst>
              <a:gs pos="0">
                <a:srgbClr val="FFFFCC">
                  <a:alpha val="73000"/>
                </a:srgbClr>
              </a:gs>
              <a:gs pos="100000">
                <a:srgbClr val="CC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tIns="18000" rIns="18000" bIns="18000">
            <a:spAutoFit/>
          </a:bodyPr>
          <a:lstStyle/>
          <a:p>
            <a:pPr marL="628650" indent="-533400">
              <a:lnSpc>
                <a:spcPct val="110000"/>
              </a:lnSpc>
              <a:tabLst>
                <a:tab pos="173038" algn="l"/>
              </a:tabLst>
            </a:pPr>
            <a:r>
              <a:rPr lang="en-US" sz="3400" b="1">
                <a:solidFill>
                  <a:srgbClr val="FF0000"/>
                </a:solidFill>
                <a:latin typeface="DilleniaDSE" pitchFamily="18" charset="0"/>
                <a:cs typeface="DilleniaUPC" pitchFamily="18" charset="-34"/>
              </a:rPr>
              <a:t>Turnover rate</a:t>
            </a:r>
            <a:r>
              <a:rPr lang="en-US" sz="3000" b="1">
                <a:solidFill>
                  <a:srgbClr val="FF0000"/>
                </a:solidFill>
                <a:latin typeface="DilleniaDSE" pitchFamily="18" charset="0"/>
                <a:cs typeface="DilleniaUPC" pitchFamily="18" charset="-34"/>
              </a:rPr>
              <a:t> </a:t>
            </a:r>
            <a:r>
              <a:rPr lang="th-TH" sz="3000" b="1">
                <a:solidFill>
                  <a:srgbClr val="FF0000"/>
                </a:solidFill>
                <a:latin typeface="DilleniaDSE" pitchFamily="18" charset="0"/>
                <a:cs typeface="DilleniaUPC" pitchFamily="18" charset="-34"/>
              </a:rPr>
              <a:t>ปี 255</a:t>
            </a:r>
            <a:r>
              <a:rPr lang="en-US" sz="3000" b="1">
                <a:solidFill>
                  <a:srgbClr val="FF0000"/>
                </a:solidFill>
                <a:latin typeface="DilleniaDSE" pitchFamily="18" charset="0"/>
                <a:cs typeface="DilleniaUPC" pitchFamily="18" charset="-34"/>
              </a:rPr>
              <a:t>x</a:t>
            </a:r>
          </a:p>
          <a:p>
            <a:pPr marL="628650" indent="-533400">
              <a:lnSpc>
                <a:spcPct val="110000"/>
              </a:lnSpc>
              <a:tabLst>
                <a:tab pos="173038" algn="l"/>
              </a:tabLst>
            </a:pPr>
            <a:endParaRPr lang="en-US" sz="800" b="1">
              <a:solidFill>
                <a:srgbClr val="FF0000"/>
              </a:solidFill>
              <a:latin typeface="DilleniaDSE" pitchFamily="18" charset="0"/>
              <a:cs typeface="DilleniaUPC" pitchFamily="18" charset="-34"/>
            </a:endParaRPr>
          </a:p>
          <a:p>
            <a:pPr marL="628650" indent="-533400">
              <a:tabLst>
                <a:tab pos="173038" algn="l"/>
              </a:tabLst>
            </a:pPr>
            <a:r>
              <a:rPr lang="en-US" sz="2200" b="1">
                <a:solidFill>
                  <a:schemeClr val="bg1"/>
                </a:solidFill>
                <a:latin typeface="DilleniaDSE" pitchFamily="18" charset="0"/>
                <a:cs typeface="DilleniaUPC" pitchFamily="18" charset="-34"/>
              </a:rPr>
              <a:t>  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= 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(จำนวนพนักงานที่ย้ายออกจากหน่วยตรวจสอบฯ ไปปฏิบัติหน้าที่ยังหน่วยงานอื่น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+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ที่ลาออกจาก รส. ภายในปี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255x) x 100</a:t>
            </a:r>
          </a:p>
          <a:p>
            <a:pPr marL="628650" indent="-533400">
              <a:lnSpc>
                <a:spcPct val="90000"/>
              </a:lnSpc>
              <a:tabLst>
                <a:tab pos="173038" algn="l"/>
              </a:tabLst>
            </a:pPr>
            <a:endParaRPr lang="th-TH" sz="2200" b="1">
              <a:latin typeface="DilleniaDSE" pitchFamily="18" charset="0"/>
              <a:cs typeface="DilleniaUPC" pitchFamily="18" charset="-34"/>
            </a:endParaRPr>
          </a:p>
          <a:p>
            <a:pPr marL="628650" indent="-533400" algn="ctr">
              <a:lnSpc>
                <a:spcPct val="90000"/>
              </a:lnSpc>
              <a:tabLst>
                <a:tab pos="173038" algn="l"/>
              </a:tabLst>
            </a:pPr>
            <a:r>
              <a:rPr lang="th-TH" sz="2200" b="1">
                <a:latin typeface="DilleniaDSE" pitchFamily="18" charset="0"/>
                <a:cs typeface="DilleniaUPC" pitchFamily="18" charset="-34"/>
              </a:rPr>
              <a:t>(จำนวนพนักงานหน่วยตรวจสอบฯ ณ ต้นปี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255x + 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จำนวนพนักงานหน่วยตรวจสอบฯ ณ สิ้นปี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255x)/2</a:t>
            </a:r>
          </a:p>
          <a:p>
            <a:pPr marL="628650" indent="-533400" algn="ctr">
              <a:lnSpc>
                <a:spcPct val="90000"/>
              </a:lnSpc>
              <a:tabLst>
                <a:tab pos="173038" algn="l"/>
              </a:tabLst>
            </a:pPr>
            <a:endParaRPr lang="en-US" sz="2200" b="1">
              <a:latin typeface="DilleniaDSE" pitchFamily="18" charset="0"/>
              <a:cs typeface="DilleniaUPC" pitchFamily="18" charset="-34"/>
            </a:endParaRPr>
          </a:p>
          <a:p>
            <a:pPr marL="628650" indent="-533400">
              <a:lnSpc>
                <a:spcPct val="90000"/>
              </a:lnSpc>
              <a:tabLst>
                <a:tab pos="173038" algn="l"/>
              </a:tabLst>
            </a:pPr>
            <a:r>
              <a:rPr lang="th-TH" sz="2200" b="1">
                <a:latin typeface="DilleniaDSE" pitchFamily="18" charset="0"/>
                <a:cs typeface="DilleniaUPC" pitchFamily="18" charset="-34"/>
              </a:rPr>
              <a:t>ทั้งนี้</a:t>
            </a:r>
          </a:p>
          <a:p>
            <a:pPr marL="628650" indent="-533400">
              <a:lnSpc>
                <a:spcPct val="110000"/>
              </a:lnSpc>
              <a:tabLst>
                <a:tab pos="173038" algn="l"/>
              </a:tabLst>
            </a:pPr>
            <a:r>
              <a:rPr lang="th-TH" sz="2200" b="1">
                <a:latin typeface="DilleniaDSE" pitchFamily="18" charset="0"/>
                <a:cs typeface="DilleniaUPC" pitchFamily="18" charset="-34"/>
              </a:rPr>
              <a:t>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- 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ไม่นับรวม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: 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จำนวนพนักงานที่เข้าร่วมโครงการ </a:t>
            </a:r>
            <a:r>
              <a:rPr lang="en-US" sz="2200" b="1">
                <a:latin typeface="DilleniaDSE" pitchFamily="18" charset="0"/>
                <a:cs typeface="DilleniaUPC" pitchFamily="18" charset="-34"/>
              </a:rPr>
              <a:t>Early Retirement </a:t>
            </a:r>
            <a:r>
              <a:rPr lang="th-TH" sz="2200" b="1">
                <a:latin typeface="DilleniaDSE" pitchFamily="18" charset="0"/>
                <a:cs typeface="DilleniaUPC" pitchFamily="18" charset="-34"/>
              </a:rPr>
              <a:t>และพนักงานที่เสียชีวิตระหว่างปี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500034" y="2643182"/>
            <a:ext cx="8172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-252536" y="135037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en-US" sz="4000" b="1" dirty="0">
                <a:latin typeface="DilleniaDSE" pitchFamily="18" charset="0"/>
                <a:cs typeface="DilleniaUPC" pitchFamily="18" charset="-34"/>
              </a:rPr>
              <a:t>Turnover Rate</a:t>
            </a:r>
            <a:endParaRPr lang="th-TH" sz="40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2709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85C4186B-2C3A-49DA-B509-75EBD8D5D914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25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967680" y="2107976"/>
            <a:ext cx="7924800" cy="3697288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ด้านสภาพแวดล้อมการควบคุม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การประเมินความเสี่ยงจากการทุจริต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การสอบทานประสิทธิผลของการควบคุมที่กำหนดขึ้นเพื่อป้องกันการทุจริต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การเปลี่ยนแปลง กฎ ระเบียบ หรือระบบในการปฏิบัติงานที่อาจมีผลกระทบต่อการควบคุมภายใน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การประเมินประสิทธิผลของระบบการสื่อสารและสารสนเทศ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ประเมินกิจกรรมการติดตามผล</a:t>
            </a:r>
          </a:p>
          <a:p>
            <a:pPr marL="628650" indent="-533400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endParaRPr lang="th-TH" sz="29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0" y="12940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4000" b="1" dirty="0">
                <a:latin typeface="DilleniaDSE" pitchFamily="18" charset="0"/>
                <a:cs typeface="DilleniaUPC" pitchFamily="18" charset="-34"/>
              </a:rPr>
              <a:t>การทุจริต</a:t>
            </a:r>
          </a:p>
          <a:p>
            <a:pPr marL="533400" indent="-533400" algn="ctr">
              <a:defRPr/>
            </a:pPr>
            <a:endParaRPr lang="th-TH" sz="12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609600" y="1074440"/>
            <a:ext cx="8305800" cy="9144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 typeface="Wingdings" pitchFamily="2" charset="2"/>
              <a:buChar char="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ผู้ตรวจสอบภายในมีความรับผิดชอบในการช่วยป้องกันการทุจริตโดย</a:t>
            </a:r>
            <a:r>
              <a:rPr lang="th-TH" sz="2900" b="1" i="1" dirty="0">
                <a:solidFill>
                  <a:srgbClr val="0000FF"/>
                </a:solidFill>
                <a:latin typeface="DilleniaDSE" pitchFamily="18" charset="0"/>
                <a:cs typeface="DilleniaUPC" pitchFamily="18" charset="-34"/>
              </a:rPr>
              <a:t>การสอบทานและประเมินความเพียงพอและประสิทธิผลของการควบคุมภายใน</a:t>
            </a: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ดังต่อไปนี้</a:t>
            </a:r>
          </a:p>
        </p:txBody>
      </p:sp>
      <p:sp>
        <p:nvSpPr>
          <p:cNvPr id="73733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0BE844BE-AE4F-4961-A3B1-06E3291AD256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26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899592" y="2567136"/>
            <a:ext cx="7924800" cy="38862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หลักจรรยาบรรณควรมีความชัดเจน เข้าใจง่าย มีนโยบาย รวมทั้งวิธีปฏิบัติที่ครอบคลุมการป้องกันและปราบปรามทุจริตและประพฤติมิชอบในองค์กร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สื่อสารจากผู้บริหารระดับสูงที่เกี่ยวกับทัศนคติและความมุ่งมั่นของรัฐวิสาหกิจที่เกี่ยวกับหลักจรรยาบรรณอย่างสม่ำเสมอ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กลยุทธ์และวิธีการในการสนับสนุนและเสริมสร้างวัฒนธรรมที่มีจริยธรรมในโอกาสต่างๆ รวมทั้งแนวปฏิบัติด้านบุคลากรที่สนับสนุนให้พนักงานปฏิบัติและสร้างวัฒนธรรมที่มีจริยธรรมในรัฐวิสาหกิจ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กำหนดช่องทางที่หลากหลายและเข้าถึงง่ายในการรายงานเกี่ยวกับการปฏิบัติไม่ถูกต้องตามหลักจรรยาบรรณ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23528" y="2217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600" b="1" dirty="0">
                <a:latin typeface="DilleniaDSE" pitchFamily="18" charset="0"/>
                <a:cs typeface="DilleniaUPC" pitchFamily="18" charset="-34"/>
              </a:rPr>
              <a:t>จรรยาบรรณสำหรับพนักงานและผู้บริหารของรัฐวิสาหกิจ</a:t>
            </a:r>
          </a:p>
          <a:p>
            <a:pPr marL="533400" indent="-533400" algn="ctr">
              <a:defRPr/>
            </a:pPr>
            <a:endParaRPr lang="th-TH" sz="11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33400" y="1052736"/>
            <a:ext cx="8382000" cy="14478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 typeface="Wingdings" pitchFamily="2" charset="2"/>
              <a:buChar char="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ประเมินการวางแผน การนำไปปฏิบัติและความมีประสิทธิผลของวัตถุประสงค์ โครงการ และกิจกรรมต่างๆที่เกี่ยวข้องจรรยาบรรณสำหรับพนักงาน และผู้บริหารของรัฐวิสาหกิจ โดยควร</a:t>
            </a:r>
            <a:r>
              <a:rPr lang="th-TH" sz="2900" b="1" i="1" dirty="0">
                <a:solidFill>
                  <a:srgbClr val="0000FF"/>
                </a:solidFill>
                <a:latin typeface="DilleniaDSE" pitchFamily="18" charset="0"/>
                <a:cs typeface="DilleniaUPC" pitchFamily="18" charset="-34"/>
              </a:rPr>
              <a:t>ประเมินความเหมาะสมและประสิทธิผล</a:t>
            </a: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ในประเด็นต่อไปนี้</a:t>
            </a:r>
          </a:p>
          <a:p>
            <a:pPr marL="628650" indent="-533400" algn="thaiDist">
              <a:lnSpc>
                <a:spcPct val="90000"/>
              </a:lnSpc>
              <a:buFont typeface="Wingdings" pitchFamily="2" charset="2"/>
              <a:buChar char=""/>
              <a:tabLst>
                <a:tab pos="173038" algn="l"/>
              </a:tabLst>
            </a:pPr>
            <a:endParaRPr lang="th-TH" sz="29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4757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57FFBFB2-5B15-45A7-A72E-DF03A730C411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27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66800" y="1600200"/>
            <a:ext cx="7772400" cy="34290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Tx/>
              <a:buAutoNum type="arabicPeriod" startAt="5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การเปิดเผยหลักจรรยาบรรณต่อพนักงาน คู่ค้า และลูกค้า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5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การแบ่งแยกหน้าที่เพื่อให้มั่นใจว่าการปฏิบัติผิดหลักจรรยาบรรณได้รับการสืบสวนสอบสวน และรายงานอย่างมีประสิทธิผล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5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การฝึกอบรมเกี่ยวกับหลักจรรยาบรรณให้กับพนักงานและผู้บริหารของรัฐวิสาหกิจ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5"/>
              <a:tabLst>
                <a:tab pos="173038" algn="l"/>
              </a:tabLst>
            </a:pPr>
            <a:r>
              <a:rPr lang="th-TH" sz="2900" b="1">
                <a:latin typeface="DilleniaDSE" pitchFamily="18" charset="0"/>
                <a:cs typeface="DilleniaUPC" pitchFamily="18" charset="-34"/>
              </a:rPr>
              <a:t>การประเมินผลกระบวนการต่างๆ ทั้งที่เป็นทางการและไม่เป็นทางการที่อาจสร้างแรงกดดัน หรือความมีอคติภายในรัฐวิสาหกิจที่อาจมีผลกระทบต่อวัฒนธรรมที่มีจริยธรรมของรัฐวิสาหกิจ</a:t>
            </a:r>
          </a:p>
          <a:p>
            <a:pPr marL="628650" indent="-533400">
              <a:lnSpc>
                <a:spcPct val="90000"/>
              </a:lnSpc>
              <a:buFontTx/>
              <a:buAutoNum type="arabicPeriod" startAt="5"/>
              <a:tabLst>
                <a:tab pos="173038" algn="l"/>
              </a:tabLst>
            </a:pPr>
            <a:endParaRPr lang="th-TH" sz="2900" b="1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80528" y="298683"/>
            <a:ext cx="914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จรรยาบรรณสำหรับพนักงานและผู้บริหารของรัฐวิสาหกิจ (ต่อ)</a:t>
            </a:r>
          </a:p>
          <a:p>
            <a:pPr marL="533400" indent="-533400" algn="ctr">
              <a:defRPr/>
            </a:pPr>
            <a:endParaRPr lang="th-TH" sz="105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5780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09BE3413-F613-4838-B06D-EB49A0E44E2C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28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04900" y="2495128"/>
            <a:ext cx="7772400" cy="38862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สอบทานเอกสารที่เกี่ยวข้อง รวมทั้งข้อมูลเบื้องต้นเกี่ยวกับวิธีการบริหารความเสี่ยง เพื่อให้มั่นใจว่ากระบวนการบริหารความเสี่ยงขององค์กรเหมาะสม และสอดคล้องกับแนวปฏิบัติที่ดี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รวบรวมและศึกษาพัฒนาการต่างๆ ในปัจจุบัน แนวโน้ม ข้อมูลอุตสาหกรรมต่างๆ เพื่อนำมาสนับสนุนการระบุความเสี่ยงและผลกระทบที่อาจมีผลต่อรัฐวิสาหกิจและการควบคุมที่ใช้ในการจัดการความเสี่ยง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สอบทานนโยบายของคณะกรรมการรัฐวิสาหกิจ คณะกรรมการบริหารความเสี่ยง (ถ้ามี) และคณะกรรมการตรวจสอบเพื่อระบุกลยุทธ์ขององค์กร แนวทางและวิธีการการบริหารความเสี่ยง ประเภทความเสี่ยงที่ยอมรับได้ และระดับความเสี่ยงที่ยอมรับได้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226675"/>
            <a:ext cx="914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การบริหารความเสี่ยง</a:t>
            </a:r>
          </a:p>
          <a:p>
            <a:pPr marL="533400" indent="-533400" algn="ctr">
              <a:defRPr/>
            </a:pPr>
            <a:endParaRPr lang="th-TH" sz="105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3400" y="892696"/>
            <a:ext cx="8382000" cy="16002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 typeface="Wingdings" pitchFamily="2" charset="2"/>
              <a:buChar char="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ผู้ตรวจสอบภายในควรดำเนินการสอบทานระบบบริหารความเสี่ยงขององค์กรเพื่อให้มั่นใจว่า</a:t>
            </a:r>
            <a:r>
              <a:rPr lang="th-TH" sz="2900" b="1" i="1" dirty="0">
                <a:solidFill>
                  <a:srgbClr val="0000FF"/>
                </a:solidFill>
                <a:latin typeface="DilleniaDSE" pitchFamily="18" charset="0"/>
                <a:cs typeface="DilleniaUPC" pitchFamily="18" charset="-34"/>
              </a:rPr>
              <a:t>วัตถุประสงค์ของการบริหารความเสี่ยงสามารถบรรลุได้และสามารถแสดงความเห็นต่อความเพียงพอของระบบการบริหารความเสี่ยง</a:t>
            </a: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 โดยในการดำเนินการสอบทาน ผู้ตรวจสอบภายในควรพิจารณา</a:t>
            </a:r>
          </a:p>
        </p:txBody>
      </p:sp>
      <p:sp>
        <p:nvSpPr>
          <p:cNvPr id="76805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B2EE2BDE-D361-40D8-A2E0-22CBE985D971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29</a:t>
            </a:fld>
            <a:endParaRPr lang="en-US" sz="160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/>
          <p:nvPr/>
        </p:nvGraphicFramePr>
        <p:xfrm>
          <a:off x="539552" y="1772816"/>
          <a:ext cx="835292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7" name="Text Box 16"/>
          <p:cNvSpPr txBox="1">
            <a:spLocks noChangeArrowheads="1"/>
          </p:cNvSpPr>
          <p:nvPr/>
        </p:nvSpPr>
        <p:spPr bwMode="auto">
          <a:xfrm>
            <a:off x="1857356" y="130629"/>
            <a:ext cx="714380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/>
            <a:r>
              <a:rPr lang="th-TH" sz="34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ผลการประเมินปีบัญชี </a:t>
            </a:r>
            <a:r>
              <a:rPr lang="th-TH" sz="3400" b="1" dirty="0" smtClean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2554 </a:t>
            </a:r>
            <a:r>
              <a:rPr lang="th-TH" sz="34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(รัฐวิสาหกิจ </a:t>
            </a:r>
            <a:r>
              <a:rPr lang="th-TH" sz="3400" b="1" dirty="0" smtClean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49 </a:t>
            </a:r>
            <a:r>
              <a:rPr lang="th-TH" sz="34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แห่ง)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1285852" y="928670"/>
          <a:ext cx="3070124" cy="1420210"/>
        </p:xfrm>
        <a:graphic>
          <a:graphicData uri="http://schemas.openxmlformats.org/drawingml/2006/table">
            <a:tbl>
              <a:tblPr/>
              <a:tblGrid>
                <a:gridCol w="1810278"/>
                <a:gridCol w="1259846"/>
              </a:tblGrid>
              <a:tr h="4746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MAX 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(ทีโอที)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5546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AVG.</a:t>
                      </a: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3.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5411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2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S.D.</a:t>
                      </a: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0.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5963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02" name="TextBox 8"/>
          <p:cNvSpPr txBox="1">
            <a:spLocks noChangeArrowheads="1"/>
          </p:cNvSpPr>
          <p:nvPr/>
        </p:nvSpPr>
        <p:spPr bwMode="auto">
          <a:xfrm>
            <a:off x="142844" y="1214422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000" b="1" dirty="0">
                <a:cs typeface="FreesiaUPC" pitchFamily="34" charset="-34"/>
              </a:rPr>
              <a:t>แห่ง</a:t>
            </a:r>
          </a:p>
        </p:txBody>
      </p:sp>
      <p:sp>
        <p:nvSpPr>
          <p:cNvPr id="42003" name="TextBox 9"/>
          <p:cNvSpPr txBox="1">
            <a:spLocks noChangeArrowheads="1"/>
          </p:cNvSpPr>
          <p:nvPr/>
        </p:nvSpPr>
        <p:spPr bwMode="auto">
          <a:xfrm>
            <a:off x="4214810" y="6000768"/>
            <a:ext cx="785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 b="1" dirty="0">
                <a:cs typeface="FreesiaUPC" pitchFamily="34" charset="-34"/>
              </a:rPr>
              <a:t>คะแนน</a:t>
            </a:r>
          </a:p>
        </p:txBody>
      </p:sp>
      <p:sp>
        <p:nvSpPr>
          <p:cNvPr id="42004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E5BF4F1A-5BB4-4C93-BE18-3F313D8505F8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3</a:t>
            </a:fld>
            <a:endParaRPr lang="en-US" sz="1600" dirty="0">
              <a:latin typeface="FreesiaDSE" pitchFamily="34" charset="0"/>
              <a:cs typeface="FreesiaUPC" pitchFamily="34" charset="-34"/>
            </a:endParaRPr>
          </a:p>
        </p:txBody>
      </p:sp>
      <p:grpSp>
        <p:nvGrpSpPr>
          <p:cNvPr id="2" name="Group 237"/>
          <p:cNvGrpSpPr/>
          <p:nvPr/>
        </p:nvGrpSpPr>
        <p:grpSpPr>
          <a:xfrm>
            <a:off x="1259632" y="1700808"/>
            <a:ext cx="7072361" cy="3562833"/>
            <a:chOff x="0" y="308542"/>
            <a:chExt cx="9020967" cy="3001395"/>
          </a:xfrm>
        </p:grpSpPr>
        <p:grpSp>
          <p:nvGrpSpPr>
            <p:cNvPr id="3" name="Group 238"/>
            <p:cNvGrpSpPr/>
            <p:nvPr/>
          </p:nvGrpSpPr>
          <p:grpSpPr>
            <a:xfrm>
              <a:off x="1218407" y="308542"/>
              <a:ext cx="7802560" cy="2893038"/>
              <a:chOff x="1218407" y="308542"/>
              <a:chExt cx="7802560" cy="2893038"/>
            </a:xfrm>
          </p:grpSpPr>
          <p:sp>
            <p:nvSpPr>
              <p:cNvPr id="241" name="TextBox 5"/>
              <p:cNvSpPr txBox="1"/>
              <p:nvPr/>
            </p:nvSpPr>
            <p:spPr>
              <a:xfrm>
                <a:off x="1218407" y="2837614"/>
                <a:ext cx="273844" cy="28575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800" b="1" dirty="0" smtClean="0">
                    <a:latin typeface="FreesiaDSE" pitchFamily="34" charset="0"/>
                  </a:rPr>
                  <a:t>1</a:t>
                </a:r>
                <a:endParaRPr lang="en-US" sz="1800" b="1" dirty="0">
                  <a:latin typeface="FreesiaDSE" pitchFamily="34" charset="0"/>
                </a:endParaRPr>
              </a:p>
            </p:txBody>
          </p:sp>
          <p:sp>
            <p:nvSpPr>
              <p:cNvPr id="242" name="TextBox 6"/>
              <p:cNvSpPr txBox="1"/>
              <p:nvPr/>
            </p:nvSpPr>
            <p:spPr>
              <a:xfrm>
                <a:off x="2460264" y="2583656"/>
                <a:ext cx="269875" cy="28575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800" b="1" dirty="0" smtClean="0">
                    <a:latin typeface="FreesiaDSE" pitchFamily="34" charset="0"/>
                  </a:rPr>
                  <a:t>2</a:t>
                </a:r>
                <a:endParaRPr lang="en-US" sz="1800" b="1" dirty="0">
                  <a:latin typeface="FreesiaDSE" pitchFamily="34" charset="0"/>
                </a:endParaRPr>
              </a:p>
            </p:txBody>
          </p:sp>
          <p:sp>
            <p:nvSpPr>
              <p:cNvPr id="243" name="TextBox 7"/>
              <p:cNvSpPr txBox="1"/>
              <p:nvPr/>
            </p:nvSpPr>
            <p:spPr>
              <a:xfrm>
                <a:off x="3739443" y="2422380"/>
                <a:ext cx="269875" cy="28575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800" b="1">
                    <a:latin typeface="FreesiaDSE" pitchFamily="34" charset="0"/>
                  </a:rPr>
                  <a:t>4</a:t>
                </a:r>
              </a:p>
            </p:txBody>
          </p:sp>
          <p:sp>
            <p:nvSpPr>
              <p:cNvPr id="244" name="TextBox 8"/>
              <p:cNvSpPr txBox="1"/>
              <p:nvPr/>
            </p:nvSpPr>
            <p:spPr>
              <a:xfrm>
                <a:off x="4829407" y="308542"/>
                <a:ext cx="504592" cy="34528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latin typeface="FreesiaDSE" pitchFamily="34" charset="0"/>
                  </a:rPr>
                  <a:t>18</a:t>
                </a:r>
              </a:p>
            </p:txBody>
          </p:sp>
          <p:sp>
            <p:nvSpPr>
              <p:cNvPr id="245" name="TextBox 11"/>
              <p:cNvSpPr txBox="1"/>
              <p:nvPr/>
            </p:nvSpPr>
            <p:spPr>
              <a:xfrm>
                <a:off x="7380792" y="1097132"/>
                <a:ext cx="489239" cy="34528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latin typeface="FreesiaDSE" pitchFamily="34" charset="0"/>
                  </a:rPr>
                  <a:t>1</a:t>
                </a:r>
                <a:r>
                  <a:rPr lang="th-TH" sz="1600" b="1" dirty="0" smtClean="0">
                    <a:latin typeface="FreesiaDSE" pitchFamily="34" charset="0"/>
                  </a:rPr>
                  <a:t>3</a:t>
                </a:r>
                <a:endParaRPr lang="en-US" sz="1600" b="1" dirty="0">
                  <a:latin typeface="FreesiaDSE" pitchFamily="34" charset="0"/>
                </a:endParaRPr>
              </a:p>
            </p:txBody>
          </p:sp>
          <p:sp>
            <p:nvSpPr>
              <p:cNvPr id="246" name="TextBox 14"/>
              <p:cNvSpPr txBox="1"/>
              <p:nvPr/>
            </p:nvSpPr>
            <p:spPr>
              <a:xfrm>
                <a:off x="6119641" y="1563736"/>
                <a:ext cx="474508" cy="28575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800" b="1" dirty="0" smtClean="0">
                    <a:latin typeface="FreesiaDSE" pitchFamily="34" charset="0"/>
                  </a:rPr>
                  <a:t>10</a:t>
                </a:r>
                <a:endParaRPr lang="en-US" sz="1800" b="1" dirty="0">
                  <a:latin typeface="FreesiaDSE" pitchFamily="34" charset="0"/>
                </a:endParaRPr>
              </a:p>
            </p:txBody>
          </p:sp>
          <p:sp>
            <p:nvSpPr>
              <p:cNvPr id="247" name="TextBox 15"/>
              <p:cNvSpPr txBox="1"/>
              <p:nvPr/>
            </p:nvSpPr>
            <p:spPr>
              <a:xfrm>
                <a:off x="8751092" y="2915830"/>
                <a:ext cx="269875" cy="28575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800" b="1" dirty="0" smtClean="0">
                    <a:latin typeface="FreesiaDSE" pitchFamily="34" charset="0"/>
                  </a:rPr>
                  <a:t>1</a:t>
                </a:r>
                <a:endParaRPr lang="en-US" sz="1800" b="1" dirty="0">
                  <a:latin typeface="FreesiaDSE" pitchFamily="34" charset="0"/>
                </a:endParaRPr>
              </a:p>
            </p:txBody>
          </p:sp>
        </p:grpSp>
        <p:sp>
          <p:nvSpPr>
            <p:cNvPr id="240" name="TextBox 13"/>
            <p:cNvSpPr txBox="1"/>
            <p:nvPr/>
          </p:nvSpPr>
          <p:spPr>
            <a:xfrm>
              <a:off x="0" y="3024187"/>
              <a:ext cx="273844" cy="28575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latin typeface="FreesiaDSE" pitchFamily="34" charset="0"/>
                </a:rPr>
                <a:t>0</a:t>
              </a:r>
            </a:p>
          </p:txBody>
        </p:sp>
      </p:grpSp>
      <p:grpSp>
        <p:nvGrpSpPr>
          <p:cNvPr id="5" name="Group 247"/>
          <p:cNvGrpSpPr>
            <a:grpSpLocks/>
          </p:cNvGrpSpPr>
          <p:nvPr/>
        </p:nvGrpSpPr>
        <p:grpSpPr bwMode="auto">
          <a:xfrm>
            <a:off x="769300" y="5643578"/>
            <a:ext cx="7946104" cy="285752"/>
            <a:chOff x="-1" y="0"/>
            <a:chExt cx="482" cy="18"/>
          </a:xfrm>
        </p:grpSpPr>
        <p:sp>
          <p:nvSpPr>
            <p:cNvPr id="249" name="Rectangle 248"/>
            <p:cNvSpPr>
              <a:spLocks noChangeArrowheads="1"/>
            </p:cNvSpPr>
            <p:nvPr/>
          </p:nvSpPr>
          <p:spPr bwMode="auto">
            <a:xfrm>
              <a:off x="-1" y="0"/>
              <a:ext cx="58" cy="17"/>
            </a:xfrm>
            <a:prstGeom prst="rect">
              <a:avLst/>
            </a:prstGeom>
            <a:solidFill>
              <a:srgbClr val="FF006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1.00-1.50</a:t>
              </a:r>
            </a:p>
          </p:txBody>
        </p: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60" y="0"/>
              <a:ext cx="6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1.5</a:t>
              </a:r>
              <a:r>
                <a:rPr lang="en-US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0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-2.00</a:t>
              </a:r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124" y="0"/>
              <a:ext cx="54" cy="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b="1" i="0" dirty="0">
                  <a:latin typeface="Tahoma" pitchFamily="34" charset="0"/>
                  <a:ea typeface="+mn-ea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2.0</a:t>
              </a:r>
              <a:r>
                <a:rPr lang="en-US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0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-2.50</a:t>
              </a:r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182" y="0"/>
              <a:ext cx="54" cy="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b="1" i="0" dirty="0">
                  <a:latin typeface="Tahoma" pitchFamily="34" charset="0"/>
                  <a:cs typeface="Tahoma" pitchFamily="34" charset="0"/>
                </a:rPr>
                <a:t>2.50-3.00</a:t>
              </a:r>
              <a:endParaRPr lang="th-TH" b="1" i="0" strike="noStrike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240" y="0"/>
              <a:ext cx="53" cy="1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b="1" i="0" dirty="0">
                  <a:latin typeface="Tahoma" pitchFamily="34" charset="0"/>
                  <a:ea typeface="+mn-ea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3.00-3.50</a:t>
              </a:r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297" y="0"/>
              <a:ext cx="57" cy="18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b="1" i="0" dirty="0"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3.50-4.00</a:t>
              </a:r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357" y="0"/>
              <a:ext cx="58" cy="17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b="1" i="0" dirty="0"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4.00-4.50</a:t>
              </a:r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417" y="0"/>
              <a:ext cx="64" cy="18"/>
            </a:xfrm>
            <a:prstGeom prst="rect">
              <a:avLst/>
            </a:prstGeom>
            <a:solidFill>
              <a:srgbClr val="00CC6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b="1" i="0" dirty="0">
                  <a:latin typeface="Tahoma" pitchFamily="34" charset="0"/>
                  <a:ea typeface="+mn-ea"/>
                  <a:cs typeface="Tahoma" pitchFamily="34" charset="0"/>
                </a:rPr>
                <a:t>&gt;</a:t>
              </a:r>
              <a:r>
                <a:rPr lang="th-TH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4.50-5.00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7236296" y="3140968"/>
            <a:ext cx="936104" cy="2160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87624" y="1268760"/>
            <a:ext cx="7543800" cy="3429000"/>
          </a:xfrm>
          <a:prstGeom prst="rect">
            <a:avLst/>
          </a:prstGeom>
          <a:gradFill rotWithShape="1">
            <a:gsLst>
              <a:gs pos="0">
                <a:srgbClr val="E5EEE4"/>
              </a:gs>
              <a:gs pos="100000">
                <a:srgbClr val="FEFEAE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lIns="3600" rIns="18000" bIns="18000"/>
          <a:lstStyle/>
          <a:p>
            <a:pPr marL="628650" indent="-533400" algn="thaiDist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สอบทานรายงานผลการประเมินความเสี่ยงที่หน่วยงานที่เกี่ยวข้องได้จัดทำขึ้น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สัมภาษณ์ผู้บริหารระดับกลางและระดับสูงเพื่อระบุวัตถุประสงค์ในการปฏิบัติงาน ความเสี่ยง และแนวทางในการจัดการความเสี่ยง การติดตามและควบคุม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ประเมินความเหมาะสมของการรายงานในกิจกรรมการติดตามความเสี่ยง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สอบทานความเพียงพอและทันเวลาของการรายงานผลการบริหารความเสี่ยง</a:t>
            </a:r>
          </a:p>
          <a:p>
            <a:pPr marL="628650" indent="-533400" algn="thaiDist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r>
              <a:rPr lang="th-TH" sz="2900" b="1" dirty="0">
                <a:latin typeface="DilleniaDSE" pitchFamily="18" charset="0"/>
                <a:cs typeface="DilleniaUPC" pitchFamily="18" charset="-34"/>
              </a:rPr>
              <a:t>สอบทานความครบถ้วนของการวิเคราะห์ความเสี่ยงของฝ่ายบริหาร การดำเนินการเพื่อแก้ไข</a:t>
            </a:r>
          </a:p>
          <a:p>
            <a:pPr marL="628650" indent="-533400">
              <a:lnSpc>
                <a:spcPct val="90000"/>
              </a:lnSpc>
              <a:buFontTx/>
              <a:buAutoNum type="arabicPeriod" startAt="4"/>
              <a:tabLst>
                <a:tab pos="173038" algn="l"/>
              </a:tabLst>
            </a:pPr>
            <a:endParaRPr lang="th-TH" sz="290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0" y="226675"/>
            <a:ext cx="9144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 algn="ctr">
              <a:defRPr/>
            </a:pPr>
            <a:r>
              <a:rPr lang="th-TH" sz="3200" b="1" dirty="0">
                <a:latin typeface="DilleniaDSE" pitchFamily="18" charset="0"/>
                <a:cs typeface="DilleniaUPC" pitchFamily="18" charset="-34"/>
              </a:rPr>
              <a:t>การบริหารความเสี่ยง (ต่อ)</a:t>
            </a:r>
          </a:p>
          <a:p>
            <a:pPr marL="533400" indent="-533400" algn="ctr">
              <a:defRPr/>
            </a:pPr>
            <a:endParaRPr lang="th-TH" sz="1050" b="1" dirty="0">
              <a:latin typeface="DilleniaDSE" pitchFamily="18" charset="0"/>
              <a:cs typeface="DilleniaUPC" pitchFamily="18" charset="-34"/>
            </a:endParaRPr>
          </a:p>
        </p:txBody>
      </p:sp>
      <p:sp>
        <p:nvSpPr>
          <p:cNvPr id="77828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6766CF5D-96A5-4533-A316-43B654660710}" type="slidenum">
              <a:rPr lang="en-US" sz="1600">
                <a:latin typeface="FreesiaDSE" pitchFamily="34" charset="0"/>
                <a:cs typeface="FreesiaUPC" pitchFamily="34" charset="-34"/>
              </a:rPr>
              <a:pPr/>
              <a:t>30</a:t>
            </a:fld>
            <a:endParaRPr lang="en-US" sz="1600" dirty="0"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28794" y="4429132"/>
            <a:ext cx="5714000" cy="337346"/>
            <a:chOff x="0" y="0"/>
            <a:chExt cx="487" cy="1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8" cy="17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1.00-1.50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0" y="0"/>
              <a:ext cx="61" cy="1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1.5</a:t>
              </a:r>
              <a:r>
                <a:rPr lang="en-US" sz="800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0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rPr>
                <a:t>-2.00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3" y="0"/>
              <a:ext cx="57" cy="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th-TH" sz="800" b="1" i="0" dirty="0">
                  <a:latin typeface="Tahoma" pitchFamily="34" charset="0"/>
                  <a:ea typeface="+mn-ea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2.0</a:t>
              </a:r>
              <a:r>
                <a:rPr lang="en-US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0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-2.50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82" y="0"/>
              <a:ext cx="56" cy="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sz="800" b="1" i="0" dirty="0">
                  <a:latin typeface="Tahoma" pitchFamily="34" charset="0"/>
                  <a:cs typeface="Tahoma" pitchFamily="34" charset="0"/>
                </a:rPr>
                <a:t>2.50-3.00</a:t>
              </a:r>
              <a:endParaRPr lang="th-TH" sz="800" b="1" i="0" strike="noStrike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1" y="0"/>
              <a:ext cx="59" cy="17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sz="800" b="1" i="0" dirty="0"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3.00-3.50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1" y="0"/>
              <a:ext cx="64" cy="17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sz="800" b="1" i="0" dirty="0"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3.50-4.00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7" y="0"/>
              <a:ext cx="58" cy="17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sz="800" b="1" i="0" dirty="0">
                  <a:latin typeface="Tahoma" pitchFamily="34" charset="0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4.00-4.50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26" y="0"/>
              <a:ext cx="61" cy="17"/>
            </a:xfrm>
            <a:prstGeom prst="rect">
              <a:avLst/>
            </a:prstGeom>
            <a:solidFill>
              <a:srgbClr val="00CC6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27432" tIns="36576" rIns="27432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1">
                <a:defRPr sz="1000"/>
              </a:pPr>
              <a:r>
                <a:rPr lang="en-US" sz="800" b="1" i="0" dirty="0">
                  <a:latin typeface="Tahoma" pitchFamily="34" charset="0"/>
                  <a:ea typeface="+mn-ea"/>
                  <a:cs typeface="Tahoma" pitchFamily="34" charset="0"/>
                </a:rPr>
                <a:t>&gt;</a:t>
              </a:r>
              <a:r>
                <a:rPr lang="th-TH" sz="800" b="1" i="0" strike="noStrike" dirty="0">
                  <a:solidFill>
                    <a:srgbClr val="000000"/>
                  </a:solidFill>
                  <a:latin typeface="Tahoma" pitchFamily="34" charset="0"/>
                  <a:cs typeface="Tahoma" pitchFamily="34" charset="0"/>
                </a:rPr>
                <a:t>4.50-5.00</a:t>
              </a:r>
            </a:p>
          </p:txBody>
        </p:sp>
      </p:grp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1928794" y="4929198"/>
          <a:ext cx="2893034" cy="1338669"/>
        </p:xfrm>
        <a:graphic>
          <a:graphicData uri="http://schemas.openxmlformats.org/drawingml/2006/table">
            <a:tbl>
              <a:tblPr/>
              <a:tblGrid>
                <a:gridCol w="1311314"/>
                <a:gridCol w="1581720"/>
              </a:tblGrid>
              <a:tr h="333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2553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48รัฐวิสาหกิจ</a:t>
                      </a: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Maximum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4.5274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Average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3.5370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Std. Deviation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0.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5813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"/>
          <p:cNvGraphicFramePr>
            <a:graphicFrameLocks noGrp="1"/>
          </p:cNvGraphicFramePr>
          <p:nvPr/>
        </p:nvGraphicFramePr>
        <p:xfrm>
          <a:off x="5000628" y="4929198"/>
          <a:ext cx="2893034" cy="1338669"/>
        </p:xfrm>
        <a:graphic>
          <a:graphicData uri="http://schemas.openxmlformats.org/drawingml/2006/table">
            <a:tbl>
              <a:tblPr/>
              <a:tblGrid>
                <a:gridCol w="1311314"/>
                <a:gridCol w="1581720"/>
              </a:tblGrid>
              <a:tr h="3331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2554</a:t>
                      </a:r>
                      <a:endParaRPr kumimoji="0" lang="en-A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cs typeface="FreesiaUPC" pitchFamily="34" charset="-34"/>
                      </a:endParaRPr>
                    </a:p>
                  </a:txBody>
                  <a:tcPr marL="54000" marR="54000" marT="18000" marB="18000" anchor="ctr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48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รัฐวิสาหกิจ</a:t>
                      </a: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Maximum</a:t>
                      </a:r>
                      <a:endParaRPr kumimoji="0" lang="th-TH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4.5546</a:t>
                      </a:r>
                      <a:endParaRPr kumimoji="0" lang="en-A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Average</a:t>
                      </a:r>
                      <a:endParaRPr kumimoji="0" lang="th-TH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3.5757</a:t>
                      </a:r>
                      <a:endParaRPr kumimoji="0" lang="en-A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Std. Deviation</a:t>
                      </a:r>
                      <a:endParaRPr kumimoji="0" lang="th-TH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FreesiaDSE" pitchFamily="34" charset="0"/>
                          <a:ea typeface="+mn-ea"/>
                          <a:cs typeface="FreesiaUPC" pitchFamily="34" charset="-34"/>
                        </a:rPr>
                        <a:t>0.5509</a:t>
                      </a:r>
                      <a:endParaRPr kumimoji="0" lang="en-A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FreesiaDSE" pitchFamily="34" charset="0"/>
                        <a:ea typeface="+mn-ea"/>
                        <a:cs typeface="FreesiaUPC" pitchFamily="34" charset="-34"/>
                      </a:endParaRPr>
                    </a:p>
                  </a:txBody>
                  <a:tcPr marL="54000" marR="54000" marT="18000" marB="18000" anchor="b" horzOverflow="overflow">
                    <a:lnL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3838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46" name="TextBox 9"/>
          <p:cNvSpPr txBox="1">
            <a:spLocks noChangeArrowheads="1"/>
          </p:cNvSpPr>
          <p:nvPr/>
        </p:nvSpPr>
        <p:spPr bwMode="auto">
          <a:xfrm>
            <a:off x="1214419" y="785794"/>
            <a:ext cx="714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1600" b="1" dirty="0">
                <a:cs typeface="FreesiaUPC" pitchFamily="34" charset="-34"/>
              </a:rPr>
              <a:t>แห่ง</a:t>
            </a:r>
          </a:p>
        </p:txBody>
      </p:sp>
      <p:sp>
        <p:nvSpPr>
          <p:cNvPr id="43047" name="TextBox 10"/>
          <p:cNvSpPr txBox="1">
            <a:spLocks noChangeArrowheads="1"/>
          </p:cNvSpPr>
          <p:nvPr/>
        </p:nvSpPr>
        <p:spPr bwMode="auto">
          <a:xfrm>
            <a:off x="7929586" y="4463157"/>
            <a:ext cx="785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1600" b="1" dirty="0">
                <a:cs typeface="FreesiaUPC" pitchFamily="34" charset="-34"/>
              </a:rPr>
              <a:t>คะแนน</a:t>
            </a:r>
          </a:p>
        </p:txBody>
      </p:sp>
      <p:sp>
        <p:nvSpPr>
          <p:cNvPr id="43048" name="Slide Number Placeholder 3"/>
          <p:cNvSpPr>
            <a:spLocks noGrp="1" noChangeAspect="1"/>
          </p:cNvSpPr>
          <p:nvPr>
            <p:ph type="sldNum" sz="quarter" idx="4294967295"/>
          </p:nvPr>
        </p:nvSpPr>
        <p:spPr>
          <a:xfrm>
            <a:off x="3924300" y="6572250"/>
            <a:ext cx="1800225" cy="263525"/>
          </a:xfrm>
          <a:noFill/>
        </p:spPr>
        <p:txBody>
          <a:bodyPr/>
          <a:lstStyle/>
          <a:p>
            <a:fld id="{05740074-BCDA-43F2-BAAD-E8E676EE375F}" type="slidenum">
              <a:rPr lang="en-US" sz="1600" b="0">
                <a:latin typeface="FreesiaDSE" pitchFamily="34" charset="0"/>
                <a:cs typeface="FreesiaUPC" pitchFamily="34" charset="-34"/>
              </a:rPr>
              <a:pPr/>
              <a:t>4</a:t>
            </a:fld>
            <a:endParaRPr lang="en-US" sz="1600" b="0" dirty="0">
              <a:latin typeface="FreesiaDSE" pitchFamily="34" charset="0"/>
              <a:cs typeface="FreesiaUPC" pitchFamily="34" charset="-34"/>
            </a:endParaRPr>
          </a:p>
        </p:txBody>
      </p:sp>
      <p:sp>
        <p:nvSpPr>
          <p:cNvPr id="43049" name="Text Box 16"/>
          <p:cNvSpPr txBox="1">
            <a:spLocks noChangeArrowheads="1"/>
          </p:cNvSpPr>
          <p:nvPr/>
        </p:nvSpPr>
        <p:spPr bwMode="auto">
          <a:xfrm>
            <a:off x="214282" y="214290"/>
            <a:ext cx="8715468" cy="5386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/>
            <a:r>
              <a:rPr lang="th-TH" sz="29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สรุปผลการประเมินปีบัญชี </a:t>
            </a:r>
            <a:r>
              <a:rPr lang="th-TH" sz="2900" b="1" dirty="0" smtClean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2554 </a:t>
            </a:r>
            <a:r>
              <a:rPr lang="th-TH" sz="29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เทียบกับปีบัญชี </a:t>
            </a:r>
            <a:r>
              <a:rPr lang="th-TH" sz="2900" b="1" dirty="0" smtClean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2553(</a:t>
            </a:r>
            <a:r>
              <a:rPr lang="th-TH" sz="29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รัฐวิสาหกิจ </a:t>
            </a:r>
            <a:r>
              <a:rPr lang="th-TH" sz="2900" b="1" dirty="0" smtClean="0">
                <a:solidFill>
                  <a:schemeClr val="tx1">
                    <a:lumMod val="50000"/>
                  </a:schemeClr>
                </a:solidFill>
                <a:latin typeface="FreesiaDSE" pitchFamily="34" charset="0"/>
                <a:cs typeface="FreesiaUPC" pitchFamily="34" charset="-34"/>
              </a:rPr>
              <a:t>48</a:t>
            </a:r>
            <a:r>
              <a:rPr lang="th-TH" sz="2900" b="1" dirty="0" smtClean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 </a:t>
            </a:r>
            <a:r>
              <a:rPr lang="th-TH" sz="2900" b="1" dirty="0">
                <a:solidFill>
                  <a:schemeClr val="tx1">
                    <a:lumMod val="50000"/>
                  </a:schemeClr>
                </a:solidFill>
                <a:latin typeface="DilleniaDSE" pitchFamily="18" charset="0"/>
                <a:cs typeface="FreesiaUPC" pitchFamily="34" charset="-34"/>
              </a:rPr>
              <a:t>แห่ง)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1547664" y="836712"/>
          <a:ext cx="684847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9552" y="6453336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หมายเหตุ ในปี 2553 อจน.ไม่เข้าระบบประเมินผลฯ ดังนั้นข้อมูลเปรียบเทียบ จึงไม่นับรวม อจน.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87624" y="116632"/>
            <a:ext cx="7725155" cy="720896"/>
          </a:xfrm>
          <a:prstGeom prst="rect">
            <a:avLst/>
          </a:prstGeom>
        </p:spPr>
        <p:txBody>
          <a:bodyPr lIns="98155" tIns="49077" rIns="98155" bIns="49077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j-ea"/>
                <a:cs typeface="FreesiaUPC" pitchFamily="34" charset="-34"/>
              </a:rPr>
              <a:t>             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j-ea"/>
                <a:cs typeface="FreesiaUPC" pitchFamily="34" charset="-34"/>
              </a:rPr>
              <a:t>สรุปผลการประเมินด้านการตรวจสอบภายใน สำหรับรัฐวิสาหกิจ            ปีงบประมาณ  ปี 2554 เปรียบเทียบ ปี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j-ea"/>
                <a:cs typeface="FreesiaUPC" pitchFamily="34" charset="-34"/>
              </a:rPr>
              <a:t>2553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ea typeface="+mj-ea"/>
                <a:cs typeface="FreesiaUPC" pitchFamily="34" charset="-34"/>
              </a:rPr>
              <a:t>จำแนกตามเกณฑ์การประเมิน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472898" y="1052736"/>
            <a:ext cx="3811070" cy="1872208"/>
          </a:xfrm>
          <a:prstGeom prst="wedgeRectCallout">
            <a:avLst>
              <a:gd name="adj1" fmla="val -16142"/>
              <a:gd name="adj2" fmla="val 490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264" tIns="40632" rIns="81264" bIns="40632" numCol="1" rtlCol="0" anchor="t" anchorCtr="0" compatLnSpc="1">
            <a:prstTxWarp prst="textNoShape">
              <a:avLst/>
            </a:prstTxWarp>
          </a:bodyPr>
          <a:lstStyle/>
          <a:p>
            <a:pPr defTabSz="81263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1D528D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24744"/>
            <a:ext cx="3456384" cy="2021050"/>
          </a:xfrm>
          <a:prstGeom prst="rect">
            <a:avLst/>
          </a:prstGeom>
          <a:noFill/>
        </p:spPr>
        <p:txBody>
          <a:bodyPr wrap="square" lIns="81264" tIns="40632" rIns="81264" bIns="40632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srgbClr val="1D528D"/>
                </a:solidFill>
                <a:latin typeface="FreesiaDSE" pitchFamily="34" charset="0"/>
                <a:cs typeface="FreesiaUPC" pitchFamily="34" charset="-34"/>
              </a:rPr>
              <a:t>คะแนนเพิ่มสูงสุดรายหมวด ได้แก่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u="sng" dirty="0" smtClean="0">
                <a:solidFill>
                  <a:srgbClr val="1D528D"/>
                </a:solidFill>
                <a:latin typeface="FreesiaDSE" pitchFamily="34" charset="0"/>
                <a:cs typeface="FreesiaUPC" pitchFamily="34" charset="-34"/>
              </a:rPr>
              <a:t>ข้อ 2 ความเป็นอิสระ</a:t>
            </a:r>
            <a:endParaRPr lang="en-US" b="1" u="sng" dirty="0" smtClean="0">
              <a:solidFill>
                <a:srgbClr val="1D528D"/>
              </a:solidFill>
              <a:latin typeface="FreesiaDSE" pitchFamily="34" charset="0"/>
              <a:cs typeface="FreesiaUPC" pitchFamily="34" charset="-3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1D528D"/>
                </a:solidFill>
                <a:latin typeface="FreesiaDSE" pitchFamily="34" charset="0"/>
                <a:cs typeface="FreesiaUPC" pitchFamily="34" charset="-34"/>
              </a:rPr>
              <a:t>เนื่องจากหัวหน้าหน่วยตรวจสอบภายในและ           ผู้ตรวจสอบภายในไม่ได้รับมอบหมายให้ไปปฏิบัติงานอื่นที่ไม่ใช่งานตรวจสอบภายใน มีจำนวนแห่งลดลง </a:t>
            </a:r>
            <a:endParaRPr lang="en-US" b="1" dirty="0" smtClean="0">
              <a:solidFill>
                <a:srgbClr val="1D528D"/>
              </a:solidFill>
              <a:latin typeface="FreesiaDSE" pitchFamily="34" charset="0"/>
              <a:cs typeface="FreesiaUPC" pitchFamily="34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D528D"/>
              </a:solidFill>
              <a:latin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644008" y="1052736"/>
            <a:ext cx="3744416" cy="1872207"/>
          </a:xfrm>
          <a:prstGeom prst="wedgeRectCallout">
            <a:avLst>
              <a:gd name="adj1" fmla="val -20282"/>
              <a:gd name="adj2" fmla="val 48642"/>
            </a:avLst>
          </a:prstGeom>
          <a:solidFill>
            <a:srgbClr val="FFFFFF"/>
          </a:solidFill>
          <a:ln w="25400" cap="flat" cmpd="sng" algn="ctr">
            <a:solidFill>
              <a:srgbClr val="FF99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81264" tIns="40632" rIns="81264" bIns="40632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1263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540" y="1196752"/>
            <a:ext cx="3060340" cy="1800199"/>
          </a:xfrm>
          <a:prstGeom prst="rect">
            <a:avLst/>
          </a:prstGeom>
          <a:noFill/>
        </p:spPr>
        <p:txBody>
          <a:bodyPr wrap="square" lIns="81264" tIns="40632" rIns="81264" bIns="40632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FreesiaDSE" pitchFamily="34" charset="0"/>
                <a:cs typeface="FreesiaUPC" pitchFamily="34" charset="-34"/>
              </a:rPr>
              <a:t>คะแนนลดลงสูงสุดรายหมวด</a:t>
            </a:r>
            <a:r>
              <a:rPr kumimoji="0" lang="th-TH" sz="1800" b="1" i="0" u="sng" strike="noStrike" kern="0" cap="none" spc="0" normalizeH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FreesiaDSE" pitchFamily="34" charset="0"/>
                <a:cs typeface="FreesiaUPC" pitchFamily="34" charset="-34"/>
              </a:rPr>
              <a:t> ได้แก่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FreesiaDSE" pitchFamily="34" charset="0"/>
                <a:cs typeface="FreesiaUPC" pitchFamily="34" charset="-34"/>
              </a:rPr>
              <a:t>ข้อ 7 การวางแผนในรายละเอียดและการปฏิบัติงานตรวจสอบ</a:t>
            </a:r>
            <a:endParaRPr kumimoji="0" lang="en-US" sz="1800" b="1" i="0" u="sng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FreesiaDSE" pitchFamily="34" charset="0"/>
              <a:cs typeface="FreesiaUPC" pitchFamily="34" charset="-34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FreesiaDSE" pitchFamily="34" charset="0"/>
                <a:cs typeface="FreesiaUPC" pitchFamily="34" charset="-34"/>
              </a:rPr>
              <a:t>เนื่องจากส่วนใหญ่ไม่มีการประเมินความเสี่ยงในระดับกิจกรรมเพื่อป้องกันการทุจริต (เกณฑ์ใหม่ในการประเมินปี 2554)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FreesiaDSE" pitchFamily="34" charset="0"/>
              <a:cs typeface="FreesiaUPC" pitchFamily="34" charset="-34"/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141" y="3102448"/>
          <a:ext cx="8230573" cy="331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619673" y="3037137"/>
            <a:ext cx="906960" cy="391863"/>
          </a:xfrm>
          <a:prstGeom prst="downArrowCallout">
            <a:avLst>
              <a:gd name="adj1" fmla="val 37304"/>
              <a:gd name="adj2" fmla="val 37304"/>
              <a:gd name="adj3" fmla="val 16667"/>
              <a:gd name="adj4" fmla="val 66667"/>
            </a:avLst>
          </a:prstGeom>
          <a:solidFill>
            <a:srgbClr val="CCFF33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lIns="91422" tIns="45710" rIns="91422" bIns="45710" anchor="ctr"/>
          <a:lstStyle/>
          <a:p>
            <a:pPr algn="ctr" defTabSz="91421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D528D"/>
                </a:solidFill>
                <a:latin typeface="FreesiaDSE" pitchFamily="34" charset="0"/>
              </a:rPr>
              <a:t>Diff = +</a:t>
            </a:r>
            <a:r>
              <a:rPr lang="en-US" b="1" dirty="0" smtClean="0">
                <a:solidFill>
                  <a:srgbClr val="1D528D"/>
                </a:solidFill>
                <a:latin typeface="FreesiaDSE" pitchFamily="34" charset="0"/>
              </a:rPr>
              <a:t>0.11</a:t>
            </a:r>
            <a:endParaRPr lang="th-TH" b="1" dirty="0">
              <a:solidFill>
                <a:srgbClr val="1D528D"/>
              </a:solidFill>
              <a:latin typeface="FreesiaDSE" pitchFamily="34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/>
        </p:nvGraphicFramePr>
        <p:xfrm>
          <a:off x="571472" y="1285860"/>
          <a:ext cx="8072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"/>
          <p:cNvGrpSpPr/>
          <p:nvPr/>
        </p:nvGrpSpPr>
        <p:grpSpPr>
          <a:xfrm>
            <a:off x="1500166" y="132402"/>
            <a:ext cx="7514638" cy="796268"/>
            <a:chOff x="1469672" y="132402"/>
            <a:chExt cx="7514638" cy="796268"/>
          </a:xfrm>
        </p:grpSpPr>
        <p:sp>
          <p:nvSpPr>
            <p:cNvPr id="4" name="Oval 101"/>
            <p:cNvSpPr>
              <a:spLocks noChangeArrowheads="1"/>
            </p:cNvSpPr>
            <p:nvPr/>
          </p:nvSpPr>
          <p:spPr bwMode="ltGray">
            <a:xfrm>
              <a:off x="6226380" y="132402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5" name="Oval 101"/>
            <p:cNvSpPr>
              <a:spLocks noChangeArrowheads="1"/>
            </p:cNvSpPr>
            <p:nvPr/>
          </p:nvSpPr>
          <p:spPr bwMode="ltGray">
            <a:xfrm>
              <a:off x="7215206" y="142852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6" name="Oval 101"/>
            <p:cNvSpPr>
              <a:spLocks noChangeArrowheads="1"/>
            </p:cNvSpPr>
            <p:nvPr/>
          </p:nvSpPr>
          <p:spPr bwMode="ltGray">
            <a:xfrm>
              <a:off x="8198492" y="139654"/>
              <a:ext cx="785818" cy="78581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8755" tIns="49378" rIns="98755" bIns="49378" anchor="ctr"/>
            <a:lstStyle/>
            <a:p>
              <a:endParaRPr lang="th-TH"/>
            </a:p>
          </p:txBody>
        </p:sp>
        <p:sp>
          <p:nvSpPr>
            <p:cNvPr id="7" name="Flowchart: Alternate Process 6"/>
            <p:cNvSpPr/>
            <p:nvPr/>
          </p:nvSpPr>
          <p:spPr bwMode="auto">
            <a:xfrm>
              <a:off x="1469672" y="428604"/>
              <a:ext cx="7500990" cy="142876"/>
            </a:xfrm>
            <a:prstGeom prst="flowChartAlternateProcess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3428992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71" tIns="44786" rIns="89571" bIns="4478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00165-F6B4-4F9D-8D39-904B1A91D3C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eesiaUPC" pitchFamily="34" charset="-34"/>
                <a:ea typeface="+mn-ea"/>
                <a:cs typeface="FreesiaUPC" pitchFamily="34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eesiaUPC" pitchFamily="34" charset="-34"/>
              <a:ea typeface="+mn-ea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929058" y="6553200"/>
            <a:ext cx="838200" cy="304800"/>
          </a:xfrm>
          <a:prstGeom prst="rect">
            <a:avLst/>
          </a:prstGeom>
          <a:noFill/>
        </p:spPr>
        <p:txBody>
          <a:bodyPr/>
          <a:lstStyle/>
          <a:p>
            <a:fld id="{26ED75B9-F89F-4DD4-9661-F9998BA5BF1C}" type="slidenum">
              <a:rPr lang="en-US" sz="1600">
                <a:latin typeface="FreesiaUPC" pitchFamily="34" charset="-34"/>
                <a:cs typeface="FreesiaUPC" pitchFamily="34" charset="-34"/>
              </a:rPr>
              <a:pPr/>
              <a:t>7</a:t>
            </a:fld>
            <a:endParaRPr lang="en-US" sz="16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285852" y="104780"/>
            <a:ext cx="7572428" cy="895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th-TH" sz="28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ประเด็นการ</a:t>
            </a:r>
            <a:r>
              <a:rPr lang="en-US" sz="28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ปรับปรุงเกณฑ์การประเมินการตรวจสอบ</a:t>
            </a:r>
            <a:r>
              <a:rPr lang="en-US" sz="2800" b="1" dirty="0" err="1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ภายใน</a:t>
            </a:r>
            <a:endParaRPr lang="th-TH" sz="2800" b="1" dirty="0" smtClean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lnSpc>
                <a:spcPct val="80000"/>
              </a:lnSpc>
            </a:pPr>
            <a:r>
              <a:rPr lang="th-TH" sz="28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ประจำ</a:t>
            </a:r>
            <a:r>
              <a:rPr lang="en-US" sz="2800" b="1" dirty="0" err="1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ปี</a:t>
            </a:r>
            <a:r>
              <a:rPr lang="en-US" sz="28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บัญชี</a:t>
            </a:r>
            <a:r>
              <a:rPr lang="en-US" sz="28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2556</a:t>
            </a:r>
            <a:endParaRPr lang="en-US" sz="28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685948" y="1052736"/>
            <a:ext cx="8062516" cy="5061528"/>
            <a:chOff x="2859301" y="1071546"/>
            <a:chExt cx="6142692" cy="5061528"/>
          </a:xfrm>
        </p:grpSpPr>
        <p:grpSp>
          <p:nvGrpSpPr>
            <p:cNvPr id="3" name="Group 5"/>
            <p:cNvGrpSpPr/>
            <p:nvPr/>
          </p:nvGrpSpPr>
          <p:grpSpPr>
            <a:xfrm>
              <a:off x="3370631" y="2602889"/>
              <a:ext cx="5631362" cy="3530185"/>
              <a:chOff x="3691227" y="3363001"/>
              <a:chExt cx="5631362" cy="3530185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auto">
              <a:xfrm>
                <a:off x="4321929" y="3644637"/>
                <a:ext cx="5000660" cy="3248549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square" tIns="0" bIns="0" anchor="t">
                <a:spAutoFit/>
              </a:bodyPr>
              <a:lstStyle/>
              <a:p>
                <a:pPr algn="thaiDist" eaLnBrk="0" hangingPunct="0">
                  <a:lnSpc>
                    <a:spcPct val="120000"/>
                  </a:lnSpc>
                </a:pPr>
                <a:r>
                  <a:rPr lang="th-TH" b="1" dirty="0" smtClean="0">
                    <a:solidFill>
                      <a:srgbClr val="000000"/>
                    </a:solidFill>
                    <a:latin typeface="FreesiaUPC" pitchFamily="34" charset="-34"/>
                    <a:cs typeface="FreesiaUPC" pitchFamily="34" charset="-34"/>
                  </a:rPr>
                  <a:t>หัวข้อย่อย 9.1 การติดตามและวัดผลการปฏิบัติงานของหน่วยตรวจสอบภายใน            เพิ่มประเด็น</a:t>
                </a:r>
              </a:p>
              <a:p>
                <a:pPr algn="thaiDist" eaLnBrk="0" hangingPunct="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th-TH" b="1" dirty="0" smtClean="0">
                    <a:solidFill>
                      <a:srgbClr val="000000"/>
                    </a:solidFill>
                    <a:latin typeface="FreesiaUPC" pitchFamily="34" charset="-34"/>
                    <a:cs typeface="FreesiaUPC" pitchFamily="34" charset="-34"/>
                  </a:rPr>
                  <a:t> </a:t>
                </a:r>
                <a:r>
                  <a:rPr lang="th-TH" b="1" u="sng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จัดทำแผนปรับปรุง </a:t>
                </a:r>
                <a:r>
                  <a:rPr lang="en-US" b="1" u="sng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(Improvement Program)</a:t>
                </a:r>
                <a:r>
                  <a:rPr lang="en-US" b="1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0000"/>
                    </a:solidFill>
                    <a:latin typeface="FreesiaUPC" pitchFamily="34" charset="-34"/>
                    <a:cs typeface="FreesiaUPC" pitchFamily="34" charset="-34"/>
                  </a:rPr>
                  <a:t>จากผลการปฏิบัติงานของตนเองและดำเนินการได้ครบถ้วนตามแผนปรับปรุง โดยแผนปรับปรุงและผลการดำเนินงานจะต้องรายงานต่อคณะกรรมการตรวจสอบ</a:t>
                </a:r>
              </a:p>
              <a:p>
                <a:pPr algn="thaiDist" eaLnBrk="0" hangingPunct="0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th-TH" b="1" dirty="0" smtClean="0">
                    <a:solidFill>
                      <a:srgbClr val="000000"/>
                    </a:solidFill>
                    <a:latin typeface="FreesiaUPC" pitchFamily="34" charset="-34"/>
                    <a:cs typeface="FreesiaUPC" pitchFamily="34" charset="-34"/>
                  </a:rPr>
                  <a:t> </a:t>
                </a:r>
                <a:r>
                  <a:rPr lang="th-TH" b="1" u="sng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จัดทำแผนปรับปรุง </a:t>
                </a:r>
                <a:r>
                  <a:rPr lang="en-US" b="1" u="sng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(Improvement Program)</a:t>
                </a:r>
                <a:r>
                  <a:rPr lang="en-US" b="1" dirty="0" smtClean="0">
                    <a:solidFill>
                      <a:srgbClr val="FF0000"/>
                    </a:solidFill>
                    <a:latin typeface="FreesiaUPC" pitchFamily="34" charset="-34"/>
                    <a:cs typeface="FreesiaUPC" pitchFamily="34" charset="-34"/>
                  </a:rPr>
                  <a:t> </a:t>
                </a:r>
                <a:r>
                  <a:rPr lang="th-TH" b="1" dirty="0" smtClean="0">
                    <a:solidFill>
                      <a:srgbClr val="000000"/>
                    </a:solidFill>
                    <a:latin typeface="FreesiaUPC" pitchFamily="34" charset="-34"/>
                    <a:cs typeface="FreesiaUPC" pitchFamily="34" charset="-34"/>
                  </a:rPr>
                  <a:t>จากผลสำรวจความเห็นของหน่วยรับตรวจและดำเนินการได้ครบถ้วนตามแผนปรับปรุง โดยแผนปรับปรุงและผลการดำเนินงานจะต้องรายงานต่อคณะกรรมการตรวจสอบ</a:t>
                </a:r>
                <a:endParaRPr lang="en-US" u="sng" dirty="0" smtClean="0">
                  <a:solidFill>
                    <a:srgbClr val="FF0000"/>
                  </a:solidFill>
                  <a:latin typeface="FreesiaUPC" pitchFamily="34" charset="-34"/>
                  <a:cs typeface="FreesiaUPC" pitchFamily="34" charset="-34"/>
                </a:endParaRPr>
              </a:p>
              <a:p>
                <a:pPr algn="ctr" eaLnBrk="0" hangingPunct="0"/>
                <a:endParaRPr lang="th-TH" dirty="0">
                  <a:latin typeface="FreesiaUPC" pitchFamily="34" charset="-34"/>
                  <a:cs typeface="FreesiaUPC" pitchFamily="34" charset="-34"/>
                </a:endParaRPr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gray">
              <a:xfrm rot="246008" flipH="1">
                <a:off x="3691227" y="3363001"/>
                <a:ext cx="428628" cy="731993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578" y="90"/>
                  </a:cxn>
                  <a:cxn ang="0">
                    <a:pos x="568" y="174"/>
                  </a:cxn>
                  <a:cxn ang="0">
                    <a:pos x="552" y="252"/>
                  </a:cxn>
                  <a:cxn ang="0">
                    <a:pos x="526" y="324"/>
                  </a:cxn>
                  <a:cxn ang="0">
                    <a:pos x="494" y="390"/>
                  </a:cxn>
                  <a:cxn ang="0">
                    <a:pos x="452" y="450"/>
                  </a:cxn>
                  <a:cxn ang="0">
                    <a:pos x="402" y="508"/>
                  </a:cxn>
                  <a:cxn ang="0">
                    <a:pos x="342" y="560"/>
                  </a:cxn>
                  <a:cxn ang="0">
                    <a:pos x="270" y="610"/>
                  </a:cxn>
                  <a:cxn ang="0">
                    <a:pos x="188" y="656"/>
                  </a:cxn>
                  <a:cxn ang="0">
                    <a:pos x="188" y="798"/>
                  </a:cxn>
                  <a:cxn ang="0">
                    <a:pos x="0" y="514"/>
                  </a:cxn>
                  <a:cxn ang="0">
                    <a:pos x="188" y="230"/>
                  </a:cxn>
                  <a:cxn ang="0">
                    <a:pos x="188" y="372"/>
                  </a:cxn>
                  <a:cxn ang="0">
                    <a:pos x="224" y="368"/>
                  </a:cxn>
                  <a:cxn ang="0">
                    <a:pos x="264" y="356"/>
                  </a:cxn>
                  <a:cxn ang="0">
                    <a:pos x="306" y="336"/>
                  </a:cxn>
                  <a:cxn ang="0">
                    <a:pos x="348" y="310"/>
                  </a:cxn>
                  <a:cxn ang="0">
                    <a:pos x="392" y="280"/>
                  </a:cxn>
                  <a:cxn ang="0">
                    <a:pos x="432" y="246"/>
                  </a:cxn>
                  <a:cxn ang="0">
                    <a:pos x="472" y="208"/>
                  </a:cxn>
                  <a:cxn ang="0">
                    <a:pos x="506" y="166"/>
                  </a:cxn>
                  <a:cxn ang="0">
                    <a:pos x="536" y="124"/>
                  </a:cxn>
                  <a:cxn ang="0">
                    <a:pos x="558" y="82"/>
                  </a:cxn>
                  <a:cxn ang="0">
                    <a:pos x="574" y="40"/>
                  </a:cxn>
                  <a:cxn ang="0">
                    <a:pos x="578" y="0"/>
                  </a:cxn>
                  <a:cxn ang="0">
                    <a:pos x="580" y="0"/>
                  </a:cxn>
                </a:cxnLst>
                <a:rect l="0" t="0" r="r" b="b"/>
                <a:pathLst>
                  <a:path w="580" h="798">
                    <a:moveTo>
                      <a:pt x="580" y="0"/>
                    </a:moveTo>
                    <a:lnTo>
                      <a:pt x="578" y="90"/>
                    </a:lnTo>
                    <a:lnTo>
                      <a:pt x="568" y="174"/>
                    </a:lnTo>
                    <a:lnTo>
                      <a:pt x="552" y="252"/>
                    </a:lnTo>
                    <a:lnTo>
                      <a:pt x="526" y="324"/>
                    </a:lnTo>
                    <a:lnTo>
                      <a:pt x="494" y="390"/>
                    </a:lnTo>
                    <a:lnTo>
                      <a:pt x="452" y="450"/>
                    </a:lnTo>
                    <a:lnTo>
                      <a:pt x="402" y="508"/>
                    </a:lnTo>
                    <a:lnTo>
                      <a:pt x="342" y="560"/>
                    </a:lnTo>
                    <a:lnTo>
                      <a:pt x="270" y="610"/>
                    </a:lnTo>
                    <a:lnTo>
                      <a:pt x="188" y="656"/>
                    </a:lnTo>
                    <a:lnTo>
                      <a:pt x="188" y="798"/>
                    </a:lnTo>
                    <a:lnTo>
                      <a:pt x="0" y="514"/>
                    </a:lnTo>
                    <a:lnTo>
                      <a:pt x="188" y="230"/>
                    </a:lnTo>
                    <a:lnTo>
                      <a:pt x="188" y="372"/>
                    </a:lnTo>
                    <a:lnTo>
                      <a:pt x="224" y="368"/>
                    </a:lnTo>
                    <a:lnTo>
                      <a:pt x="264" y="356"/>
                    </a:lnTo>
                    <a:lnTo>
                      <a:pt x="306" y="336"/>
                    </a:lnTo>
                    <a:lnTo>
                      <a:pt x="348" y="310"/>
                    </a:lnTo>
                    <a:lnTo>
                      <a:pt x="392" y="280"/>
                    </a:lnTo>
                    <a:lnTo>
                      <a:pt x="432" y="246"/>
                    </a:lnTo>
                    <a:lnTo>
                      <a:pt x="472" y="208"/>
                    </a:lnTo>
                    <a:lnTo>
                      <a:pt x="506" y="166"/>
                    </a:lnTo>
                    <a:lnTo>
                      <a:pt x="536" y="124"/>
                    </a:lnTo>
                    <a:lnTo>
                      <a:pt x="558" y="82"/>
                    </a:lnTo>
                    <a:lnTo>
                      <a:pt x="574" y="40"/>
                    </a:lnTo>
                    <a:lnTo>
                      <a:pt x="578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98755" tIns="49378" rIns="98755" bIns="49378"/>
              <a:lstStyle/>
              <a:p>
                <a:endParaRPr lang="th-TH"/>
              </a:p>
            </p:txBody>
          </p:sp>
        </p:grp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859301" y="1071546"/>
              <a:ext cx="3839237" cy="1681878"/>
              <a:chOff x="1998" y="1314"/>
              <a:chExt cx="2118" cy="1009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1998" y="1357"/>
                <a:ext cx="2118" cy="966"/>
                <a:chOff x="1974" y="979"/>
                <a:chExt cx="2159" cy="985"/>
              </a:xfrm>
            </p:grpSpPr>
            <p:sp>
              <p:nvSpPr>
                <p:cNvPr id="35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2139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36" name="Oval 12"/>
                <p:cNvSpPr>
                  <a:spLocks noChangeArrowheads="1"/>
                </p:cNvSpPr>
                <p:nvPr/>
              </p:nvSpPr>
              <p:spPr bwMode="gray">
                <a:xfrm>
                  <a:off x="1974" y="979"/>
                  <a:ext cx="2037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31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2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735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gray">
              <a:xfrm>
                <a:off x="2300" y="1408"/>
                <a:ext cx="1301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34" name="Oval 16"/>
              <p:cNvSpPr>
                <a:spLocks noChangeArrowheads="1"/>
              </p:cNvSpPr>
              <p:nvPr/>
            </p:nvSpPr>
            <p:spPr bwMode="gray">
              <a:xfrm>
                <a:off x="2421" y="1400"/>
                <a:ext cx="1219" cy="60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t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A50021"/>
                    </a:solidFill>
                    <a:latin typeface="FreesiaDSE" pitchFamily="34" charset="0"/>
                    <a:cs typeface="FreesiaUPC" pitchFamily="34" charset="-34"/>
                  </a:rPr>
                  <a:t>  </a:t>
                </a:r>
                <a:r>
                  <a:rPr lang="th-TH" sz="1600" b="1" dirty="0" smtClean="0">
                    <a:latin typeface="FreesiaDSE" pitchFamily="34" charset="0"/>
                    <a:cs typeface="FreesiaUPC" pitchFamily="34" charset="-34"/>
                  </a:rPr>
                  <a:t>หัวข้อที่ 9  </a:t>
                </a:r>
                <a:endParaRPr lang="th-TH" sz="2400" b="1" dirty="0" smtClean="0">
                  <a:latin typeface="FreesiaDSE" pitchFamily="34" charset="0"/>
                  <a:cs typeface="FreesiaUPC" pitchFamily="34" charset="-34"/>
                </a:endParaRPr>
              </a:p>
              <a:p>
                <a:pPr algn="ctr"/>
                <a:r>
                  <a:rPr lang="th-TH" sz="1600" b="1" dirty="0" smtClean="0">
                    <a:latin typeface="FreesiaDSE" pitchFamily="34" charset="0"/>
                    <a:cs typeface="FreesiaUPC" pitchFamily="34" charset="-34"/>
                  </a:rPr>
                  <a:t>การติดตามและวัดผลการปฏิบัติงานและการควบคุมดูแล</a:t>
                </a:r>
                <a:endParaRPr lang="th-TH" b="1" dirty="0" smtClean="0">
                  <a:latin typeface="FreesiaDSE" pitchFamily="34" charset="0"/>
                  <a:cs typeface="FreesiaUPC" pitchFamily="34" charset="-34"/>
                </a:endParaRPr>
              </a:p>
              <a:p>
                <a:endParaRPr lang="th-TH" sz="16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92"/>
          <p:cNvGraphicFramePr>
            <a:graphicFrameLocks noGrp="1"/>
          </p:cNvGraphicFramePr>
          <p:nvPr>
            <p:ph idx="4294967295"/>
          </p:nvPr>
        </p:nvGraphicFramePr>
        <p:xfrm>
          <a:off x="357158" y="1127106"/>
          <a:ext cx="8509000" cy="5254222"/>
        </p:xfrm>
        <a:graphic>
          <a:graphicData uri="http://schemas.openxmlformats.org/drawingml/2006/table">
            <a:tbl>
              <a:tblPr/>
              <a:tblGrid>
                <a:gridCol w="6757988"/>
                <a:gridCol w="862012"/>
                <a:gridCol w="889000"/>
              </a:tblGrid>
              <a:tr h="3381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เกณฑ์การประเมินการตรวจสอบภายใน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FreesiaDSE" pitchFamily="34" charset="0"/>
                          <a:cs typeface="FreesiaUPC" pitchFamily="34" charset="-34"/>
                        </a:rPr>
                        <a:t> 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น้ำหนัก (ร้อยละ)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127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ปี 2555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ปี 2556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แนวทางปฏิบัติด้านองค์กร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40.00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40.00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 บทบาทและความรับผิดชอบของหน่วยตรวจสอบภายใน  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2 ความเป็นอิสระ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3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3 ความสัมพันธ์ของคณะกรรมการตรวจสอบกับหน่วยตรวจสอบภายใน ฝ่ายบริหารและผู้สอบบัญชี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 ความสัมพันธ์ของหน่วยตรวจสอบภายในกับฝ่ายบริหาร ผู้สอบบัญชี และองค์กรกำกับดูแลอื่น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5 บุคลากร การพัฒนา และการฝึกอบรม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แนวทางปฏิบัติด้านปฏิบัติงาน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60.00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60.00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6 การวางแผนการตรวจสอบเชิงกลยุทธ์ระยะยาว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10.00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7 การวางแผนในรายละเอียดและการปฏิบัติงานตรวจสอบ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8 การรายงานและการปิดการตรวจสอบ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12.00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12.00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9 การติดตามและวัดผลการปฏิบัติงาน และการควบคุมดูแล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9.00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9.00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10 การปฏิบัติหน้าที่ด้วยความระมัดระวังรอบคอบเยี่ยงผู้ประกอบวิชาชีพพึงปฏิบัติ</a:t>
                      </a:r>
                      <a:endParaRPr kumimoji="0" lang="th-TH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15.00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15.00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B0B0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น้ำหนักรวม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FreesiaDSE" pitchFamily="34" charset="0"/>
                          <a:cs typeface="FreesiaUPC" pitchFamily="34" charset="-34"/>
                        </a:rPr>
                        <a:t>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FreesiaDSE" pitchFamily="34" charset="0"/>
                        <a:ea typeface="Times New Roman" pitchFamily="18" charset="0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319980" y="417165"/>
            <a:ext cx="8572500" cy="563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FreesiaUPC" pitchFamily="34" charset="-34"/>
              </a:rPr>
              <a:t>น้ำหนักเกณฑ์การประเมินการตรวจสอบภายใน ปีบัญชี 2556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23529" y="1314450"/>
            <a:ext cx="8568952" cy="518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704850" indent="-533400"/>
            <a:r>
              <a:rPr lang="th-TH">
                <a:latin typeface="Angsana New" pitchFamily="18" charset="-34"/>
                <a:cs typeface="FreesiaUPC" pitchFamily="34" charset="-34"/>
              </a:rPr>
              <a:t>        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249237" y="1500175"/>
            <a:ext cx="8839200" cy="4017057"/>
            <a:chOff x="187325" y="1404939"/>
            <a:chExt cx="8839200" cy="4017057"/>
          </a:xfrm>
        </p:grpSpPr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 rot="5400000">
              <a:off x="-96205" y="1762760"/>
              <a:ext cx="1806575" cy="1090934"/>
            </a:xfrm>
            <a:prstGeom prst="homePlate">
              <a:avLst>
                <a:gd name="adj" fmla="val 3647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10800000" vert="eaVert" wrap="none" anchor="ctr"/>
            <a:lstStyle/>
            <a:p>
              <a:pPr algn="ctr">
                <a:defRPr/>
              </a:pPr>
              <a:r>
                <a:rPr lang="th-TH" b="1" dirty="0">
                  <a:solidFill>
                    <a:schemeClr val="tx1">
                      <a:lumMod val="50000"/>
                    </a:schemeClr>
                  </a:solidFill>
                  <a:cs typeface="FreesiaUPC" pitchFamily="34" charset="-34"/>
                </a:rPr>
                <a:t>แนวทางปฏิบัติ</a:t>
              </a:r>
            </a:p>
            <a:p>
              <a:pPr algn="ctr">
                <a:defRPr/>
              </a:pPr>
              <a:r>
                <a:rPr lang="th-TH" b="1" dirty="0">
                  <a:solidFill>
                    <a:schemeClr val="tx1">
                      <a:lumMod val="50000"/>
                    </a:schemeClr>
                  </a:solidFill>
                  <a:cs typeface="FreesiaUPC" pitchFamily="34" charset="-34"/>
                </a:rPr>
                <a:t>ด้านองค์กร</a:t>
              </a:r>
            </a:p>
            <a:p>
              <a:pPr algn="ctr">
                <a:defRPr/>
              </a:pPr>
              <a:r>
                <a:rPr lang="th-TH" b="1" dirty="0">
                  <a:solidFill>
                    <a:schemeClr val="tx1">
                      <a:lumMod val="50000"/>
                    </a:schemeClr>
                  </a:solidFill>
                  <a:cs typeface="FreesiaUPC" pitchFamily="34" charset="-34"/>
                </a:rPr>
                <a:t>(</a:t>
              </a:r>
              <a:r>
                <a:rPr lang="th-TH" b="1" dirty="0">
                  <a:solidFill>
                    <a:schemeClr val="tx1">
                      <a:lumMod val="50000"/>
                    </a:schemeClr>
                  </a:solidFill>
                  <a:latin typeface="DilleniaDSE" pitchFamily="18" charset="0"/>
                  <a:cs typeface="FreesiaUPC" pitchFamily="34" charset="-34"/>
                </a:rPr>
                <a:t>40%)</a:t>
              </a:r>
            </a:p>
          </p:txBody>
        </p:sp>
        <p:sp>
          <p:nvSpPr>
            <p:cNvPr id="333830" name="AutoShape 6"/>
            <p:cNvSpPr>
              <a:spLocks noChangeArrowheads="1"/>
            </p:cNvSpPr>
            <p:nvPr/>
          </p:nvSpPr>
          <p:spPr bwMode="auto">
            <a:xfrm rot="16200000">
              <a:off x="-257335" y="3762216"/>
              <a:ext cx="2166937" cy="1129032"/>
            </a:xfrm>
            <a:prstGeom prst="homePlate">
              <a:avLst>
                <a:gd name="adj" fmla="val 42444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endParaRPr lang="th-TH" sz="1600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  <a:p>
              <a:pPr algn="ctr">
                <a:defRPr/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แนวทางปฏิบัติ</a:t>
              </a:r>
            </a:p>
            <a:p>
              <a:pPr algn="ctr">
                <a:defRPr/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ด้านการ</a:t>
              </a:r>
              <a:b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</a:b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ปฏิบัติงาน</a:t>
              </a:r>
            </a:p>
            <a:p>
              <a:pPr algn="ctr">
                <a:defRPr/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(60%)</a:t>
              </a:r>
              <a:endParaRPr lang="th-TH" sz="1600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</p:txBody>
        </p:sp>
        <p:sp>
          <p:nvSpPr>
            <p:cNvPr id="333831" name="AutoShape 7"/>
            <p:cNvSpPr>
              <a:spLocks noChangeArrowheads="1"/>
            </p:cNvSpPr>
            <p:nvPr/>
          </p:nvSpPr>
          <p:spPr bwMode="auto">
            <a:xfrm>
              <a:off x="1620838" y="4759325"/>
              <a:ext cx="6985000" cy="650875"/>
            </a:xfrm>
            <a:prstGeom prst="homePlate">
              <a:avLst>
                <a:gd name="adj" fmla="val 17563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4279" name="Text Box 8"/>
            <p:cNvSpPr txBox="1">
              <a:spLocks noChangeArrowheads="1"/>
            </p:cNvSpPr>
            <p:nvPr/>
          </p:nvSpPr>
          <p:spPr bwMode="auto">
            <a:xfrm>
              <a:off x="2028850" y="4720321"/>
              <a:ext cx="52895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sz="2000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การปฏิบัติหน้าที่ด้วยความระมัดระวังรอบคอบเยี่ยงผู้ประกอบวิชาชีพพึงปฏิบัติ (15%)</a:t>
              </a:r>
            </a:p>
          </p:txBody>
        </p:sp>
        <p:sp>
          <p:nvSpPr>
            <p:cNvPr id="54280" name="Line 9"/>
            <p:cNvSpPr>
              <a:spLocks noChangeShapeType="1"/>
            </p:cNvSpPr>
            <p:nvPr/>
          </p:nvSpPr>
          <p:spPr bwMode="auto">
            <a:xfrm>
              <a:off x="187325" y="3227388"/>
              <a:ext cx="883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34" name="AutoShape 10"/>
            <p:cNvSpPr>
              <a:spLocks noChangeArrowheads="1"/>
            </p:cNvSpPr>
            <p:nvPr/>
          </p:nvSpPr>
          <p:spPr bwMode="auto">
            <a:xfrm>
              <a:off x="2765425" y="1687513"/>
              <a:ext cx="1499003" cy="1285875"/>
            </a:xfrm>
            <a:prstGeom prst="chevron">
              <a:avLst>
                <a:gd name="adj" fmla="val 2873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82" name="Text Box 11"/>
            <p:cNvSpPr txBox="1">
              <a:spLocks noChangeArrowheads="1"/>
            </p:cNvSpPr>
            <p:nvPr/>
          </p:nvSpPr>
          <p:spPr bwMode="auto">
            <a:xfrm>
              <a:off x="2795576" y="1716527"/>
              <a:ext cx="13890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ความเป็นอิสระ</a:t>
              </a:r>
            </a:p>
            <a:p>
              <a:pPr algn="ctr"/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(8%)</a:t>
              </a:r>
            </a:p>
          </p:txBody>
        </p:sp>
        <p:sp>
          <p:nvSpPr>
            <p:cNvPr id="333836" name="AutoShape 12"/>
            <p:cNvSpPr>
              <a:spLocks noChangeArrowheads="1"/>
            </p:cNvSpPr>
            <p:nvPr/>
          </p:nvSpPr>
          <p:spPr bwMode="auto">
            <a:xfrm>
              <a:off x="3962411" y="1698625"/>
              <a:ext cx="2047875" cy="1285875"/>
            </a:xfrm>
            <a:prstGeom prst="chevron">
              <a:avLst>
                <a:gd name="adj" fmla="val 2871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endParaRPr>
            </a:p>
          </p:txBody>
        </p:sp>
        <p:sp>
          <p:nvSpPr>
            <p:cNvPr id="48140" name="Text Box 13"/>
            <p:cNvSpPr txBox="1">
              <a:spLocks noChangeArrowheads="1"/>
            </p:cNvSpPr>
            <p:nvPr/>
          </p:nvSpPr>
          <p:spPr bwMode="auto">
            <a:xfrm>
              <a:off x="4152898" y="1737244"/>
              <a:ext cx="1714500" cy="109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คสพ.ของ </a:t>
              </a:r>
              <a:r>
                <a:rPr lang="en-US" b="1" dirty="0">
                  <a:solidFill>
                    <a:sysClr val="windowText" lastClr="000000"/>
                  </a:solidFill>
                  <a:latin typeface="FreesiaDSE" pitchFamily="34" charset="0"/>
                  <a:cs typeface="FreesiaUPC" pitchFamily="34" charset="-34"/>
                </a:rPr>
                <a:t>A/C</a:t>
              </a: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 กับหน่วยตรวจสอบภายใน ฝ่ายบริหารและผู้สอบบัญชี </a:t>
              </a:r>
              <a:r>
                <a:rPr lang="th-TH" b="1" dirty="0">
                  <a:solidFill>
                    <a:sysClr val="windowText" lastClr="000000"/>
                  </a:solidFill>
                  <a:latin typeface="FreesiaDSE" pitchFamily="34" charset="0"/>
                  <a:cs typeface="FreesiaUPC" pitchFamily="34" charset="-34"/>
                </a:rPr>
                <a:t>(8</a:t>
              </a:r>
              <a:r>
                <a:rPr lang="en-US" b="1" dirty="0">
                  <a:solidFill>
                    <a:sysClr val="windowText" lastClr="000000"/>
                  </a:solidFill>
                  <a:latin typeface="FreesiaDSE" pitchFamily="34" charset="0"/>
                  <a:cs typeface="FreesiaUPC" pitchFamily="34" charset="-34"/>
                </a:rPr>
                <a:t>%)</a:t>
              </a:r>
              <a:endParaRPr lang="th-TH" b="1" dirty="0">
                <a:solidFill>
                  <a:sysClr val="windowText" lastClr="000000"/>
                </a:solidFill>
                <a:latin typeface="FreesiaDSE" pitchFamily="34" charset="0"/>
                <a:cs typeface="FreesiaUPC" pitchFamily="34" charset="-34"/>
              </a:endParaRPr>
            </a:p>
          </p:txBody>
        </p:sp>
        <p:sp>
          <p:nvSpPr>
            <p:cNvPr id="333838" name="AutoShape 14"/>
            <p:cNvSpPr>
              <a:spLocks noChangeArrowheads="1"/>
            </p:cNvSpPr>
            <p:nvPr/>
          </p:nvSpPr>
          <p:spPr bwMode="auto">
            <a:xfrm>
              <a:off x="1401763" y="1687513"/>
              <a:ext cx="1681162" cy="1285875"/>
            </a:xfrm>
            <a:prstGeom prst="chevron">
              <a:avLst>
                <a:gd name="adj" fmla="val 28702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</p:txBody>
        </p:sp>
        <p:sp>
          <p:nvSpPr>
            <p:cNvPr id="54286" name="Text Box 15"/>
            <p:cNvSpPr txBox="1">
              <a:spLocks noChangeArrowheads="1"/>
            </p:cNvSpPr>
            <p:nvPr/>
          </p:nvSpPr>
          <p:spPr bwMode="auto">
            <a:xfrm>
              <a:off x="1594778" y="1731633"/>
              <a:ext cx="139065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บทบาทและ</a:t>
              </a:r>
            </a:p>
            <a:p>
              <a:pPr algn="ctr"/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ความรับผิดชอบ</a:t>
              </a:r>
            </a:p>
            <a:p>
              <a:pPr algn="ctr"/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(8%)</a:t>
              </a:r>
            </a:p>
          </p:txBody>
        </p:sp>
        <p:sp>
          <p:nvSpPr>
            <p:cNvPr id="333840" name="AutoShape 16"/>
            <p:cNvSpPr>
              <a:spLocks noChangeArrowheads="1"/>
            </p:cNvSpPr>
            <p:nvPr/>
          </p:nvSpPr>
          <p:spPr bwMode="auto">
            <a:xfrm>
              <a:off x="5724534" y="1693863"/>
              <a:ext cx="1797050" cy="1285875"/>
            </a:xfrm>
            <a:prstGeom prst="chevron">
              <a:avLst>
                <a:gd name="adj" fmla="val 27951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lnSpc>
                  <a:spcPct val="90000"/>
                </a:lnSpc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88" name="Text Box 17"/>
            <p:cNvSpPr txBox="1">
              <a:spLocks noChangeArrowheads="1"/>
            </p:cNvSpPr>
            <p:nvPr/>
          </p:nvSpPr>
          <p:spPr bwMode="auto">
            <a:xfrm>
              <a:off x="5905520" y="1735150"/>
              <a:ext cx="1390650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คสพ.ของหน่วยตรวจสอบภายในกับผู้บริหาร</a:t>
              </a:r>
            </a:p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และผู้สอบบัญชี</a:t>
              </a:r>
            </a:p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(8%)</a:t>
              </a:r>
            </a:p>
          </p:txBody>
        </p:sp>
        <p:sp>
          <p:nvSpPr>
            <p:cNvPr id="333842" name="AutoShape 18"/>
            <p:cNvSpPr>
              <a:spLocks noChangeArrowheads="1"/>
            </p:cNvSpPr>
            <p:nvPr/>
          </p:nvSpPr>
          <p:spPr bwMode="auto">
            <a:xfrm>
              <a:off x="1620839" y="3352800"/>
              <a:ext cx="1889118" cy="1293813"/>
            </a:xfrm>
            <a:prstGeom prst="chevron">
              <a:avLst>
                <a:gd name="adj" fmla="val 36748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</p:txBody>
        </p:sp>
        <p:sp>
          <p:nvSpPr>
            <p:cNvPr id="54290" name="Text Box 19"/>
            <p:cNvSpPr txBox="1">
              <a:spLocks noChangeArrowheads="1"/>
            </p:cNvSpPr>
            <p:nvPr/>
          </p:nvSpPr>
          <p:spPr bwMode="auto">
            <a:xfrm>
              <a:off x="1833554" y="3405202"/>
              <a:ext cx="1390650" cy="770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การวางแผน</a:t>
              </a:r>
            </a:p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เชิงกล</a:t>
              </a:r>
              <a:r>
                <a:rPr lang="th-TH" b="1" dirty="0" smtClean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ยุทธ์</a:t>
              </a:r>
              <a:endParaRPr lang="th-TH" b="1" dirty="0">
                <a:solidFill>
                  <a:sysClr val="windowText" lastClr="000000"/>
                </a:solidFill>
                <a:latin typeface="DilleniaDSE" pitchFamily="18" charset="0"/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latin typeface="DilleniaDSE" pitchFamily="18" charset="0"/>
                  <a:cs typeface="FreesiaUPC" pitchFamily="34" charset="-34"/>
                </a:rPr>
                <a:t>(10%)</a:t>
              </a:r>
            </a:p>
          </p:txBody>
        </p:sp>
        <p:sp>
          <p:nvSpPr>
            <p:cNvPr id="333844" name="AutoShape 20"/>
            <p:cNvSpPr>
              <a:spLocks noChangeArrowheads="1"/>
            </p:cNvSpPr>
            <p:nvPr/>
          </p:nvSpPr>
          <p:spPr bwMode="auto">
            <a:xfrm>
              <a:off x="3149938" y="3375025"/>
              <a:ext cx="2360282" cy="1285875"/>
            </a:xfrm>
            <a:prstGeom prst="chevron">
              <a:avLst>
                <a:gd name="adj" fmla="val 3524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92" name="Text Box 21"/>
            <p:cNvSpPr txBox="1">
              <a:spLocks noChangeArrowheads="1"/>
            </p:cNvSpPr>
            <p:nvPr/>
          </p:nvSpPr>
          <p:spPr bwMode="auto">
            <a:xfrm>
              <a:off x="3509956" y="3427413"/>
              <a:ext cx="1785950" cy="99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การวางแผนในรายละเอียดและการปฏิบัติงานตรวจสอบ</a:t>
              </a:r>
            </a:p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(14%)</a:t>
              </a:r>
            </a:p>
          </p:txBody>
        </p:sp>
        <p:sp>
          <p:nvSpPr>
            <p:cNvPr id="333846" name="AutoShape 22"/>
            <p:cNvSpPr>
              <a:spLocks noChangeArrowheads="1"/>
            </p:cNvSpPr>
            <p:nvPr/>
          </p:nvSpPr>
          <p:spPr bwMode="auto">
            <a:xfrm>
              <a:off x="5153030" y="3352800"/>
              <a:ext cx="2039957" cy="1285875"/>
            </a:xfrm>
            <a:prstGeom prst="chevron">
              <a:avLst>
                <a:gd name="adj" fmla="val 3876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94" name="Text Box 23"/>
            <p:cNvSpPr txBox="1">
              <a:spLocks noChangeArrowheads="1"/>
            </p:cNvSpPr>
            <p:nvPr/>
          </p:nvSpPr>
          <p:spPr bwMode="auto">
            <a:xfrm>
              <a:off x="5445972" y="3431204"/>
              <a:ext cx="1493008" cy="99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 smtClean="0">
                  <a:solidFill>
                    <a:sysClr val="windowText" lastClr="000000"/>
                  </a:solidFill>
                  <a:cs typeface="FreesiaUPC" pitchFamily="34" charset="-34"/>
                </a:rPr>
                <a:t>การรายงาน</a:t>
              </a:r>
            </a:p>
            <a:p>
              <a:pPr algn="ctr">
                <a:lnSpc>
                  <a:spcPct val="80000"/>
                </a:lnSpc>
              </a:pPr>
              <a:r>
                <a:rPr lang="th-TH" b="1" dirty="0" smtClean="0">
                  <a:solidFill>
                    <a:sysClr val="windowText" lastClr="000000"/>
                  </a:solidFill>
                  <a:cs typeface="FreesiaUPC" pitchFamily="34" charset="-34"/>
                </a:rPr>
                <a:t>และการปิดการตรวจสอบ</a:t>
              </a:r>
            </a:p>
            <a:p>
              <a:pPr algn="ctr">
                <a:lnSpc>
                  <a:spcPct val="80000"/>
                </a:lnSpc>
              </a:pPr>
              <a:r>
                <a:rPr lang="th-TH" b="1" dirty="0" smtClean="0">
                  <a:solidFill>
                    <a:sysClr val="windowText" lastClr="000000"/>
                  </a:solidFill>
                  <a:cs typeface="FreesiaUPC" pitchFamily="34" charset="-34"/>
                </a:rPr>
                <a:t>(12%)</a:t>
              </a:r>
              <a:endParaRPr lang="th-TH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</p:txBody>
        </p:sp>
        <p:sp>
          <p:nvSpPr>
            <p:cNvPr id="333848" name="AutoShape 24"/>
            <p:cNvSpPr>
              <a:spLocks noChangeArrowheads="1"/>
            </p:cNvSpPr>
            <p:nvPr/>
          </p:nvSpPr>
          <p:spPr bwMode="auto">
            <a:xfrm>
              <a:off x="6828793" y="3352800"/>
              <a:ext cx="2039013" cy="1285875"/>
            </a:xfrm>
            <a:prstGeom prst="chevron">
              <a:avLst>
                <a:gd name="adj" fmla="val 360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96" name="Text Box 25"/>
            <p:cNvSpPr txBox="1">
              <a:spLocks noChangeArrowheads="1"/>
            </p:cNvSpPr>
            <p:nvPr/>
          </p:nvSpPr>
          <p:spPr bwMode="auto">
            <a:xfrm>
              <a:off x="7119966" y="3476640"/>
              <a:ext cx="1390650" cy="121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th-TH" b="1" dirty="0" smtClean="0">
                  <a:solidFill>
                    <a:sysClr val="windowText" lastClr="000000"/>
                  </a:solidFill>
                  <a:cs typeface="FreesiaUPC" pitchFamily="34" charset="-34"/>
                </a:rPr>
                <a:t>การติดตามและวัดผลการปฏิบัติงาน และการควบคุมดูแล</a:t>
              </a:r>
              <a:endParaRPr lang="th-TH" b="1" dirty="0">
                <a:solidFill>
                  <a:sysClr val="windowText" lastClr="000000"/>
                </a:solidFill>
                <a:cs typeface="FreesiaUPC" pitchFamily="34" charset="-34"/>
              </a:endParaRPr>
            </a:p>
            <a:p>
              <a:pPr algn="ctr">
                <a:lnSpc>
                  <a:spcPct val="8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(9%)</a:t>
              </a:r>
            </a:p>
          </p:txBody>
        </p:sp>
        <p:sp>
          <p:nvSpPr>
            <p:cNvPr id="333850" name="AutoShape 26"/>
            <p:cNvSpPr>
              <a:spLocks noChangeArrowheads="1"/>
            </p:cNvSpPr>
            <p:nvPr/>
          </p:nvSpPr>
          <p:spPr bwMode="auto">
            <a:xfrm>
              <a:off x="7224732" y="1687513"/>
              <a:ext cx="1682750" cy="1285875"/>
            </a:xfrm>
            <a:prstGeom prst="chevron">
              <a:avLst>
                <a:gd name="adj" fmla="val 2873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GB" sz="2000" b="1">
                <a:solidFill>
                  <a:schemeClr val="bg1"/>
                </a:solidFill>
                <a:cs typeface="FreesiaUPC" pitchFamily="34" charset="-34"/>
              </a:endParaRPr>
            </a:p>
          </p:txBody>
        </p:sp>
        <p:sp>
          <p:nvSpPr>
            <p:cNvPr id="54298" name="Text Box 27"/>
            <p:cNvSpPr txBox="1">
              <a:spLocks noChangeArrowheads="1"/>
            </p:cNvSpPr>
            <p:nvPr/>
          </p:nvSpPr>
          <p:spPr bwMode="auto">
            <a:xfrm>
              <a:off x="7439046" y="1737244"/>
              <a:ext cx="1390650" cy="1096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บุคลากร </a:t>
              </a:r>
              <a:b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</a:b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การพัฒนาและ</a:t>
              </a:r>
            </a:p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การฝึกอบรม</a:t>
              </a:r>
            </a:p>
            <a:p>
              <a:pPr algn="ctr">
                <a:lnSpc>
                  <a:spcPct val="90000"/>
                </a:lnSpc>
              </a:pPr>
              <a:r>
                <a:rPr lang="th-TH" b="1" dirty="0">
                  <a:solidFill>
                    <a:sysClr val="windowText" lastClr="000000"/>
                  </a:solidFill>
                  <a:cs typeface="FreesiaUPC" pitchFamily="34" charset="-34"/>
                </a:rPr>
                <a:t>(</a:t>
              </a:r>
              <a:r>
                <a:rPr lang="th-TH" b="1" dirty="0">
                  <a:solidFill>
                    <a:sysClr val="windowText" lastClr="000000"/>
                  </a:solidFill>
                  <a:latin typeface="EucrosiaDSE" pitchFamily="18" charset="0"/>
                  <a:ea typeface="SimHei" pitchFamily="2" charset="-122"/>
                  <a:cs typeface="FreesiaUPC" pitchFamily="34" charset="-34"/>
                </a:rPr>
                <a:t>8%)</a:t>
              </a:r>
            </a:p>
          </p:txBody>
        </p:sp>
      </p:grpSp>
      <p:sp>
        <p:nvSpPr>
          <p:cNvPr id="54299" name="Slide Number Placeholder 3"/>
          <p:cNvSpPr>
            <a:spLocks noGrp="1" noChangeAspect="1"/>
          </p:cNvSpPr>
          <p:nvPr>
            <p:ph type="sldNum" sz="quarter" idx="10"/>
          </p:nvPr>
        </p:nvSpPr>
        <p:spPr>
          <a:xfrm>
            <a:off x="3643306" y="6572250"/>
            <a:ext cx="1800225" cy="263525"/>
          </a:xfrm>
          <a:noFill/>
        </p:spPr>
        <p:txBody>
          <a:bodyPr/>
          <a:lstStyle/>
          <a:p>
            <a:fld id="{AFC5758A-6967-4D80-926D-869A916CCF37}" type="slidenum">
              <a:rPr lang="en-US" sz="1600" b="0">
                <a:latin typeface="FreesiaDSE" pitchFamily="34" charset="0"/>
                <a:cs typeface="FreesiaUPC" pitchFamily="34" charset="-34"/>
              </a:rPr>
              <a:pPr/>
              <a:t>9</a:t>
            </a:fld>
            <a:endParaRPr lang="en-US" sz="1600" b="0" dirty="0">
              <a:latin typeface="FreesiaDSE" pitchFamily="34" charset="0"/>
              <a:cs typeface="FreesiaUPC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25619" y="188640"/>
            <a:ext cx="7338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ctr"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KodchiangUPC" pitchFamily="18" charset="-34"/>
                <a:cs typeface="FreesiaUPC" pitchFamily="34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eesiaUPC" pitchFamily="34" charset="-34"/>
              </a:rPr>
              <a:t>หลักเกณฑ์การประเมินการตรวจสอบภายใน ปีบัญชี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DSE" pitchFamily="34" charset="0"/>
                <a:cs typeface="FreesiaUPC" pitchFamily="34" charset="-34"/>
              </a:rPr>
              <a:t>255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DSE" pitchFamily="34" charset="0"/>
                <a:cs typeface="FreesiaUPC" pitchFamily="34" charset="-34"/>
              </a:rPr>
              <a:t>6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DSE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008TGp_BizCom_light 3">
    <a:dk1>
      <a:srgbClr val="1D528D"/>
    </a:dk1>
    <a:lt1>
      <a:srgbClr val="FFFFFF"/>
    </a:lt1>
    <a:dk2>
      <a:srgbClr val="000000"/>
    </a:dk2>
    <a:lt2>
      <a:srgbClr val="DDDDDD"/>
    </a:lt2>
    <a:accent1>
      <a:srgbClr val="2CA3C8"/>
    </a:accent1>
    <a:accent2>
      <a:srgbClr val="FF9900"/>
    </a:accent2>
    <a:accent3>
      <a:srgbClr val="FFFFFF"/>
    </a:accent3>
    <a:accent4>
      <a:srgbClr val="174578"/>
    </a:accent4>
    <a:accent5>
      <a:srgbClr val="ACCEE0"/>
    </a:accent5>
    <a:accent6>
      <a:srgbClr val="E78A00"/>
    </a:accent6>
    <a:hlink>
      <a:srgbClr val="9999FF"/>
    </a:hlink>
    <a:folHlink>
      <a:srgbClr val="969696"/>
    </a:folHlink>
  </a:clrScheme>
  <a:fontScheme name="008TGp_BizCom_light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4064</Words>
  <Application>Microsoft Office PowerPoint</Application>
  <PresentationFormat>On-screen Show (4:3)</PresentationFormat>
  <Paragraphs>479</Paragraphs>
  <Slides>30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pawinee</dc:creator>
  <cp:lastModifiedBy>pawinee</cp:lastModifiedBy>
  <cp:revision>20</cp:revision>
  <dcterms:created xsi:type="dcterms:W3CDTF">2012-09-05T03:22:49Z</dcterms:created>
  <dcterms:modified xsi:type="dcterms:W3CDTF">2012-09-18T10:37:00Z</dcterms:modified>
</cp:coreProperties>
</file>