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2" r:id="rId24"/>
    <p:sldId id="283" r:id="rId25"/>
    <p:sldId id="284" r:id="rId26"/>
    <p:sldId id="285" r:id="rId27"/>
    <p:sldId id="279" r:id="rId28"/>
    <p:sldId id="280" r:id="rId29"/>
    <p:sldId id="281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2F489E-B782-4E4D-92EC-AFA067296D54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DE609EF3-A38F-41AA-B6EA-2A636C69BF8F}">
      <dgm:prSet phldrT="[ข้อความ]" custT="1"/>
      <dgm:spPr>
        <a:solidFill>
          <a:schemeClr val="bg1"/>
        </a:solidFill>
        <a:ln>
          <a:solidFill>
            <a:srgbClr val="3366FF"/>
          </a:solidFill>
        </a:ln>
      </dgm:spPr>
      <dgm:t>
        <a:bodyPr/>
        <a:lstStyle/>
        <a:p>
          <a:r>
            <a:rPr lang="th-TH" sz="2000" dirty="0" smtClean="0">
              <a:solidFill>
                <a:schemeClr val="tx2"/>
              </a:solidFill>
              <a:latin typeface="Angsana New" pitchFamily="18" charset="-34"/>
              <a:cs typeface="Angsana New" pitchFamily="18" charset="-34"/>
            </a:rPr>
            <a:t>การวิเคราะห์ความจำเป็นในการฝึกอบรม                    (</a:t>
          </a:r>
          <a:r>
            <a:rPr lang="en-US" sz="2000" dirty="0" smtClean="0">
              <a:solidFill>
                <a:schemeClr val="tx2"/>
              </a:solidFill>
              <a:latin typeface="Angsana New" pitchFamily="18" charset="-34"/>
              <a:cs typeface="Angsana New" pitchFamily="18" charset="-34"/>
            </a:rPr>
            <a:t>Training Needs)</a:t>
          </a:r>
          <a:endParaRPr lang="th-TH" sz="2000" dirty="0">
            <a:latin typeface="Angsana New" pitchFamily="18" charset="-34"/>
            <a:cs typeface="Angsana New" pitchFamily="18" charset="-34"/>
          </a:endParaRPr>
        </a:p>
      </dgm:t>
    </dgm:pt>
    <dgm:pt modelId="{10A7164D-5429-4688-8AFF-1AD1A25347B0}" type="parTrans" cxnId="{D9028F5E-61FD-4034-9808-08E842009334}">
      <dgm:prSet/>
      <dgm:spPr/>
      <dgm:t>
        <a:bodyPr/>
        <a:lstStyle/>
        <a:p>
          <a:endParaRPr lang="th-TH"/>
        </a:p>
      </dgm:t>
    </dgm:pt>
    <dgm:pt modelId="{9C2F361D-3ACF-4F9C-A9DC-9130330110B3}" type="sibTrans" cxnId="{D9028F5E-61FD-4034-9808-08E842009334}">
      <dgm:prSet/>
      <dgm:spPr>
        <a:ln w="19050">
          <a:solidFill>
            <a:srgbClr val="3366FF"/>
          </a:solidFill>
        </a:ln>
      </dgm:spPr>
      <dgm:t>
        <a:bodyPr/>
        <a:lstStyle/>
        <a:p>
          <a:endParaRPr lang="th-TH"/>
        </a:p>
      </dgm:t>
    </dgm:pt>
    <dgm:pt modelId="{A4E8DA8B-58A2-45AC-8A0E-2092E2F34AA1}">
      <dgm:prSet phldrT="[Text]" custT="1"/>
      <dgm:spPr>
        <a:solidFill>
          <a:schemeClr val="bg1"/>
        </a:solidFill>
        <a:ln>
          <a:solidFill>
            <a:srgbClr val="3366FF"/>
          </a:solidFill>
        </a:ln>
      </dgm:spPr>
      <dgm:t>
        <a:bodyPr/>
        <a:lstStyle/>
        <a:p>
          <a:r>
            <a:rPr lang="th-TH" sz="2000" dirty="0" smtClean="0">
              <a:solidFill>
                <a:schemeClr val="tx2"/>
              </a:solidFill>
              <a:latin typeface="Angsana New" pitchFamily="18" charset="-34"/>
              <a:cs typeface="Angsana New" pitchFamily="18" charset="-34"/>
            </a:rPr>
            <a:t>การจัดหลักสูตรฝึกอบรม</a:t>
          </a:r>
          <a:endParaRPr lang="th-TH" sz="2000" dirty="0">
            <a:latin typeface="Angsana New" pitchFamily="18" charset="-34"/>
            <a:cs typeface="Angsana New" pitchFamily="18" charset="-34"/>
          </a:endParaRPr>
        </a:p>
      </dgm:t>
    </dgm:pt>
    <dgm:pt modelId="{9D404B24-6800-4361-876D-64E9273FF68A}" type="parTrans" cxnId="{E1C3F482-7CD2-4506-81D5-E8BE40C0A80B}">
      <dgm:prSet/>
      <dgm:spPr/>
      <dgm:t>
        <a:bodyPr/>
        <a:lstStyle/>
        <a:p>
          <a:endParaRPr lang="th-TH"/>
        </a:p>
      </dgm:t>
    </dgm:pt>
    <dgm:pt modelId="{C16CA67B-43E8-402D-94F1-E7ED68719B2F}" type="sibTrans" cxnId="{E1C3F482-7CD2-4506-81D5-E8BE40C0A80B}">
      <dgm:prSet/>
      <dgm:spPr>
        <a:ln w="19050">
          <a:solidFill>
            <a:srgbClr val="3366FF"/>
          </a:solidFill>
        </a:ln>
      </dgm:spPr>
      <dgm:t>
        <a:bodyPr/>
        <a:lstStyle/>
        <a:p>
          <a:endParaRPr lang="th-TH"/>
        </a:p>
      </dgm:t>
    </dgm:pt>
    <dgm:pt modelId="{018B70CC-228F-4A10-8427-E2713FF08444}">
      <dgm:prSet phldrT="[ข้อความ]" custT="1"/>
      <dgm:spPr>
        <a:solidFill>
          <a:schemeClr val="bg1"/>
        </a:solidFill>
        <a:ln>
          <a:solidFill>
            <a:srgbClr val="3366FF"/>
          </a:solidFill>
        </a:ln>
      </dgm:spPr>
      <dgm:t>
        <a:bodyPr/>
        <a:lstStyle/>
        <a:p>
          <a:r>
            <a:rPr lang="th-TH" sz="2000" dirty="0" smtClean="0">
              <a:solidFill>
                <a:schemeClr val="tx2"/>
              </a:solidFill>
              <a:latin typeface="Angsana New" pitchFamily="18" charset="-34"/>
              <a:cs typeface="Angsana New" pitchFamily="18" charset="-34"/>
            </a:rPr>
            <a:t>การดำเนินการฝึกอบรม</a:t>
          </a:r>
          <a:endParaRPr lang="th-TH" sz="2000" dirty="0">
            <a:latin typeface="Angsana New" pitchFamily="18" charset="-34"/>
            <a:cs typeface="Angsana New" pitchFamily="18" charset="-34"/>
          </a:endParaRPr>
        </a:p>
      </dgm:t>
    </dgm:pt>
    <dgm:pt modelId="{AA1484E2-F93F-4521-A856-7447BFE5DB98}" type="parTrans" cxnId="{71423D6C-8C8B-401E-9E93-4896EFA12B6A}">
      <dgm:prSet/>
      <dgm:spPr/>
      <dgm:t>
        <a:bodyPr/>
        <a:lstStyle/>
        <a:p>
          <a:endParaRPr lang="th-TH"/>
        </a:p>
      </dgm:t>
    </dgm:pt>
    <dgm:pt modelId="{66B2690F-61B5-44B0-8682-BDB2DA82E909}" type="sibTrans" cxnId="{71423D6C-8C8B-401E-9E93-4896EFA12B6A}">
      <dgm:prSet/>
      <dgm:spPr>
        <a:ln w="19050">
          <a:solidFill>
            <a:srgbClr val="3366FF"/>
          </a:solidFill>
        </a:ln>
      </dgm:spPr>
      <dgm:t>
        <a:bodyPr/>
        <a:lstStyle/>
        <a:p>
          <a:endParaRPr lang="th-TH"/>
        </a:p>
      </dgm:t>
    </dgm:pt>
    <dgm:pt modelId="{A5F289EC-7C3C-452D-B987-922F31FA3048}">
      <dgm:prSet custT="1"/>
      <dgm:spPr>
        <a:solidFill>
          <a:schemeClr val="bg1"/>
        </a:solidFill>
        <a:ln>
          <a:solidFill>
            <a:srgbClr val="3366FF"/>
          </a:solidFill>
        </a:ln>
      </dgm:spPr>
      <dgm:t>
        <a:bodyPr/>
        <a:lstStyle/>
        <a:p>
          <a:r>
            <a:rPr lang="th-TH" sz="2000" dirty="0" smtClean="0">
              <a:solidFill>
                <a:schemeClr val="tx2"/>
              </a:solidFill>
              <a:latin typeface="Angsana New" pitchFamily="18" charset="-34"/>
              <a:cs typeface="Angsana New" pitchFamily="18" charset="-34"/>
            </a:rPr>
            <a:t>การประเมินและติดตามผลการฝึกอบรม</a:t>
          </a:r>
          <a:endParaRPr lang="th-TH" sz="2000" dirty="0">
            <a:latin typeface="Angsana New" pitchFamily="18" charset="-34"/>
            <a:cs typeface="Angsana New" pitchFamily="18" charset="-34"/>
          </a:endParaRPr>
        </a:p>
      </dgm:t>
    </dgm:pt>
    <dgm:pt modelId="{D175F0AB-B2C5-48B5-9C37-6DE1760C4170}" type="parTrans" cxnId="{9D7AA705-5612-494D-B52B-E28E74DC0EC5}">
      <dgm:prSet/>
      <dgm:spPr/>
      <dgm:t>
        <a:bodyPr/>
        <a:lstStyle/>
        <a:p>
          <a:endParaRPr lang="th-TH"/>
        </a:p>
      </dgm:t>
    </dgm:pt>
    <dgm:pt modelId="{484F8E5C-B36F-4AA3-BFC8-E2DAE4844BEA}" type="sibTrans" cxnId="{9D7AA705-5612-494D-B52B-E28E74DC0EC5}">
      <dgm:prSet/>
      <dgm:spPr>
        <a:ln w="19050">
          <a:solidFill>
            <a:srgbClr val="3366FF"/>
          </a:solidFill>
        </a:ln>
      </dgm:spPr>
      <dgm:t>
        <a:bodyPr/>
        <a:lstStyle/>
        <a:p>
          <a:endParaRPr lang="th-TH"/>
        </a:p>
      </dgm:t>
    </dgm:pt>
    <dgm:pt modelId="{7AB57BDA-DF9E-4646-8FDE-E9613FE6209C}" type="pres">
      <dgm:prSet presAssocID="{B52F489E-B782-4E4D-92EC-AFA067296D5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4885786-FF31-44C6-B2D9-53F079125517}" type="pres">
      <dgm:prSet presAssocID="{DE609EF3-A38F-41AA-B6EA-2A636C69BF8F}" presName="node" presStyleLbl="node1" presStyleIdx="0" presStyleCnt="4" custScaleX="148719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FB9749C-E6F3-4CB6-9FB1-98752FCBF912}" type="pres">
      <dgm:prSet presAssocID="{DE609EF3-A38F-41AA-B6EA-2A636C69BF8F}" presName="spNode" presStyleCnt="0"/>
      <dgm:spPr/>
    </dgm:pt>
    <dgm:pt modelId="{BEBB2B86-0F56-485D-9B4E-C4A37CA65378}" type="pres">
      <dgm:prSet presAssocID="{9C2F361D-3ACF-4F9C-A9DC-9130330110B3}" presName="sibTrans" presStyleLbl="sibTrans1D1" presStyleIdx="0" presStyleCnt="4"/>
      <dgm:spPr/>
      <dgm:t>
        <a:bodyPr/>
        <a:lstStyle/>
        <a:p>
          <a:endParaRPr lang="en-US"/>
        </a:p>
      </dgm:t>
    </dgm:pt>
    <dgm:pt modelId="{DBE6BC72-AFA3-42D0-A6CC-58042360478A}" type="pres">
      <dgm:prSet presAssocID="{A4E8DA8B-58A2-45AC-8A0E-2092E2F34AA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635FED4-B3B8-4804-A382-6D53D0306979}" type="pres">
      <dgm:prSet presAssocID="{A4E8DA8B-58A2-45AC-8A0E-2092E2F34AA1}" presName="spNode" presStyleCnt="0"/>
      <dgm:spPr/>
    </dgm:pt>
    <dgm:pt modelId="{B3494841-9C55-4D3F-99E2-A354AC4199DE}" type="pres">
      <dgm:prSet presAssocID="{C16CA67B-43E8-402D-94F1-E7ED68719B2F}" presName="sibTrans" presStyleLbl="sibTrans1D1" presStyleIdx="1" presStyleCnt="4"/>
      <dgm:spPr/>
      <dgm:t>
        <a:bodyPr/>
        <a:lstStyle/>
        <a:p>
          <a:endParaRPr lang="en-US"/>
        </a:p>
      </dgm:t>
    </dgm:pt>
    <dgm:pt modelId="{2A76BA38-F1E8-489E-A203-5D0B4A7013D7}" type="pres">
      <dgm:prSet presAssocID="{018B70CC-228F-4A10-8427-E2713FF0844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35B9F36-4D44-4549-B0FA-1DDB66711B5C}" type="pres">
      <dgm:prSet presAssocID="{018B70CC-228F-4A10-8427-E2713FF08444}" presName="spNode" presStyleCnt="0"/>
      <dgm:spPr/>
    </dgm:pt>
    <dgm:pt modelId="{3A124647-E0A9-4829-8065-04C9E1D1C9C4}" type="pres">
      <dgm:prSet presAssocID="{66B2690F-61B5-44B0-8682-BDB2DA82E909}" presName="sibTrans" presStyleLbl="sibTrans1D1" presStyleIdx="2" presStyleCnt="4"/>
      <dgm:spPr/>
      <dgm:t>
        <a:bodyPr/>
        <a:lstStyle/>
        <a:p>
          <a:endParaRPr lang="en-US"/>
        </a:p>
      </dgm:t>
    </dgm:pt>
    <dgm:pt modelId="{F961DD6F-9B92-4655-B16D-7B77CA930B6B}" type="pres">
      <dgm:prSet presAssocID="{A5F289EC-7C3C-452D-B987-922F31FA304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153524E-93CB-41EF-BC34-C3FA2C3C0F0F}" type="pres">
      <dgm:prSet presAssocID="{A5F289EC-7C3C-452D-B987-922F31FA3048}" presName="spNode" presStyleCnt="0"/>
      <dgm:spPr/>
    </dgm:pt>
    <dgm:pt modelId="{ECACEF85-13D0-4808-A744-18177CE99EC7}" type="pres">
      <dgm:prSet presAssocID="{484F8E5C-B36F-4AA3-BFC8-E2DAE4844BEA}" presName="sibTrans" presStyleLbl="sibTrans1D1" presStyleIdx="3" presStyleCnt="4"/>
      <dgm:spPr/>
      <dgm:t>
        <a:bodyPr/>
        <a:lstStyle/>
        <a:p>
          <a:endParaRPr lang="en-US"/>
        </a:p>
      </dgm:t>
    </dgm:pt>
  </dgm:ptLst>
  <dgm:cxnLst>
    <dgm:cxn modelId="{45E0D666-EB8C-4564-9224-9F2F28482A13}" type="presOf" srcId="{DE609EF3-A38F-41AA-B6EA-2A636C69BF8F}" destId="{D4885786-FF31-44C6-B2D9-53F079125517}" srcOrd="0" destOrd="0" presId="urn:microsoft.com/office/officeart/2005/8/layout/cycle6"/>
    <dgm:cxn modelId="{9D7AA705-5612-494D-B52B-E28E74DC0EC5}" srcId="{B52F489E-B782-4E4D-92EC-AFA067296D54}" destId="{A5F289EC-7C3C-452D-B987-922F31FA3048}" srcOrd="3" destOrd="0" parTransId="{D175F0AB-B2C5-48B5-9C37-6DE1760C4170}" sibTransId="{484F8E5C-B36F-4AA3-BFC8-E2DAE4844BEA}"/>
    <dgm:cxn modelId="{E78F8CB1-D898-4277-AACF-82340C756266}" type="presOf" srcId="{B52F489E-B782-4E4D-92EC-AFA067296D54}" destId="{7AB57BDA-DF9E-4646-8FDE-E9613FE6209C}" srcOrd="0" destOrd="0" presId="urn:microsoft.com/office/officeart/2005/8/layout/cycle6"/>
    <dgm:cxn modelId="{71423D6C-8C8B-401E-9E93-4896EFA12B6A}" srcId="{B52F489E-B782-4E4D-92EC-AFA067296D54}" destId="{018B70CC-228F-4A10-8427-E2713FF08444}" srcOrd="2" destOrd="0" parTransId="{AA1484E2-F93F-4521-A856-7447BFE5DB98}" sibTransId="{66B2690F-61B5-44B0-8682-BDB2DA82E909}"/>
    <dgm:cxn modelId="{0C6B167D-A2E6-47F7-96AA-D891B3562C33}" type="presOf" srcId="{A5F289EC-7C3C-452D-B987-922F31FA3048}" destId="{F961DD6F-9B92-4655-B16D-7B77CA930B6B}" srcOrd="0" destOrd="0" presId="urn:microsoft.com/office/officeart/2005/8/layout/cycle6"/>
    <dgm:cxn modelId="{D9028F5E-61FD-4034-9808-08E842009334}" srcId="{B52F489E-B782-4E4D-92EC-AFA067296D54}" destId="{DE609EF3-A38F-41AA-B6EA-2A636C69BF8F}" srcOrd="0" destOrd="0" parTransId="{10A7164D-5429-4688-8AFF-1AD1A25347B0}" sibTransId="{9C2F361D-3ACF-4F9C-A9DC-9130330110B3}"/>
    <dgm:cxn modelId="{874547B1-ABDA-4635-A1A1-2A0795A27860}" type="presOf" srcId="{A4E8DA8B-58A2-45AC-8A0E-2092E2F34AA1}" destId="{DBE6BC72-AFA3-42D0-A6CC-58042360478A}" srcOrd="0" destOrd="0" presId="urn:microsoft.com/office/officeart/2005/8/layout/cycle6"/>
    <dgm:cxn modelId="{366C905D-C6C0-47C1-9F89-505CD7E10336}" type="presOf" srcId="{66B2690F-61B5-44B0-8682-BDB2DA82E909}" destId="{3A124647-E0A9-4829-8065-04C9E1D1C9C4}" srcOrd="0" destOrd="0" presId="urn:microsoft.com/office/officeart/2005/8/layout/cycle6"/>
    <dgm:cxn modelId="{8ACA6E1E-20DC-4536-A90B-D8DFBDBF413F}" type="presOf" srcId="{484F8E5C-B36F-4AA3-BFC8-E2DAE4844BEA}" destId="{ECACEF85-13D0-4808-A744-18177CE99EC7}" srcOrd="0" destOrd="0" presId="urn:microsoft.com/office/officeart/2005/8/layout/cycle6"/>
    <dgm:cxn modelId="{8FE1577F-FB6A-4BE0-8D8C-6AA934E6E44F}" type="presOf" srcId="{9C2F361D-3ACF-4F9C-A9DC-9130330110B3}" destId="{BEBB2B86-0F56-485D-9B4E-C4A37CA65378}" srcOrd="0" destOrd="0" presId="urn:microsoft.com/office/officeart/2005/8/layout/cycle6"/>
    <dgm:cxn modelId="{9DEB8590-BC37-421B-B794-9F7F0B61A5EF}" type="presOf" srcId="{C16CA67B-43E8-402D-94F1-E7ED68719B2F}" destId="{B3494841-9C55-4D3F-99E2-A354AC4199DE}" srcOrd="0" destOrd="0" presId="urn:microsoft.com/office/officeart/2005/8/layout/cycle6"/>
    <dgm:cxn modelId="{355A7A7F-F13B-45D7-9CAA-9649F887F2AE}" type="presOf" srcId="{018B70CC-228F-4A10-8427-E2713FF08444}" destId="{2A76BA38-F1E8-489E-A203-5D0B4A7013D7}" srcOrd="0" destOrd="0" presId="urn:microsoft.com/office/officeart/2005/8/layout/cycle6"/>
    <dgm:cxn modelId="{E1C3F482-7CD2-4506-81D5-E8BE40C0A80B}" srcId="{B52F489E-B782-4E4D-92EC-AFA067296D54}" destId="{A4E8DA8B-58A2-45AC-8A0E-2092E2F34AA1}" srcOrd="1" destOrd="0" parTransId="{9D404B24-6800-4361-876D-64E9273FF68A}" sibTransId="{C16CA67B-43E8-402D-94F1-E7ED68719B2F}"/>
    <dgm:cxn modelId="{694B9467-8F22-4E26-8081-6087F286B559}" type="presParOf" srcId="{7AB57BDA-DF9E-4646-8FDE-E9613FE6209C}" destId="{D4885786-FF31-44C6-B2D9-53F079125517}" srcOrd="0" destOrd="0" presId="urn:microsoft.com/office/officeart/2005/8/layout/cycle6"/>
    <dgm:cxn modelId="{6E7D1B5E-B1AA-4518-A40F-173A6069CD0B}" type="presParOf" srcId="{7AB57BDA-DF9E-4646-8FDE-E9613FE6209C}" destId="{CFB9749C-E6F3-4CB6-9FB1-98752FCBF912}" srcOrd="1" destOrd="0" presId="urn:microsoft.com/office/officeart/2005/8/layout/cycle6"/>
    <dgm:cxn modelId="{B40B7F16-4CE1-4EDA-A43C-B63B625DE222}" type="presParOf" srcId="{7AB57BDA-DF9E-4646-8FDE-E9613FE6209C}" destId="{BEBB2B86-0F56-485D-9B4E-C4A37CA65378}" srcOrd="2" destOrd="0" presId="urn:microsoft.com/office/officeart/2005/8/layout/cycle6"/>
    <dgm:cxn modelId="{2AF3DD89-07F1-4710-8218-1B6673F8EA13}" type="presParOf" srcId="{7AB57BDA-DF9E-4646-8FDE-E9613FE6209C}" destId="{DBE6BC72-AFA3-42D0-A6CC-58042360478A}" srcOrd="3" destOrd="0" presId="urn:microsoft.com/office/officeart/2005/8/layout/cycle6"/>
    <dgm:cxn modelId="{337741F3-DB26-4DA2-866C-A8D8B5DBF9B6}" type="presParOf" srcId="{7AB57BDA-DF9E-4646-8FDE-E9613FE6209C}" destId="{6635FED4-B3B8-4804-A382-6D53D0306979}" srcOrd="4" destOrd="0" presId="urn:microsoft.com/office/officeart/2005/8/layout/cycle6"/>
    <dgm:cxn modelId="{BA094270-36D7-464A-8573-66C7BFC9BEB0}" type="presParOf" srcId="{7AB57BDA-DF9E-4646-8FDE-E9613FE6209C}" destId="{B3494841-9C55-4D3F-99E2-A354AC4199DE}" srcOrd="5" destOrd="0" presId="urn:microsoft.com/office/officeart/2005/8/layout/cycle6"/>
    <dgm:cxn modelId="{A9D28B47-35A2-4C63-9C99-EFD593CCAD9E}" type="presParOf" srcId="{7AB57BDA-DF9E-4646-8FDE-E9613FE6209C}" destId="{2A76BA38-F1E8-489E-A203-5D0B4A7013D7}" srcOrd="6" destOrd="0" presId="urn:microsoft.com/office/officeart/2005/8/layout/cycle6"/>
    <dgm:cxn modelId="{4C5B90E7-366A-43CB-86E1-2134B1B5162D}" type="presParOf" srcId="{7AB57BDA-DF9E-4646-8FDE-E9613FE6209C}" destId="{D35B9F36-4D44-4549-B0FA-1DDB66711B5C}" srcOrd="7" destOrd="0" presId="urn:microsoft.com/office/officeart/2005/8/layout/cycle6"/>
    <dgm:cxn modelId="{12585500-C1A5-4B1F-9577-5B112BA7FA68}" type="presParOf" srcId="{7AB57BDA-DF9E-4646-8FDE-E9613FE6209C}" destId="{3A124647-E0A9-4829-8065-04C9E1D1C9C4}" srcOrd="8" destOrd="0" presId="urn:microsoft.com/office/officeart/2005/8/layout/cycle6"/>
    <dgm:cxn modelId="{2365E154-E450-48D2-A635-80013EF281C7}" type="presParOf" srcId="{7AB57BDA-DF9E-4646-8FDE-E9613FE6209C}" destId="{F961DD6F-9B92-4655-B16D-7B77CA930B6B}" srcOrd="9" destOrd="0" presId="urn:microsoft.com/office/officeart/2005/8/layout/cycle6"/>
    <dgm:cxn modelId="{CB37158D-BFDD-41AF-A92F-CECF1256D889}" type="presParOf" srcId="{7AB57BDA-DF9E-4646-8FDE-E9613FE6209C}" destId="{4153524E-93CB-41EF-BC34-C3FA2C3C0F0F}" srcOrd="10" destOrd="0" presId="urn:microsoft.com/office/officeart/2005/8/layout/cycle6"/>
    <dgm:cxn modelId="{BFD9BDF0-C7AD-4994-A6FF-9C19F5C1AE8A}" type="presParOf" srcId="{7AB57BDA-DF9E-4646-8FDE-E9613FE6209C}" destId="{ECACEF85-13D0-4808-A744-18177CE99EC7}" srcOrd="11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ACE50-913F-40EA-90A5-079FFAC2CE84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9D028-ED14-438B-B34C-9C74050D65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DDFC4B-CD54-4A2C-B334-F761EF4C8EAA}" type="slidenum">
              <a:rPr lang="en-US" smtClean="0"/>
              <a:pPr/>
              <a:t>3</a:t>
            </a:fld>
            <a:endParaRPr lang="th-TH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AEB55D-288B-4022-B129-FADD5D570F71}" type="slidenum">
              <a:rPr lang="en-US" smtClean="0"/>
              <a:pPr/>
              <a:t>4</a:t>
            </a:fld>
            <a:endParaRPr lang="th-TH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567535-DCEE-44F0-B00A-FA3B1EC2112F}" type="slidenum">
              <a:rPr lang="en-US" smtClean="0"/>
              <a:pPr/>
              <a:t>5</a:t>
            </a:fld>
            <a:endParaRPr lang="th-TH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01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0C04FF2-FD3A-4F82-A886-0D55A2E11673}" type="slidenum">
              <a:rPr lang="en-US" sz="1200"/>
              <a:pPr algn="r"/>
              <a:t>6</a:t>
            </a:fld>
            <a:endParaRPr lang="th-TH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24B95-FF84-4994-84B0-52FE7C339370}" type="slidenum">
              <a:rPr lang="en-US" smtClean="0"/>
              <a:pPr/>
              <a:t>11</a:t>
            </a:fld>
            <a:endParaRPr lang="th-TH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68F6F6-C8BA-4F12-A112-74032DF589DD}" type="slidenum">
              <a:rPr lang="en-US" smtClean="0"/>
              <a:pPr/>
              <a:t>12</a:t>
            </a:fld>
            <a:endParaRPr lang="th-TH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87476D-9F32-4AA9-ACF6-F6D8C4DA17A1}" type="slidenum">
              <a:rPr lang="en-US" smtClean="0"/>
              <a:pPr/>
              <a:t>20</a:t>
            </a:fld>
            <a:endParaRPr lang="th-TH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320242-1A78-42B5-BB51-6007829BA42C}" type="slidenum">
              <a:rPr lang="en-US" smtClean="0"/>
              <a:pPr/>
              <a:t>21</a:t>
            </a:fld>
            <a:endParaRPr lang="th-TH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518693-9D74-46D2-9002-9C02F8BBECD4}" type="slidenum">
              <a:rPr lang="en-US" smtClean="0"/>
              <a:pPr/>
              <a:t>22</a:t>
            </a:fld>
            <a:endParaRPr 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A857C-FE2B-43DA-B9D6-1B1C958E049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C3A52-7B49-440C-B1C8-D280EBE819C6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267EA-7310-4016-A3C2-BCC8C9FC2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r.nontawat@gmail.com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2643174" y="2143116"/>
            <a:ext cx="44775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หัวข้อ 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:</a:t>
            </a: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 การพัฒนาทรัพยากรบุคคล</a:t>
            </a:r>
            <a:endParaRPr lang="th-TH" sz="36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861922" y="4572008"/>
            <a:ext cx="309251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ดร.นนทวัฒน์  สุขผล</a:t>
            </a:r>
          </a:p>
          <a:p>
            <a:pPr algn="r"/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รองผู้อำนวยการฝ่ายพัฒนาทรัพยากรบุคคล</a:t>
            </a:r>
          </a:p>
          <a:p>
            <a:pPr algn="r"/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ธนาคารออมสิน</a:t>
            </a:r>
          </a:p>
          <a:p>
            <a:pPr algn="r"/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email : 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  <a:hlinkClick r:id="rId2"/>
              </a:rPr>
              <a:t>dr.nontawat@gmail.com</a:t>
            </a:r>
            <a:endParaRPr lang="en-US" sz="2000" dirty="0" smtClean="0">
              <a:latin typeface="Angsana New" pitchFamily="18" charset="-34"/>
              <a:cs typeface="Angsana New" pitchFamily="18" charset="-34"/>
            </a:endParaRPr>
          </a:p>
          <a:p>
            <a:pPr algn="r"/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Mobile 0814878936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ตัวยึดหมายเลขภาพนิ่ง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3AF4C14-23C5-4A28-BE8E-8B688FD7D0DA}" type="slidenum">
              <a:rPr lang="en-US" sz="1400"/>
              <a:pPr algn="r"/>
              <a:t>10</a:t>
            </a:fld>
            <a:endParaRPr lang="th-TH" sz="14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tx1"/>
                </a:solidFill>
                <a:latin typeface="Angsana New" pitchFamily="18" charset="-34"/>
              </a:rPr>
              <a:t>HRD Innovation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68413"/>
            <a:ext cx="8713788" cy="485775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สร้าง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Learning Organization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ด้วย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Channel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ที่หลากหลาย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eaLnBrk="1" hangingPunct="1"/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เน้น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Research &amp; Development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เพื่อสร้าง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Intellectual Capital</a:t>
            </a:r>
          </a:p>
          <a:p>
            <a:pPr eaLnBrk="1" hangingPunct="1"/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พัฒนา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HR Creative &amp; Innovation</a:t>
            </a:r>
          </a:p>
          <a:p>
            <a:pPr eaLnBrk="1" hangingPunct="1"/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ดึงจุดเด่นของทรัพยากรบุคคล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Potential)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ออกมาใช้ให้ได้อย่างเต็มประสิทธิภาพ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(Performance)</a:t>
            </a:r>
          </a:p>
          <a:p>
            <a:pPr eaLnBrk="1" hangingPunct="1"/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สร้าง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Talent Management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ที่มีประโยชน์ต่อองค์การ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922337"/>
          </a:xfrm>
        </p:spPr>
        <p:txBody>
          <a:bodyPr/>
          <a:lstStyle/>
          <a:p>
            <a:pPr eaLnBrk="1" hangingPunct="1"/>
            <a:r>
              <a:rPr lang="th-TH" sz="3600" b="1" smtClean="0">
                <a:solidFill>
                  <a:schemeClr val="tx1"/>
                </a:solidFill>
                <a:latin typeface="Angsana New" pitchFamily="18" charset="-34"/>
              </a:rPr>
              <a:t>กระบวนการฝึกอบรม </a:t>
            </a:r>
            <a:r>
              <a:rPr lang="en-US" sz="3600" b="1" smtClean="0">
                <a:solidFill>
                  <a:schemeClr val="tx1"/>
                </a:solidFill>
                <a:latin typeface="Angsana New" pitchFamily="18" charset="-34"/>
              </a:rPr>
              <a:t>(The Training Process)</a:t>
            </a:r>
            <a:endParaRPr lang="th-TH" sz="3600" b="1" smtClean="0">
              <a:solidFill>
                <a:schemeClr val="tx1"/>
              </a:solidFill>
              <a:latin typeface="Angsana New" pitchFamily="18" charset="-34"/>
            </a:endParaRPr>
          </a:p>
        </p:txBody>
      </p:sp>
      <p:graphicFrame>
        <p:nvGraphicFramePr>
          <p:cNvPr id="4" name="ไดอะแกรม 3"/>
          <p:cNvGraphicFramePr/>
          <p:nvPr/>
        </p:nvGraphicFramePr>
        <p:xfrm>
          <a:off x="0" y="1700808"/>
          <a:ext cx="4427984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2" name="สี่เหลี่ยมผืนผ้า 4"/>
          <p:cNvSpPr>
            <a:spLocks noChangeArrowheads="1"/>
          </p:cNvSpPr>
          <p:nvPr/>
        </p:nvSpPr>
        <p:spPr bwMode="auto">
          <a:xfrm>
            <a:off x="4248150" y="1268413"/>
            <a:ext cx="4895850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 defTabSz="809625">
              <a:lnSpc>
                <a:spcPct val="80000"/>
              </a:lnSpc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การฝึกอบรม มี 4 ขั้นตอน </a:t>
            </a:r>
          </a:p>
          <a:p>
            <a:pPr marL="231775" indent="-231775" defTabSz="809625">
              <a:lnSpc>
                <a:spcPct val="80000"/>
              </a:lnSpc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Training is generally a four step process)</a:t>
            </a:r>
          </a:p>
          <a:p>
            <a:pPr marL="565150" lvl="1" indent="-219075" defTabSz="809625">
              <a:lnSpc>
                <a:spcPct val="80000"/>
              </a:lnSpc>
              <a:buFont typeface="Arial" charset="0"/>
              <a:buChar char="•"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การประเมินความจำเป็นในการฝึกอบรม                      (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Assess the need)</a:t>
            </a:r>
          </a:p>
          <a:p>
            <a:pPr marL="565150" lvl="1" indent="-219075" defTabSz="809625">
              <a:lnSpc>
                <a:spcPct val="80000"/>
              </a:lnSpc>
              <a:buFont typeface="Arial" charset="0"/>
              <a:buChar char="•"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การออกแบบหลักสูตรการฝึกอบรมตามความจำเป็นพื้นฐาน </a:t>
            </a:r>
          </a:p>
          <a:p>
            <a:pPr marL="565150" lvl="1" indent="-219075" defTabSz="809625">
              <a:lnSpc>
                <a:spcPct val="80000"/>
              </a:lnSpc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	(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Design the training program based upon the need)</a:t>
            </a:r>
          </a:p>
          <a:p>
            <a:pPr marL="565150" lvl="1" indent="-219075" defTabSz="809625">
              <a:lnSpc>
                <a:spcPct val="80000"/>
              </a:lnSpc>
              <a:buFont typeface="Arial" charset="0"/>
              <a:buChar char="•"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การเลือกวิธีการฝึกอบรม </a:t>
            </a:r>
          </a:p>
          <a:p>
            <a:pPr marL="565150" lvl="1" indent="-219075" defTabSz="809625">
              <a:lnSpc>
                <a:spcPct val="80000"/>
              </a:lnSpc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     (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Decide which training method should be used)</a:t>
            </a:r>
          </a:p>
          <a:p>
            <a:pPr marL="565150" lvl="1" indent="-219075" defTabSz="809625">
              <a:lnSpc>
                <a:spcPct val="80000"/>
              </a:lnSpc>
              <a:buFont typeface="Arial" charset="0"/>
              <a:buChar char="•"/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การประเมินประสิทธิภาพการฝึกอบรม </a:t>
            </a:r>
          </a:p>
          <a:p>
            <a:pPr marL="565150" lvl="1" indent="-219075" defTabSz="809625">
              <a:lnSpc>
                <a:spcPct val="80000"/>
              </a:lnSpc>
            </a:pPr>
            <a:r>
              <a:rPr lang="th-TH" sz="2400" dirty="0">
                <a:latin typeface="Angsana New" pitchFamily="18" charset="-34"/>
                <a:cs typeface="Angsana New" pitchFamily="18" charset="-34"/>
              </a:rPr>
              <a:t>    (</a:t>
            </a:r>
            <a:r>
              <a:rPr lang="en-US" sz="2400" dirty="0">
                <a:latin typeface="Angsana New" pitchFamily="18" charset="-34"/>
                <a:cs typeface="Angsana New" pitchFamily="18" charset="-34"/>
              </a:rPr>
              <a:t>Evaluate the training program’s effectiveness)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8318500" cy="1143000"/>
          </a:xfrm>
        </p:spPr>
        <p:txBody>
          <a:bodyPr/>
          <a:lstStyle/>
          <a:p>
            <a:pPr eaLnBrk="1" hangingPunct="1"/>
            <a:r>
              <a:rPr lang="th-TH" sz="3600" b="1" smtClean="0">
                <a:solidFill>
                  <a:schemeClr val="tx1"/>
                </a:solidFill>
                <a:latin typeface="Angsana New" pitchFamily="18" charset="-34"/>
              </a:rPr>
              <a:t>การวิเคราะห์ความจำเป็นในการฝึกอบรมของพนักงาน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79388" y="1412875"/>
            <a:ext cx="8964612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ความจำเป็นในการฝึกอบรมจะต้องสอดคล้องกับความสำคัญของงาน </a:t>
            </a:r>
          </a:p>
          <a:p>
            <a:pPr eaLnBrk="1" hangingPunct="1"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ซึ่งประกอบด้วย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KSAs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อันจะส่งผลต่อประสิทธิภาพของบุคคล และประสิทธิภาพ</a:t>
            </a:r>
          </a:p>
          <a:p>
            <a:pPr eaLnBrk="1" hangingPunct="1"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ของหน่วยงาน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เพิ่มพูนความรู้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(Knowledge)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เพิ่มพูนทักษะ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(Skill)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เปลี่ยนแปลงทัศนคติ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(Attitudes)</a:t>
            </a:r>
            <a:endParaRPr lang="th-TH" dirty="0" smtClean="0">
              <a:latin typeface="Angsana New" pitchFamily="18" charset="-34"/>
              <a:cs typeface="Angsana New" pitchFamily="18" charset="-34"/>
            </a:endParaRPr>
          </a:p>
          <a:p>
            <a:pPr eaLnBrk="1" hangingPunct="1"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341438"/>
            <a:ext cx="8218487" cy="863600"/>
          </a:xfrm>
        </p:spPr>
        <p:txBody>
          <a:bodyPr/>
          <a:lstStyle/>
          <a:p>
            <a:pPr eaLnBrk="1" hangingPunct="1"/>
            <a:r>
              <a:rPr lang="th-TH" sz="3600" b="1" smtClean="0">
                <a:solidFill>
                  <a:schemeClr val="tx1"/>
                </a:solidFill>
                <a:latin typeface="Angsana New" pitchFamily="18" charset="-34"/>
              </a:rPr>
              <a:t>แนวทางวิเคราะห์หาความจำเป็นในการฝึกอบรม</a:t>
            </a:r>
            <a:endParaRPr lang="th-TH" sz="3600" smtClean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2205038"/>
            <a:ext cx="6248400" cy="2722562"/>
          </a:xfrm>
        </p:spPr>
        <p:txBody>
          <a:bodyPr/>
          <a:lstStyle/>
          <a:p>
            <a:pPr eaLnBrk="1" hangingPunct="1"/>
            <a:r>
              <a:rPr lang="en-US" smtClean="0">
                <a:latin typeface="Angsana New" pitchFamily="18" charset="-34"/>
              </a:rPr>
              <a:t>วิเคราะห์องค์การ (Organization Analysis)</a:t>
            </a:r>
          </a:p>
          <a:p>
            <a:pPr eaLnBrk="1" hangingPunct="1"/>
            <a:r>
              <a:rPr lang="en-US" smtClean="0">
                <a:latin typeface="Angsana New" pitchFamily="18" charset="-34"/>
              </a:rPr>
              <a:t>วิเคราะห์งาน (Job Analysis)</a:t>
            </a:r>
          </a:p>
          <a:p>
            <a:pPr eaLnBrk="1" hangingPunct="1"/>
            <a:r>
              <a:rPr lang="en-US" smtClean="0">
                <a:latin typeface="Angsana New" pitchFamily="18" charset="-34"/>
              </a:rPr>
              <a:t>วิเคราะห์รายบุคคล (Individual Analysis)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US" sz="3600" b="1" smtClean="0">
                <a:latin typeface="Angsana New" pitchFamily="18" charset="-34"/>
              </a:rPr>
              <a:t>ความจำเป็นระดับองค์การ (Organization needs)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060575"/>
            <a:ext cx="3529013" cy="38274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latin typeface="Angsana New" pitchFamily="18" charset="-34"/>
              </a:rPr>
              <a:t>Business Requirement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Angsana New" pitchFamily="18" charset="-34"/>
              </a:rPr>
              <a:t>Vision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Angsana New" pitchFamily="18" charset="-34"/>
              </a:rPr>
              <a:t>Mission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Angsana New" pitchFamily="18" charset="-34"/>
              </a:rPr>
              <a:t>Policy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Angsana New" pitchFamily="18" charset="-34"/>
              </a:rPr>
              <a:t>Goals &amp; Key Performance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Angsana New" pitchFamily="18" charset="-34"/>
              </a:rPr>
              <a:t>     Indicators (KPIs)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3565525" y="2060575"/>
            <a:ext cx="5578475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>
                <a:latin typeface="Angsana New" pitchFamily="18" charset="-34"/>
              </a:rPr>
              <a:t> Strategic Planning &amp; Decision Making Process 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Angsana New" pitchFamily="18" charset="-34"/>
              </a:rPr>
              <a:t> Key Competency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Angsana New" pitchFamily="18" charset="-34"/>
              </a:rPr>
              <a:t> Competitive Advantage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Angsana New" pitchFamily="18" charset="-34"/>
              </a:rPr>
              <a:t> Core Values 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Angsana New" pitchFamily="18" charset="-34"/>
              </a:rPr>
              <a:t> Cooperative with Stakeholder &amp; Partners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Angsana New" pitchFamily="18" charset="-34"/>
              </a:rPr>
              <a:t> Innovation/ Business Opportunity</a:t>
            </a:r>
          </a:p>
          <a:p>
            <a:pPr>
              <a:buFont typeface="Arial" charset="0"/>
              <a:buChar char="•"/>
            </a:pPr>
            <a:r>
              <a:rPr lang="en-US" sz="3200">
                <a:latin typeface="Angsana New" pitchFamily="18" charset="-34"/>
              </a:rPr>
              <a:t> Risk Management</a:t>
            </a:r>
            <a:endParaRPr lang="th-TH" sz="3200">
              <a:latin typeface="Angsana New" pitchFamily="18" charset="-34"/>
            </a:endParaRP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0" y="1052513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การวิเคราะห์องค์การ </a:t>
            </a:r>
            <a:r>
              <a:rPr lang="en-US" sz="2800" b="1" dirty="0">
                <a:latin typeface="Angsana New" pitchFamily="18" charset="-34"/>
                <a:cs typeface="Angsana New" pitchFamily="18" charset="-34"/>
              </a:rPr>
              <a:t>(Organizational Analysis)</a:t>
            </a: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dirty="0">
                <a:latin typeface="Angsana New" pitchFamily="18" charset="-34"/>
                <a:cs typeface="Angsana New" pitchFamily="18" charset="-34"/>
              </a:rPr>
              <a:t>เป็นขั้นตอนแรกของการประเมินความจำเป็น</a:t>
            </a:r>
          </a:p>
          <a:p>
            <a:pPr marL="514350" indent="-514350"/>
            <a:r>
              <a:rPr lang="th-TH" sz="2800" dirty="0">
                <a:latin typeface="Angsana New" pitchFamily="18" charset="-34"/>
                <a:cs typeface="Angsana New" pitchFamily="18" charset="-34"/>
              </a:rPr>
              <a:t>ในการฝึกอบรมเพื่อประเมินความรู้ ทักษะ ความสามารถขององค์การ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497888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latin typeface="Angsana New" pitchFamily="18" charset="-34"/>
              </a:rPr>
              <a:t>ความจำเป็นระดับหน่วยงาน (Function needs)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420938"/>
            <a:ext cx="8281987" cy="4021137"/>
          </a:xfrm>
        </p:spPr>
        <p:txBody>
          <a:bodyPr/>
          <a:lstStyle/>
          <a:p>
            <a:pPr eaLnBrk="1" hangingPunct="1"/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นโยบาย เป้าหมายและตัวชี้วัดของหน่วยงาน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eaLnBrk="1" hangingPunct="1"/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ลักษณะของงาน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: Job description</a:t>
            </a:r>
          </a:p>
          <a:p>
            <a:pPr eaLnBrk="1" hangingPunct="1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Functional Competency</a:t>
            </a:r>
          </a:p>
          <a:p>
            <a:pPr eaLnBrk="1" hangingPunct="1"/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แผนกลยุทธ์ /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แผนงานของหน่วยงาน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eaLnBrk="1" hangingPunct="1"/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รายงานการประชุมของผู้บริหาร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eaLnBrk="1" hangingPunct="1">
              <a:buFontTx/>
              <a:buNone/>
            </a:pPr>
            <a:endParaRPr lang="en-US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179388" y="1341438"/>
            <a:ext cx="89646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การวิเคราะห์งาน </a:t>
            </a:r>
            <a:r>
              <a:rPr lang="en-US" sz="2800" b="1" dirty="0">
                <a:latin typeface="Angsana New" pitchFamily="18" charset="-34"/>
                <a:cs typeface="Angsana New" pitchFamily="18" charset="-34"/>
              </a:rPr>
              <a:t>(Job Analysis)</a:t>
            </a:r>
            <a:r>
              <a:rPr lang="th-TH" sz="2800" dirty="0">
                <a:latin typeface="Angsana New" pitchFamily="18" charset="-34"/>
                <a:cs typeface="Angsana New" pitchFamily="18" charset="-34"/>
              </a:rPr>
              <a:t> เป็นกระบวนการที่ช่วยให้องค์การกำหนดได้ว่าการฝึกอบรม</a:t>
            </a:r>
          </a:p>
          <a:p>
            <a:pPr marL="514350" indent="-514350"/>
            <a:r>
              <a:rPr lang="th-TH" sz="2800" dirty="0">
                <a:latin typeface="Angsana New" pitchFamily="18" charset="-34"/>
                <a:cs typeface="Angsana New" pitchFamily="18" charset="-34"/>
              </a:rPr>
              <a:t>ในเรื่องใดจะพัฒนาการทำงานในตำแหน่งต่าง ๆ รวมทั้งงานที่ต้องใช้ </a:t>
            </a:r>
            <a:r>
              <a:rPr lang="en-US" sz="2800" dirty="0">
                <a:latin typeface="Angsana New" pitchFamily="18" charset="-34"/>
                <a:cs typeface="Angsana New" pitchFamily="18" charset="-34"/>
              </a:rPr>
              <a:t>KSAs</a:t>
            </a:r>
            <a:r>
              <a:rPr lang="th-TH" sz="2800" dirty="0">
                <a:latin typeface="Angsana New" pitchFamily="18" charset="-34"/>
                <a:cs typeface="Angsana New" pitchFamily="18" charset="-34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Angsana New" pitchFamily="18" charset="-34"/>
              </a:rPr>
              <a:t>ความจำเป็นระดับบุคคล (Individual needs)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708275"/>
            <a:ext cx="8856663" cy="38274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ผลการประเมินจากการปฏิบัติงาน ช่องว่างสมรรถนะ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Competency Gap)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/ ความสามารถพิเศษหรือความสามารถที่โดดเด่น </a:t>
            </a:r>
          </a:p>
        </p:txBody>
      </p:sp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107950" y="1268413"/>
            <a:ext cx="903605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/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การวิเคราะห์พนักงานหรือตัวบุคคล </a:t>
            </a:r>
            <a:r>
              <a:rPr lang="en-US" sz="2800" b="1" dirty="0">
                <a:latin typeface="Angsana New" pitchFamily="18" charset="-34"/>
                <a:cs typeface="Angsana New" pitchFamily="18" charset="-34"/>
              </a:rPr>
              <a:t>(Individual Analysis)</a:t>
            </a: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dirty="0">
                <a:latin typeface="Angsana New" pitchFamily="18" charset="-34"/>
                <a:cs typeface="Angsana New" pitchFamily="18" charset="-34"/>
              </a:rPr>
              <a:t>เป็นการวิเคราะห์ตัวพนักงานและ</a:t>
            </a:r>
          </a:p>
          <a:p>
            <a:pPr marL="514350" indent="-514350"/>
            <a:r>
              <a:rPr lang="th-TH" sz="2800" dirty="0">
                <a:latin typeface="Angsana New" pitchFamily="18" charset="-34"/>
                <a:cs typeface="Angsana New" pitchFamily="18" charset="-34"/>
              </a:rPr>
              <a:t>ผลการปฏิบัติงานเพื่อกำหนดว่าจะต้องฝึกอบรมความรู้ ทักษะประการใดบ้างที่จำเป็นในการ</a:t>
            </a:r>
          </a:p>
          <a:p>
            <a:pPr marL="514350" indent="-514350"/>
            <a:r>
              <a:rPr lang="th-TH" sz="2800" dirty="0">
                <a:latin typeface="Angsana New" pitchFamily="18" charset="-34"/>
                <a:cs typeface="Angsana New" pitchFamily="18" charset="-34"/>
              </a:rPr>
              <a:t>ทำงาน ลดข้อบกพร่องในงาน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981075"/>
          </a:xfrm>
        </p:spPr>
        <p:txBody>
          <a:bodyPr/>
          <a:lstStyle/>
          <a:p>
            <a:pPr eaLnBrk="1" hangingPunct="1"/>
            <a:r>
              <a:rPr lang="th-TH" b="1" smtClean="0">
                <a:solidFill>
                  <a:schemeClr val="tx1"/>
                </a:solidFill>
                <a:latin typeface="Angsana New" pitchFamily="18" charset="-34"/>
              </a:rPr>
              <a:t>แนวคิดใหม่ในการหาความจำเป็นในการฝึกอบรม</a:t>
            </a:r>
            <a:endParaRPr lang="th-TH" smtClean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125538"/>
            <a:ext cx="8424862" cy="548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u="sng" smtClean="0">
                <a:latin typeface="Angsana New" pitchFamily="18" charset="-34"/>
              </a:rPr>
              <a:t>START DOING</a:t>
            </a:r>
            <a:endParaRPr lang="en-US" smtClean="0">
              <a:latin typeface="Angsana New" pitchFamily="18" charset="-34"/>
            </a:endParaRPr>
          </a:p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mtClean="0">
                <a:latin typeface="Angsana New" pitchFamily="18" charset="-34"/>
              </a:rPr>
              <a:t> กระทำในเชิงรุก (Proactive)</a:t>
            </a:r>
          </a:p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mtClean="0">
                <a:latin typeface="Angsana New" pitchFamily="18" charset="-34"/>
              </a:rPr>
              <a:t> เน้นกลุ่มเป้าหมายที่ SBU : Strategic Business Unit</a:t>
            </a:r>
          </a:p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mtClean="0">
                <a:latin typeface="Angsana New" pitchFamily="18" charset="-34"/>
              </a:rPr>
              <a:t> ใช้ Competencies based training needs มากกว่า Problem based approach</a:t>
            </a:r>
          </a:p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mtClean="0">
                <a:latin typeface="Angsana New" pitchFamily="18" charset="-34"/>
              </a:rPr>
              <a:t> ใช้เครื่องมือประเมินหาความจำเป็นใหม่ ๆ มาช่วยทำ Need Assessment</a:t>
            </a:r>
          </a:p>
          <a:p>
            <a:pPr eaLnBrk="1" hangingPunct="1">
              <a:buClr>
                <a:schemeClr val="tx1"/>
              </a:buClr>
              <a:buFont typeface="DB PatpongExtendedas" pitchFamily="2" charset="2"/>
              <a:buNone/>
            </a:pPr>
            <a:r>
              <a:rPr lang="en-US" b="1" u="sng" smtClean="0">
                <a:latin typeface="Angsana New" pitchFamily="18" charset="-34"/>
              </a:rPr>
              <a:t>STOP DOING</a:t>
            </a:r>
            <a:endParaRPr lang="en-US" smtClean="0">
              <a:latin typeface="Angsana New" pitchFamily="18" charset="-34"/>
            </a:endParaRPr>
          </a:p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mtClean="0">
                <a:latin typeface="Angsana New" pitchFamily="18" charset="-34"/>
              </a:rPr>
              <a:t> ใช้ความเห็นของบุคคล / ผู้บังคับบัญชาเป็นหลัก</a:t>
            </a:r>
          </a:p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mtClean="0">
                <a:latin typeface="Angsana New" pitchFamily="18" charset="-34"/>
              </a:rPr>
              <a:t> มุ่งการแก้ปัญหาเฉพาะหน้าตามคำขอ</a:t>
            </a:r>
          </a:p>
          <a:p>
            <a:pPr eaLnBrk="1" hangingPunct="1">
              <a:buClr>
                <a:schemeClr val="tx1"/>
              </a:buClr>
              <a:buFont typeface="Courier New" pitchFamily="49" charset="0"/>
              <a:buChar char="o"/>
            </a:pPr>
            <a:r>
              <a:rPr lang="en-US" smtClean="0">
                <a:latin typeface="Angsana New" pitchFamily="18" charset="-34"/>
              </a:rPr>
              <a:t> ทำตามขั้นตอนของการบริหารงานฝึกอบรม เพียงเพื่อให้ครบตาม ISO requirement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ตัวยึดหมายเลขภาพนิ่ง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E9D2962-A4BD-4F77-97F7-257B6A27109C}" type="slidenum">
              <a:rPr lang="en-US" sz="1400"/>
              <a:pPr algn="r"/>
              <a:t>18</a:t>
            </a:fld>
            <a:endParaRPr lang="th-TH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tx1"/>
                </a:solidFill>
                <a:latin typeface="Angsana New" pitchFamily="18" charset="-34"/>
              </a:rPr>
              <a:t>HRD Challenge (Government)</a:t>
            </a:r>
          </a:p>
        </p:txBody>
      </p:sp>
      <p:graphicFrame>
        <p:nvGraphicFramePr>
          <p:cNvPr id="25627" name="Group 27"/>
          <p:cNvGraphicFramePr>
            <a:graphicFrameLocks noGrp="1"/>
          </p:cNvGraphicFramePr>
          <p:nvPr>
            <p:ph idx="4294967295"/>
          </p:nvPr>
        </p:nvGraphicFramePr>
        <p:xfrm>
          <a:off x="457200" y="1600200"/>
          <a:ext cx="8229600" cy="4546601"/>
        </p:xfrm>
        <a:graphic>
          <a:graphicData uri="http://schemas.openxmlformats.org/drawingml/2006/table">
            <a:tbl>
              <a:tblPr/>
              <a:tblGrid>
                <a:gridCol w="1235075"/>
                <a:gridCol w="6994525"/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อันดับ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ประเด็นการท้าทายการพัฒนาทรัพยากรบุคคล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Competency Based Management &amp; Development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Talent Management &amp; Quality of Work Life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Leadership Development &amp; Life Long Learning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Development &amp; Training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New Roles of HR Professional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ตัวยึดหมายเลขภาพนิ่ง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8553DE6-E8A1-4EDC-B821-ACCA30105742}" type="slidenum">
              <a:rPr lang="en-US" sz="1400"/>
              <a:pPr algn="r"/>
              <a:t>19</a:t>
            </a:fld>
            <a:endParaRPr lang="th-TH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9377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tx1"/>
                </a:solidFill>
                <a:latin typeface="Angsana New" pitchFamily="18" charset="-34"/>
              </a:rPr>
              <a:t>HRD Challenge (Corporate)</a:t>
            </a:r>
          </a:p>
        </p:txBody>
      </p:sp>
      <p:graphicFrame>
        <p:nvGraphicFramePr>
          <p:cNvPr id="1028099" name="Group 3"/>
          <p:cNvGraphicFramePr>
            <a:graphicFrameLocks noGrp="1"/>
          </p:cNvGraphicFramePr>
          <p:nvPr>
            <p:ph idx="4294967295"/>
          </p:nvPr>
        </p:nvGraphicFramePr>
        <p:xfrm>
          <a:off x="250825" y="1600200"/>
          <a:ext cx="8642350" cy="4546601"/>
        </p:xfrm>
        <a:graphic>
          <a:graphicData uri="http://schemas.openxmlformats.org/drawingml/2006/table">
            <a:tbl>
              <a:tblPr/>
              <a:tblGrid>
                <a:gridCol w="1117600"/>
                <a:gridCol w="7524750"/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อันดับ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ประเด็นการท้าทายการพัฒนาทรัพยากรบุคคล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Competency / Talent Management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Quality of Work Life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Life Long Learning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Development &amp; Training &amp; Leadership Development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HR Tools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ตัวยึดหมายเลขภาพนิ่ง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4F79C34-E207-4DB2-B84A-1E288155B59B}" type="slidenum">
              <a:rPr lang="en-US" sz="1400"/>
              <a:pPr algn="r"/>
              <a:t>2</a:t>
            </a:fld>
            <a:endParaRPr lang="th-TH" sz="14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229600" cy="706438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tx1"/>
                </a:solidFill>
                <a:latin typeface="Angsana New" pitchFamily="18" charset="-34"/>
              </a:rPr>
              <a:t>Training Road Map to KM</a:t>
            </a:r>
          </a:p>
        </p:txBody>
      </p:sp>
      <p:graphicFrame>
        <p:nvGraphicFramePr>
          <p:cNvPr id="13336" name="Group 24"/>
          <p:cNvGraphicFramePr>
            <a:graphicFrameLocks noGrp="1"/>
          </p:cNvGraphicFramePr>
          <p:nvPr>
            <p:ph idx="4294967295"/>
          </p:nvPr>
        </p:nvGraphicFramePr>
        <p:xfrm>
          <a:off x="250825" y="1196975"/>
          <a:ext cx="8642350" cy="5132832"/>
        </p:xfrm>
        <a:graphic>
          <a:graphicData uri="http://schemas.openxmlformats.org/drawingml/2006/table">
            <a:tbl>
              <a:tblPr/>
              <a:tblGrid>
                <a:gridCol w="2066925"/>
                <a:gridCol w="65754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TRAINING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เป็นเรื่องเกี่ยวกับ Operation สอนแล้วสามารถนำไปใช้ในงาน                     ได้ทันที (เชื่อมโยงกับ Performance)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DEVELOPMENT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ผู้ที่ผ่านการพัฒนาแล้ว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สามารถนำไปใช้ในงานได้</a:t>
                      </a:r>
                      <a:endParaRPr kumimoji="0" lang="en-US" sz="2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โดยการสังเคราะห์และวิเคราะห์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(</a:t>
                      </a: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เชื่อมโยงกับ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Performance)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EDUCATION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ต้องเข้าสู่สถาบันการศึกษา จะได้รับความรู้กว้าง ๆ ไม่เฉพาะเจาะจงสำหรับหน่วยงานใดหน่วยงานหนึ่ง แต่ได้ความรู้ครบถ้วน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HRD :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Human Resource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Development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เป็นการสอนทุกเรื่องทั้ง</a:t>
                      </a:r>
                      <a:r>
                        <a:rPr kumimoji="0" lang="en-US" sz="2600" b="0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ngsana New" pitchFamily="18" charset="-34"/>
                          <a:cs typeface="Angsana New" pitchFamily="18" charset="-34"/>
                        </a:rPr>
                        <a:t>ทางตรง</a:t>
                      </a:r>
                      <a:r>
                        <a:rPr kumimoji="0" lang="en-US" sz="26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ngsana New" pitchFamily="18" charset="-34"/>
                          <a:cs typeface="Angsana New" pitchFamily="18" charset="-34"/>
                        </a:rPr>
                        <a:t> (Direct) </a:t>
                      </a:r>
                      <a:r>
                        <a:rPr kumimoji="0" lang="en-US" sz="2600" b="0" i="1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ngsana New" pitchFamily="18" charset="-34"/>
                          <a:cs typeface="Angsana New" pitchFamily="18" charset="-34"/>
                        </a:rPr>
                        <a:t>และทางอ้อม</a:t>
                      </a:r>
                      <a:r>
                        <a:rPr kumimoji="0" lang="en-US" sz="26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ngsana New" pitchFamily="18" charset="-34"/>
                          <a:cs typeface="Angsana New" pitchFamily="18" charset="-34"/>
                        </a:rPr>
                        <a:t> (Indirect)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                      </a:t>
                      </a: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เพื่อเชื่อมโยงไปสู่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Performance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KM : Knowledge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Management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การค้นคว้าหาความรู้ด้วยตนเอง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มีการแลกเปลี่ยนความรู้ระหว่างกัน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               </a:t>
                      </a: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โดย</a:t>
                      </a:r>
                      <a:r>
                        <a:rPr kumimoji="0" lang="en-US" sz="2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HR </a:t>
                      </a:r>
                      <a:r>
                        <a:rPr kumimoji="0" lang="en-US" sz="2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จะเป็นฝ่ายกระตุ้นหรือสร้างรูปแบบการเรียนรู้ให้</a:t>
                      </a:r>
                      <a:endParaRPr kumimoji="0" lang="en-US" sz="2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23850" y="274638"/>
            <a:ext cx="8362950" cy="1143000"/>
          </a:xfrm>
        </p:spPr>
        <p:txBody>
          <a:bodyPr/>
          <a:lstStyle/>
          <a:p>
            <a:pPr marL="342900" indent="-342900" defTabSz="809625" eaLnBrk="1" hangingPunct="1">
              <a:lnSpc>
                <a:spcPct val="80000"/>
              </a:lnSpc>
            </a:pPr>
            <a:r>
              <a:rPr lang="th-TH" sz="3200" b="1" smtClean="0">
                <a:latin typeface="Angsana New" pitchFamily="18" charset="-34"/>
              </a:rPr>
              <a:t>การออกแบบหลักสูตรการฝึกอบรมตามความจำเป็นพื้นฐาน </a:t>
            </a:r>
            <a:br>
              <a:rPr lang="th-TH" sz="3200" b="1" smtClean="0">
                <a:latin typeface="Angsana New" pitchFamily="18" charset="-34"/>
              </a:rPr>
            </a:br>
            <a:r>
              <a:rPr lang="th-TH" sz="3200" b="1" smtClean="0">
                <a:latin typeface="Angsana New" pitchFamily="18" charset="-34"/>
              </a:rPr>
              <a:t>	(</a:t>
            </a:r>
            <a:r>
              <a:rPr lang="en-US" sz="3200" b="1" smtClean="0">
                <a:latin typeface="Angsana New" pitchFamily="18" charset="-34"/>
              </a:rPr>
              <a:t>Design the training program based upon the need)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68313" y="1773238"/>
            <a:ext cx="822960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>
              <a:spcBef>
                <a:spcPct val="20000"/>
              </a:spcBef>
              <a:buFontTx/>
              <a:buAutoNum type="arabicPeriod"/>
              <a:defRPr/>
            </a:pPr>
            <a:endParaRPr lang="th-TH" kern="0" dirty="0">
              <a:latin typeface="+mn-lt"/>
              <a:cs typeface="+mn-cs"/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179388" y="1557338"/>
            <a:ext cx="8964612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>
              <a:spcBef>
                <a:spcPct val="20000"/>
              </a:spcBef>
              <a:buFontTx/>
              <a:buAutoNum type="arabicPeriod"/>
              <a:defRPr/>
            </a:pPr>
            <a:r>
              <a:rPr lang="th-TH" sz="2800" kern="0" dirty="0">
                <a:latin typeface="Angsana New" pitchFamily="18" charset="-34"/>
                <a:cs typeface="Angsana New" pitchFamily="18" charset="-34"/>
              </a:rPr>
              <a:t>การฝึกอบรมพื้นฐานที่จำเป็น เช่น กฎระเบียบต่าง ๆ และสิ่งจำเป็นที่</a:t>
            </a:r>
            <a:r>
              <a:rPr lang="th-TH" sz="2800" kern="0" dirty="0" smtClean="0">
                <a:latin typeface="Angsana New" pitchFamily="18" charset="-34"/>
                <a:cs typeface="Angsana New" pitchFamily="18" charset="-34"/>
              </a:rPr>
              <a:t>พนักงานต้อง</a:t>
            </a:r>
            <a:r>
              <a:rPr lang="th-TH" sz="2800" kern="0" dirty="0">
                <a:latin typeface="Angsana New" pitchFamily="18" charset="-34"/>
                <a:cs typeface="Angsana New" pitchFamily="18" charset="-34"/>
              </a:rPr>
              <a:t>รู้</a:t>
            </a:r>
          </a:p>
          <a:p>
            <a:pPr marL="514350" indent="-514350">
              <a:spcBef>
                <a:spcPct val="20000"/>
              </a:spcBef>
              <a:buFontTx/>
              <a:buAutoNum type="arabicPeriod"/>
              <a:defRPr/>
            </a:pPr>
            <a:r>
              <a:rPr lang="th-TH" sz="2800" kern="0" dirty="0">
                <a:latin typeface="Angsana New" pitchFamily="18" charset="-34"/>
                <a:cs typeface="Angsana New" pitchFamily="18" charset="-34"/>
              </a:rPr>
              <a:t>การฝึกอบรมเฉพาะด้าน หรือการฝึกอบรมด้านเทคนิคเฉพาะในงาน</a:t>
            </a:r>
          </a:p>
          <a:p>
            <a:pPr marL="514350" indent="-514350">
              <a:spcBef>
                <a:spcPct val="20000"/>
              </a:spcBef>
              <a:buFontTx/>
              <a:buAutoNum type="arabicPeriod"/>
              <a:defRPr/>
            </a:pPr>
            <a:r>
              <a:rPr lang="th-TH" sz="2800" kern="0" dirty="0">
                <a:latin typeface="Angsana New" pitchFamily="18" charset="-34"/>
                <a:cs typeface="Angsana New" pitchFamily="18" charset="-34"/>
              </a:rPr>
              <a:t>การฝึกอบรมเกี่ยวกับการทำงานร่วมกับผู้อื่น</a:t>
            </a:r>
          </a:p>
          <a:p>
            <a:pPr marL="514350" indent="-514350">
              <a:spcBef>
                <a:spcPct val="20000"/>
              </a:spcBef>
              <a:buFontTx/>
              <a:buAutoNum type="arabicPeriod"/>
              <a:defRPr/>
            </a:pPr>
            <a:r>
              <a:rPr lang="th-TH" sz="2800" kern="0" dirty="0">
                <a:latin typeface="Angsana New" pitchFamily="18" charset="-34"/>
                <a:cs typeface="Angsana New" pitchFamily="18" charset="-34"/>
              </a:rPr>
              <a:t>การฝึกอบรมเพื่อการพัฒนาและการสร้างนวัตกรรม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3600" b="1" smtClean="0">
                <a:solidFill>
                  <a:schemeClr val="tx1"/>
                </a:solidFill>
                <a:latin typeface="Angsana New" pitchFamily="18" charset="-34"/>
              </a:rPr>
              <a:t>ประเภทของการฝึกอบรม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79388" y="981075"/>
            <a:ext cx="8856662" cy="5145088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Orientation Training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หรือการปฐมนิเทศ เป็นการฝึกอบรมพนักงานใหม่ 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(New Hire)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       ให้ทราบถึงระเบียบและวิธีการทำงานโดยรวมขององค์การ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Basic Skill Training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เป็นการจัดการฝึกอบรมความรู้ และทักษะพื้นฐานในงานให้แก่พนักงานใหม่ เพื่อสร้างความมั่นใจว่า พนักงานใหม่เหล่านี้ จะสามารถปฏิบัติงานได้ตามมาตรฐานที่องค์กรกำหนด</a:t>
            </a:r>
            <a:endParaRPr lang="en-US" sz="2800" dirty="0" smtClean="0">
              <a:latin typeface="Angsana New" pitchFamily="18" charset="-34"/>
              <a:cs typeface="Angsana New" pitchFamily="18" charset="-34"/>
            </a:endParaRPr>
          </a:p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New Technology Training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การฝึกอบรมประเภทนี้ใช้เมื่อมีการเปลี่ยนแปลงเทคโนโลยีในองค์กร เช่น 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On-Line Training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Team Training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การฝึกอบรมประเภทนี้ มักใช้กับองค์กรที่มีการควบรวมกิจการ หรือเมื่อองค์กรต้องการลดขนาด 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(Downsizing)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 หรือปรับโครงสร้างใหม่ 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(Redesign Production Process)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ซึ่งการทำงานเป็นทีมเป็นสิ่งสำคัญมาก 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Training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หรือการฝึกอบรมจำเป็นต้องเข้ามาช่วยให้พนักงานปรับตัวกับทีมใหม่หรือ การเปลี่ยนแปลงต่าง ๆ ที่เกิดขึ้น 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(Teaching others and Learning from others)</a:t>
            </a:r>
            <a:endParaRPr lang="th-TH" sz="2800" dirty="0" smtClean="0">
              <a:latin typeface="Angsana New" pitchFamily="18" charset="-34"/>
              <a:cs typeface="Angsana New" pitchFamily="18" charset="-34"/>
            </a:endParaRPr>
          </a:p>
          <a:p>
            <a:pPr marL="514350" indent="-514350" eaLnBrk="1" hangingPunct="1">
              <a:buFontTx/>
              <a:buAutoNum type="arabicPeriod"/>
            </a:pPr>
            <a:endParaRPr lang="th-TH" sz="2800" dirty="0" smtClean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4191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3200" b="1" smtClean="0">
                <a:latin typeface="Angsana New" pitchFamily="18" charset="-34"/>
              </a:rPr>
              <a:t>ตัวอย่าง รูปแบบการเขียนแผนการฝึกอบรมเชิงกลยุทธ์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63087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ชื่อกลยุทธ์การฝึกอบรม................................................สนับสนุนกลยุทธ์ธุรกิจ/ความต้องการของธุรกิจ...............................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ชื่อแผนและกิจกรรม.................................................................................................................................................................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หลักการและเหตุผล..................................................................................................................................................................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วัตถุประสงค์การฝึกอบรม........................................................................................................................................................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เป้าหมายและตัวชี้วัด.................................................................................................................................................................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หลักสูตรในฝึกอบรม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หัวข้อวิชา/แนวการฝึกอบรม/ชั่วโมง..............................................................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หัวข้อวิชา.......................................................................................................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วิธีการฝึกอบรม.............................................................................................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เครื่องมือสำคัญที่ใช้ในการฝึกอบรม............................................................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วิทยากร.........................................................................................................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ที่ปรึกษาหลักสูตร.........................................................................................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สถานที่ฝึกอบรม...........................................................................................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การประเมินผล..............................................................................................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ประโยชน์ที่ได้รับจาการฝึกอบรม.................................................................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ปัจจัยและแนวทางป้องกันความเสี่ยง............................................................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th-TH" sz="2000" smtClean="0">
                <a:latin typeface="Angsana New" pitchFamily="18" charset="-34"/>
              </a:rPr>
              <a:t>		ผู้รับผิดชอบแผน (หน่วยงาน).......................................................................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แผนพัฒนาบุคลากรรายบุคคล</a:t>
            </a:r>
            <a:br>
              <a:rPr lang="th-TH" b="1" dirty="0" smtClean="0">
                <a:latin typeface="Angsana New" pitchFamily="18" charset="-34"/>
                <a:cs typeface="Angsana New" pitchFamily="18" charset="-34"/>
              </a:rPr>
            </a:b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IDP – Individual Development Plan</a:t>
            </a:r>
            <a:endParaRPr lang="th-TH" dirty="0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fontScale="85000" lnSpcReduction="10000"/>
          </a:bodyPr>
          <a:lstStyle/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เป็นแนวทางที่จะช่วยให้พนักงานในองค์การสามารถปฏิบัติงานได้บรรลุเป้าหมาย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เป็น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Operation Plan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ในรายละเอียดที่เชื่อมโยงหรือตอบสนองต่อความต้องการหรือเป้าหมายของหน่วยงานและองค์การ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อาจเรียกว่า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EDP – Employee Development Plan, PDP – Personal Development Plan, Performance Development Plan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เป็นการเตรียมแผนไว้ล่วงหน้า เพื่อการพัฒนาจุดอ่อน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Weakness)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และเสริมจุดแข็ง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Strength)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ของพนักงานในองค์การ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เป็นระดับความคาดหวังของสมรรถนะ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Expected Competency)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โดยเปรียบเทียบกับระดับสมรรถนะในการทำงานจริง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Actual Competency)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ของพนักงาน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เป็นแผนงานที่เน้นข้อตกลงในการเรียนรู้ร่วมกัน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Learning Agreement)</a:t>
            </a:r>
          </a:p>
          <a:p>
            <a:pPr>
              <a:buNone/>
            </a:pP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" name="ตัวยึดหมายเลขภาพนิ่ง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6A7B-33CF-46C8-9F9C-B5B9254F88B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ประโยชน์ของ </a:t>
            </a:r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IDP</a:t>
            </a:r>
            <a:endParaRPr lang="th-TH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6A7B-33CF-46C8-9F9C-B5B9254F88B3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/>
        </p:nvGraphicFramePr>
        <p:xfrm>
          <a:off x="428596" y="1142984"/>
          <a:ext cx="8358246" cy="464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2857520"/>
                <a:gridCol w="2857520"/>
              </a:tblGrid>
              <a:tr h="682863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ระดับพนักงาน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ระดับหน่วยงาน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ระดับองค์การ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  <a:tr h="396060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 ปรับปรุง (</a:t>
                      </a: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To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Improve)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พัฒนา (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To Develop)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เตรียมความพร้อม                             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   (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To Prepare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)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การทดแทนงาน                                    (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Work Replacement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ผลงานของหน่วยงาน (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Department Performance)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คุณภาพชีวิตการทำงาน (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Quality of Work Life)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dirty="0" smtClean="0">
                          <a:latin typeface="Angsana New" pitchFamily="18" charset="-34"/>
                          <a:cs typeface="Angsana New" pitchFamily="18" charset="-34"/>
                        </a:rPr>
                        <a:t>ผลงานขององค์การ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       (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Corporate Performance)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การสร้างแบ</a:t>
                      </a:r>
                      <a:r>
                        <a:rPr lang="th-TH" sz="2400" baseline="0" dirty="0" err="1" smtClean="0">
                          <a:latin typeface="Angsana New" pitchFamily="18" charset="-34"/>
                          <a:cs typeface="Angsana New" pitchFamily="18" charset="-34"/>
                        </a:rPr>
                        <a:t>รนด์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ให้กับองค์การ                                                      (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Corporate Branding)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การสร้างความได้เปรียบในเชิงแข่งขัน                                      (</a:t>
                      </a:r>
                      <a:r>
                        <a:rPr lang="en-US" sz="2400" baseline="0" dirty="0" smtClean="0">
                          <a:latin typeface="Angsana New" pitchFamily="18" charset="-34"/>
                          <a:cs typeface="Angsana New" pitchFamily="18" charset="-34"/>
                        </a:rPr>
                        <a:t>Competitive Advantage)</a:t>
                      </a:r>
                      <a:endParaRPr lang="th-TH" sz="2400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298" y="357166"/>
            <a:ext cx="50593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ปัจจัยที่มีอิทธิพลต่อการจัดทำแผนพัฒนาบุคลากรรายบุคคล</a:t>
            </a:r>
            <a:endParaRPr lang="en-US" sz="24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928670"/>
            <a:ext cx="2214578" cy="2369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Organizational Strategic Planning</a:t>
            </a:r>
          </a:p>
          <a:p>
            <a:pPr marL="342900" indent="-342900">
              <a:buFont typeface="+mj-lt"/>
              <a:buAutoNum type="arabicPeriod"/>
            </a:pPr>
            <a:r>
              <a:rPr lang="th-TH" sz="1600" dirty="0" smtClean="0">
                <a:latin typeface="Angsana New" pitchFamily="18" charset="-34"/>
                <a:cs typeface="Angsana New" pitchFamily="18" charset="-34"/>
              </a:rPr>
              <a:t>วิสัยทัศน์ พันธกิจ เป้าหมายขององค์กร</a:t>
            </a:r>
          </a:p>
          <a:p>
            <a:pPr marL="342900" indent="-342900">
              <a:buFont typeface="+mj-lt"/>
              <a:buAutoNum type="arabicPeriod"/>
            </a:pPr>
            <a:r>
              <a:rPr lang="th-TH" sz="1600" dirty="0" smtClean="0">
                <a:latin typeface="Angsana New" pitchFamily="18" charset="-34"/>
                <a:cs typeface="Angsana New" pitchFamily="18" charset="-34"/>
              </a:rPr>
              <a:t>แผนแม่บทของฝ่าย / กลยุทธ์/แผนงาน/โครงการ/กิจกรรม</a:t>
            </a:r>
          </a:p>
          <a:p>
            <a:pPr marL="342900" indent="-342900">
              <a:buFont typeface="+mj-lt"/>
              <a:buAutoNum type="arabicPeriod"/>
            </a:pPr>
            <a:r>
              <a:rPr lang="th-TH" sz="1600" dirty="0" smtClean="0">
                <a:latin typeface="Angsana New" pitchFamily="18" charset="-34"/>
                <a:cs typeface="Angsana New" pitchFamily="18" charset="-34"/>
              </a:rPr>
              <a:t>นโยบายของผู้บริหาร</a:t>
            </a:r>
            <a:endParaRPr lang="en-US" sz="1600" dirty="0" smtClean="0">
              <a:latin typeface="Angsana New" pitchFamily="18" charset="-34"/>
              <a:cs typeface="Angsana New" pitchFamily="18" charset="-34"/>
            </a:endParaRPr>
          </a:p>
          <a:p>
            <a:pPr marL="342900" indent="-342900">
              <a:buFont typeface="+mj-lt"/>
              <a:buAutoNum type="arabicPeriod"/>
            </a:pPr>
            <a:r>
              <a:rPr lang="th-TH" sz="1600" dirty="0" smtClean="0">
                <a:latin typeface="Angsana New" pitchFamily="18" charset="-34"/>
                <a:cs typeface="Angsana New" pitchFamily="18" charset="-34"/>
              </a:rPr>
              <a:t>นโยบายของกลุ่ม/สาย/ฝ่าย</a:t>
            </a:r>
          </a:p>
          <a:p>
            <a:pPr marL="342900" indent="-342900">
              <a:buFont typeface="+mj-lt"/>
              <a:buAutoNum type="arabicPeriod"/>
            </a:pPr>
            <a:r>
              <a:rPr lang="th-TH" sz="1600" dirty="0" smtClean="0">
                <a:latin typeface="Angsana New" pitchFamily="18" charset="-34"/>
                <a:cs typeface="Angsana New" pitchFamily="18" charset="-34"/>
              </a:rPr>
              <a:t>ระเบียบ คำสั่ง ประกาศ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43636" y="1214422"/>
            <a:ext cx="2714612" cy="18466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ngsana New" pitchFamily="18" charset="-34"/>
                <a:cs typeface="Angsana New" pitchFamily="18" charset="-34"/>
              </a:rPr>
              <a:t>External Environmental Scanning</a:t>
            </a:r>
            <a:endParaRPr lang="th-TH" b="1" dirty="0" smtClean="0">
              <a:latin typeface="Angsana New" pitchFamily="18" charset="-34"/>
              <a:cs typeface="Angsana New" pitchFamily="18" charset="-34"/>
            </a:endParaRPr>
          </a:p>
          <a:p>
            <a:pPr marL="342900" indent="-342900">
              <a:buFont typeface="+mj-lt"/>
              <a:buAutoNum type="arabicPeriod"/>
            </a:pPr>
            <a:r>
              <a:rPr lang="th-TH" sz="1600" dirty="0" smtClean="0">
                <a:latin typeface="Angsana New" pitchFamily="18" charset="-34"/>
                <a:cs typeface="Angsana New" pitchFamily="18" charset="-34"/>
              </a:rPr>
              <a:t>นโยบายของรัฐบาล</a:t>
            </a:r>
          </a:p>
          <a:p>
            <a:pPr marL="342900" indent="-342900">
              <a:buFont typeface="+mj-lt"/>
              <a:buAutoNum type="arabicPeriod"/>
            </a:pPr>
            <a:r>
              <a:rPr lang="th-TH" sz="1600" dirty="0" smtClean="0">
                <a:latin typeface="Angsana New" pitchFamily="18" charset="-34"/>
                <a:cs typeface="Angsana New" pitchFamily="18" charset="-34"/>
              </a:rPr>
              <a:t>ภาวะเศรษฐกิจ</a:t>
            </a:r>
          </a:p>
          <a:p>
            <a:pPr marL="342900" indent="-342900">
              <a:buFont typeface="+mj-lt"/>
              <a:buAutoNum type="arabicPeriod"/>
            </a:pPr>
            <a:r>
              <a:rPr lang="th-TH" sz="1600" dirty="0" smtClean="0">
                <a:latin typeface="Angsana New" pitchFamily="18" charset="-34"/>
                <a:cs typeface="Angsana New" pitchFamily="18" charset="-34"/>
              </a:rPr>
              <a:t>การเปลี่ยนแปลงของประชากรศาสตร์ สังคมและวัฒนธรรม</a:t>
            </a:r>
          </a:p>
          <a:p>
            <a:pPr marL="342900" indent="-342900">
              <a:buFont typeface="+mj-lt"/>
              <a:buAutoNum type="arabicPeriod"/>
            </a:pPr>
            <a:r>
              <a:rPr lang="th-TH" sz="1600" dirty="0" smtClean="0">
                <a:latin typeface="Angsana New" pitchFamily="18" charset="-34"/>
                <a:cs typeface="Angsana New" pitchFamily="18" charset="-34"/>
              </a:rPr>
              <a:t>คู่แข่งขัน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Angsana New" pitchFamily="18" charset="-34"/>
                <a:cs typeface="Angsana New" pitchFamily="18" charset="-34"/>
              </a:rPr>
              <a:t>AEC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00430" y="2857496"/>
            <a:ext cx="178595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Angsana New" pitchFamily="18" charset="-34"/>
                <a:cs typeface="Angsana New" pitchFamily="18" charset="-34"/>
              </a:rPr>
              <a:t>การจัดทำแผนพัฒนาบุคลากรรายบุคคล</a:t>
            </a:r>
            <a:endParaRPr lang="en-US" sz="16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4071934" y="3643314"/>
            <a:ext cx="484632" cy="285752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6A7B-33CF-46C8-9F9C-B5B9254F88B3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000364" y="4071942"/>
            <a:ext cx="30718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กำหนดมาตรฐานสมรรถนะพนักงาน</a:t>
            </a:r>
          </a:p>
          <a:p>
            <a:pPr marL="514350" indent="-51435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การประเมินสมรรถนะพนักงาน</a:t>
            </a:r>
          </a:p>
          <a:p>
            <a:pPr marL="514350" indent="-51435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การกำหนดเครื่องมือการพัฒนาบุคลากร</a:t>
            </a:r>
          </a:p>
          <a:p>
            <a:pPr marL="514350" indent="-51435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การจัดทำแผนพัฒนาบุคลากรรายบุคคล</a:t>
            </a:r>
          </a:p>
          <a:p>
            <a:pPr marL="514350" indent="-51435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การแลกเปลี่ยน แสดงความคิดเห็นเกี่ยวกับ</a:t>
            </a:r>
          </a:p>
          <a:p>
            <a:pPr marL="514350" indent="-514350"/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  แผนการพัฒนาบุคลากร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IDP Feedback)</a:t>
            </a:r>
          </a:p>
          <a:p>
            <a:pPr marL="514350" indent="-51435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การติดตามและประเมินผลการพัฒนาพนักงาน</a:t>
            </a:r>
            <a:endParaRPr lang="en-US" dirty="0"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16" name="ตัวเชื่อมต่อหักมุม 15"/>
          <p:cNvCxnSpPr>
            <a:stCxn id="3" idx="3"/>
            <a:endCxn id="11" idx="1"/>
          </p:cNvCxnSpPr>
          <p:nvPr/>
        </p:nvCxnSpPr>
        <p:spPr>
          <a:xfrm>
            <a:off x="2571736" y="2113610"/>
            <a:ext cx="928694" cy="10670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ตัวเชื่อมต่อหักมุม 27"/>
          <p:cNvCxnSpPr>
            <a:stCxn id="4" idx="1"/>
            <a:endCxn id="11" idx="3"/>
          </p:cNvCxnSpPr>
          <p:nvPr/>
        </p:nvCxnSpPr>
        <p:spPr>
          <a:xfrm rot="10800000" flipV="1">
            <a:off x="5286380" y="2137752"/>
            <a:ext cx="857256" cy="10429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ขั้นตอนการจัดทำ 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IDP</a:t>
            </a:r>
            <a:endParaRPr lang="en-US" sz="36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472518" cy="476886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กำหนดมาตรฐานสมรรถนะพนักงาน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การประเมินสมรรถนะพนักงาน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การกำหนดเครื่องมือการพัฒนาบุคลากร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การจัดทำแผนพัฒนาบุคลากรรายบุคคล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การแลกเปลี่ยน แสดงความคิดเห็นเกี่ยวกับแผนการพัฒนาบุคลากร (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IDP Feedback)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การติดตามและประเมินผลการพัฒนาพนักงาน</a:t>
            </a:r>
            <a:endParaRPr lang="en-US" sz="28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6A7B-33CF-46C8-9F9C-B5B9254F88B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4768865"/>
          </a:xfrm>
        </p:spPr>
        <p:txBody>
          <a:bodyPr rtlCol="0">
            <a:normAutofit/>
          </a:bodyPr>
          <a:lstStyle/>
          <a:p>
            <a:pPr marL="0" indent="0" algn="thaiDist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การเฟ้นหาบุคคลภายในองค์กรที่เป็น “ดาวเด่น” (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Talent)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 ที่สามารถสร้างผลงานที่ดีเลิศตามที่องค์กรคาดหวัง เพื่อให้ดำรง ตำแหน่งหนึ่งๆ ทันทีที่ตำแหน่งนั้นๆ ว่างลง </a:t>
            </a:r>
            <a:endParaRPr lang="en-US" sz="2800" dirty="0" smtClean="0">
              <a:latin typeface="Angsana New" pitchFamily="18" charset="-34"/>
              <a:cs typeface="Angsana New" pitchFamily="18" charset="-34"/>
            </a:endParaRPr>
          </a:p>
          <a:p>
            <a:pPr marL="0" indent="0" algn="thaiDist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โดยทั่วไปองค์กรจะเตรียม “ดาวเด่น” จำนวนไม่น้อยกว่า 3 คนไว้สำหรับรองรับหนึ่งตำแหน่ง </a:t>
            </a:r>
            <a:endParaRPr lang="en-US" sz="2800" dirty="0" smtClean="0">
              <a:latin typeface="Angsana New" pitchFamily="18" charset="-34"/>
              <a:cs typeface="Angsana New" pitchFamily="18" charset="-34"/>
            </a:endParaRPr>
          </a:p>
          <a:p>
            <a:pPr marL="0" indent="0" algn="thaiDist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“ดาวเด่น” ต้องมีความเหมาะสมทั้งในด้านวัยวุฒิ และคุณวุฒิ รวมทั้งมีความพร้อมที่จะดำรงตำแหน่งหนึ่งๆ ที่ว่างลงในทันทีตามที่องค์กรกำหนด </a:t>
            </a:r>
          </a:p>
          <a:p>
            <a:pPr marL="0" indent="0" algn="thaiDist" eaLnBrk="1" fontAlgn="auto" hangingPunct="1">
              <a:spcAft>
                <a:spcPts val="0"/>
              </a:spcAft>
              <a:defRPr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 องค์กรจะคัดเลือกทายาท ให้เหลือเพียง 1 คน ด้วยเกณฑ์การ “คัดเลือก” ขององค์กร เพื่อให้ผู้ที่ “พร้อมและเหมาะสมมากที่สุด” เป็นผู้สืบทอดตำแหน่ง 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(Successor) 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ซึ่งถือเป็นการมอบหมายงานที่สำคัญขององค์กรให้แก่ ผู้ที่เหมาะสมในเวลาอันควร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การวางแผนสืบทอดตำแหน่ง </a:t>
            </a:r>
            <a:r>
              <a:rPr lang="en-US" sz="3600" b="1" dirty="0" smtClean="0">
                <a:latin typeface="Angsana New" pitchFamily="18" charset="-34"/>
                <a:cs typeface="Angsana New" pitchFamily="18" charset="-34"/>
              </a:rPr>
              <a:t>(Succession Planning)</a:t>
            </a:r>
            <a:endParaRPr lang="en-US" sz="3600" b="1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153400" cy="78581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วัตถุประสงค์ของการวางแผนหาผู้สืบทอดตำแหน่ง</a:t>
            </a:r>
          </a:p>
        </p:txBody>
      </p:sp>
      <p:pic>
        <p:nvPicPr>
          <p:cNvPr id="61443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785794"/>
            <a:ext cx="6505596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01122" cy="65403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36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ขั้นตอนการทำ </a:t>
            </a:r>
            <a:r>
              <a:rPr lang="en-US" sz="36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Succession Plan</a:t>
            </a:r>
            <a:endParaRPr lang="th-TH" sz="3600" b="1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วิเคราะห์ความต้องการของธุรกิจ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ประเมินความพร้อมของบุคลากรทั้งปริมาณและคุณสมบัติ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กำหนดแผนสร้างความพร้อมของบุคลากร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จัดทำแผนการสรรหา การพัฒนาพนักงาน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กำหนดความสามารถ (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Competency)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คัดเลือก ประเมินผลงานและประเมินศักยภาพพนักงาน (</a:t>
            </a:r>
            <a:r>
              <a:rPr lang="en-US" sz="2800" dirty="0" smtClean="0">
                <a:latin typeface="Angsana New" pitchFamily="18" charset="-34"/>
                <a:cs typeface="Angsana New" pitchFamily="18" charset="-34"/>
              </a:rPr>
              <a:t>Potential)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การใช้เครื่องมือทดสอบและประเมินบุคลากรเพื่อวิเคราะห์ศักยภาพพนักงาน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ระบุทายาทผู้สืบทอดตำแหน่ง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เตรียมทายาทไว้มากกว่า 1 คน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ทำการพัฒนาและประเมินพนักงานที่คาดว่าจะเป็นทายาท</a:t>
            </a:r>
            <a:endParaRPr lang="en-US" sz="28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3600" b="1" smtClean="0">
                <a:solidFill>
                  <a:schemeClr val="tx1"/>
                </a:solidFill>
                <a:latin typeface="Angsana New" pitchFamily="18" charset="-34"/>
              </a:rPr>
              <a:t>การฝึกอบรม</a:t>
            </a:r>
            <a:r>
              <a:rPr lang="en-US" sz="3600" b="1" smtClean="0">
                <a:solidFill>
                  <a:schemeClr val="tx1"/>
                </a:solidFill>
                <a:latin typeface="Angsana New" pitchFamily="18" charset="-34"/>
              </a:rPr>
              <a:t> (Training)</a:t>
            </a:r>
            <a:endParaRPr lang="th-TH" sz="3600" b="1" smtClean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964612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คือ การสอนพนักงานในระดับปฏิบัติการถึงวิธีการทำงาน, ความรู้ในงานที่ทำอยู่ในปัจจุบัน เพื่อปรับปรุงทักษะที่เกี่ยวข้องกับงาน </a:t>
            </a:r>
            <a:r>
              <a:rPr lang="th-TH" u="sng" dirty="0" smtClean="0">
                <a:latin typeface="Angsana New" pitchFamily="18" charset="-34"/>
                <a:cs typeface="Angsana New" pitchFamily="18" charset="-34"/>
              </a:rPr>
              <a:t>เน้น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การมองผลระยะสั้น เพื่อให้เกิดความรู้ ความชำนาญ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(Teaching lower-level employees how to perform their present jobs.)</a:t>
            </a:r>
          </a:p>
          <a:p>
            <a:pPr eaLnBrk="1" hangingPunct="1">
              <a:lnSpc>
                <a:spcPct val="90000"/>
              </a:lnSpc>
            </a:pPr>
            <a:endParaRPr lang="th-TH" dirty="0" smtClean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ctrTitle"/>
          </p:nvPr>
        </p:nvSpPr>
        <p:spPr>
          <a:xfrm>
            <a:off x="381000" y="274638"/>
            <a:ext cx="8458200" cy="9398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ROI in training </a:t>
            </a:r>
            <a:br>
              <a:rPr lang="en-US" sz="40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: Return On Investment in training  </a:t>
            </a:r>
            <a:endParaRPr lang="th-TH" sz="4000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8675" name="Subtitle 2"/>
          <p:cNvSpPr>
            <a:spLocks noGrp="1"/>
          </p:cNvSpPr>
          <p:nvPr>
            <p:ph type="subTitle" idx="1"/>
          </p:nvPr>
        </p:nvSpPr>
        <p:spPr>
          <a:xfrm>
            <a:off x="285720" y="1571611"/>
            <a:ext cx="8643998" cy="4992701"/>
          </a:xfrm>
        </p:spPr>
        <p:txBody>
          <a:bodyPr>
            <a:normAutofit/>
          </a:bodyPr>
          <a:lstStyle/>
          <a:p>
            <a:pPr algn="thaiDist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เป็นการวิเคราะห์ความคุ้มค่าในการฝึกอบรม </a:t>
            </a:r>
          </a:p>
          <a:p>
            <a:pPr algn="thaiDist">
              <a:buFont typeface="Arial" pitchFamily="34" charset="0"/>
              <a:buChar char="•"/>
            </a:pPr>
            <a:r>
              <a:rPr lang="th-TH" sz="2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เป็นการคำนวณผลตอบแทนทางการเงินจากการลงทุน โดยผลตอบแทนจะกลับคืนสู่                      ผู้ลงทุนหรือเป็นการมองผลตอบแทนที่ได้ มีมากกว่าค่าใช้จ่ายหรือต้นทุนที่ได้ลงทุนไปทั้งทางตรงและทางอ้อม</a:t>
            </a:r>
          </a:p>
          <a:p>
            <a:pPr algn="thaiDist">
              <a:buFont typeface="Arial" pitchFamily="34" charset="0"/>
              <a:buChar char="•"/>
            </a:pPr>
            <a:r>
              <a:rPr lang="th-TH" sz="28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เป็นการใช้ประโยชน์จากการวิเคราะห์นั้นในการตัดสินใจเพื่อพัฒนาปรับปรุงกระบวนการหรือแผนการฝึกอบรมหรือแผนพัฒนาบุคลากรขององค์กร  เพื่อความสำเร็จอย่างยั่งยืนขององค์กร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500313" y="1717675"/>
            <a:ext cx="3857625" cy="4643438"/>
            <a:chOff x="4098" y="8370"/>
            <a:chExt cx="3465" cy="4716"/>
          </a:xfrm>
        </p:grpSpPr>
        <p:sp>
          <p:nvSpPr>
            <p:cNvPr id="9218" name="Text Box 2"/>
            <p:cNvSpPr txBox="1">
              <a:spLocks noChangeArrowheads="1"/>
            </p:cNvSpPr>
            <p:nvPr/>
          </p:nvSpPr>
          <p:spPr bwMode="auto">
            <a:xfrm>
              <a:off x="4981" y="8370"/>
              <a:ext cx="1617" cy="10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en-US" sz="2400" b="1" dirty="0">
                  <a:solidFill>
                    <a:schemeClr val="accent4">
                      <a:lumMod val="50000"/>
                    </a:schemeClr>
                  </a:solidFill>
                  <a:latin typeface="Angsana New" pitchFamily="18" charset="-34"/>
                  <a:ea typeface="Angsana New" pitchFamily="18" charset="-34"/>
                </a:rPr>
                <a:t>Input</a:t>
              </a:r>
            </a:p>
            <a:p>
              <a:pPr algn="ctr">
                <a:spcAft>
                  <a:spcPts val="1000"/>
                </a:spcAft>
                <a:defRPr/>
              </a:pPr>
              <a:r>
                <a:rPr lang="th-TH" sz="2400" b="1" dirty="0">
                  <a:solidFill>
                    <a:schemeClr val="accent4">
                      <a:lumMod val="50000"/>
                    </a:schemeClr>
                  </a:solidFill>
                  <a:latin typeface="Angsana New" pitchFamily="18" charset="-34"/>
                  <a:ea typeface="Angsana New" pitchFamily="18" charset="-34"/>
                </a:rPr>
                <a:t>จำนวนเงิน</a:t>
              </a:r>
              <a:endParaRPr lang="th-TH" sz="4000" dirty="0">
                <a:solidFill>
                  <a:schemeClr val="accent4">
                    <a:lumMod val="50000"/>
                  </a:schemeClr>
                </a:solidFill>
                <a:latin typeface="Angsana New" pitchFamily="18" charset="-34"/>
              </a:endParaRPr>
            </a:p>
          </p:txBody>
        </p:sp>
        <p:sp>
          <p:nvSpPr>
            <p:cNvPr id="9219" name="Text Box 3"/>
            <p:cNvSpPr txBox="1">
              <a:spLocks noChangeArrowheads="1"/>
            </p:cNvSpPr>
            <p:nvPr/>
          </p:nvSpPr>
          <p:spPr bwMode="auto">
            <a:xfrm>
              <a:off x="4390" y="10150"/>
              <a:ext cx="2819" cy="10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en-US" sz="2400" b="1" dirty="0">
                  <a:solidFill>
                    <a:schemeClr val="accent4">
                      <a:lumMod val="50000"/>
                    </a:schemeClr>
                  </a:solidFill>
                  <a:latin typeface="Angsana New" pitchFamily="18" charset="-34"/>
                  <a:ea typeface="Angsana New" pitchFamily="18" charset="-34"/>
                </a:rPr>
                <a:t>Output : </a:t>
              </a:r>
              <a:r>
                <a:rPr lang="th-TH" sz="2400" b="1" dirty="0">
                  <a:solidFill>
                    <a:schemeClr val="accent4">
                      <a:lumMod val="50000"/>
                    </a:schemeClr>
                  </a:solidFill>
                  <a:latin typeface="Angsana New" pitchFamily="18" charset="-34"/>
                  <a:ea typeface="Angsana New" pitchFamily="18" charset="-34"/>
                </a:rPr>
                <a:t>คุณภาพ เวลา</a:t>
              </a:r>
              <a:endParaRPr lang="en-US" sz="2400" b="1" dirty="0">
                <a:solidFill>
                  <a:schemeClr val="accent4">
                    <a:lumMod val="50000"/>
                  </a:schemeClr>
                </a:solidFill>
                <a:latin typeface="Angsana New" pitchFamily="18" charset="-34"/>
                <a:ea typeface="Angsana New" pitchFamily="18" charset="-34"/>
              </a:endParaRPr>
            </a:p>
            <a:p>
              <a:pPr algn="ctr">
                <a:spcAft>
                  <a:spcPts val="1000"/>
                </a:spcAft>
                <a:defRPr/>
              </a:pPr>
              <a:r>
                <a:rPr lang="th-TH" sz="2400" b="1" dirty="0">
                  <a:solidFill>
                    <a:schemeClr val="accent4">
                      <a:lumMod val="50000"/>
                    </a:schemeClr>
                  </a:solidFill>
                  <a:latin typeface="Angsana New" pitchFamily="18" charset="-34"/>
                  <a:ea typeface="Angsana New" pitchFamily="18" charset="-34"/>
                </a:rPr>
                <a:t>ขวัญกำลังใจ เงิน</a:t>
              </a:r>
              <a:endParaRPr lang="th-TH" sz="4000" dirty="0">
                <a:solidFill>
                  <a:schemeClr val="accent4">
                    <a:lumMod val="50000"/>
                  </a:schemeClr>
                </a:solidFill>
                <a:latin typeface="Angsana New" pitchFamily="18" charset="-34"/>
              </a:endParaRPr>
            </a:p>
          </p:txBody>
        </p:sp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4098" y="12023"/>
              <a:ext cx="3465" cy="10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  <a:defRPr/>
              </a:pPr>
              <a:r>
                <a:rPr lang="en-US" sz="2400" b="1" dirty="0">
                  <a:solidFill>
                    <a:schemeClr val="accent4">
                      <a:lumMod val="50000"/>
                    </a:schemeClr>
                  </a:solidFill>
                  <a:latin typeface="Angsana New" pitchFamily="18" charset="-34"/>
                  <a:ea typeface="Angsana New" pitchFamily="18" charset="-34"/>
                </a:rPr>
                <a:t>Outcome : </a:t>
              </a:r>
              <a:r>
                <a:rPr lang="th-TH" sz="2400" b="1" dirty="0">
                  <a:solidFill>
                    <a:schemeClr val="accent4">
                      <a:lumMod val="50000"/>
                    </a:schemeClr>
                  </a:solidFill>
                  <a:latin typeface="Angsana New" pitchFamily="18" charset="-34"/>
                  <a:ea typeface="Angsana New" pitchFamily="18" charset="-34"/>
                </a:rPr>
                <a:t>จำนวนเงิน</a:t>
              </a:r>
              <a:endParaRPr lang="en-US" sz="2400" b="1" dirty="0">
                <a:solidFill>
                  <a:schemeClr val="accent4">
                    <a:lumMod val="50000"/>
                  </a:schemeClr>
                </a:solidFill>
                <a:latin typeface="Angsana New" pitchFamily="18" charset="-34"/>
                <a:ea typeface="Angsana New" pitchFamily="18" charset="-34"/>
              </a:endParaRPr>
            </a:p>
            <a:p>
              <a:pPr algn="ctr">
                <a:spcAft>
                  <a:spcPts val="1000"/>
                </a:spcAft>
                <a:defRPr/>
              </a:pPr>
              <a:r>
                <a:rPr lang="th-TH" sz="2400" b="1" dirty="0">
                  <a:solidFill>
                    <a:schemeClr val="accent4">
                      <a:lumMod val="50000"/>
                    </a:schemeClr>
                  </a:solidFill>
                  <a:latin typeface="Angsana New" pitchFamily="18" charset="-34"/>
                  <a:ea typeface="Angsana New" pitchFamily="18" charset="-34"/>
                </a:rPr>
                <a:t>ผลประโยชน์ที่เกิดขึ้น </a:t>
              </a:r>
              <a:r>
                <a:rPr lang="en-US" sz="2400" b="1" dirty="0">
                  <a:solidFill>
                    <a:schemeClr val="accent4">
                      <a:lumMod val="50000"/>
                    </a:schemeClr>
                  </a:solidFill>
                  <a:latin typeface="Angsana New" pitchFamily="18" charset="-34"/>
                  <a:ea typeface="Angsana New" pitchFamily="18" charset="-34"/>
                </a:rPr>
                <a:t>Benefit</a:t>
              </a:r>
              <a:endParaRPr lang="th-TH" sz="4000" dirty="0">
                <a:solidFill>
                  <a:schemeClr val="accent4">
                    <a:lumMod val="50000"/>
                  </a:schemeClr>
                </a:solidFill>
                <a:latin typeface="Angsana New" pitchFamily="18" charset="-34"/>
              </a:endParaRPr>
            </a:p>
          </p:txBody>
        </p:sp>
        <p:cxnSp>
          <p:nvCxnSpPr>
            <p:cNvPr id="9221" name="AutoShape 5"/>
            <p:cNvCxnSpPr>
              <a:cxnSpLocks noChangeShapeType="1"/>
            </p:cNvCxnSpPr>
            <p:nvPr/>
          </p:nvCxnSpPr>
          <p:spPr bwMode="auto">
            <a:xfrm>
              <a:off x="5802" y="9558"/>
              <a:ext cx="0" cy="519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9222" name="AutoShape 6"/>
            <p:cNvCxnSpPr>
              <a:cxnSpLocks noChangeShapeType="1"/>
            </p:cNvCxnSpPr>
            <p:nvPr/>
          </p:nvCxnSpPr>
          <p:spPr bwMode="auto">
            <a:xfrm>
              <a:off x="5813" y="11345"/>
              <a:ext cx="0" cy="518"/>
            </a:xfrm>
            <a:prstGeom prst="straightConnector1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9" name="TextBox 8"/>
          <p:cNvSpPr txBox="1"/>
          <p:nvPr/>
        </p:nvSpPr>
        <p:spPr>
          <a:xfrm>
            <a:off x="2500298" y="571480"/>
            <a:ext cx="42450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กระบวนการวัดผลการดำเนินงาน</a:t>
            </a:r>
            <a:endParaRPr lang="en-US" sz="3600" b="1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/>
          <p:cNvGraphicFramePr>
            <a:graphicFrameLocks noGrp="1"/>
          </p:cNvGraphicFramePr>
          <p:nvPr/>
        </p:nvGraphicFramePr>
        <p:xfrm>
          <a:off x="214312" y="1071562"/>
          <a:ext cx="8786843" cy="4142762"/>
        </p:xfrm>
        <a:graphic>
          <a:graphicData uri="http://schemas.openxmlformats.org/drawingml/2006/table">
            <a:tbl>
              <a:tblPr/>
              <a:tblGrid>
                <a:gridCol w="2810162"/>
                <a:gridCol w="2681614"/>
                <a:gridCol w="3295067"/>
              </a:tblGrid>
              <a:tr h="4381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ea typeface="Times New Roman" pitchFamily="18" charset="0"/>
                          <a:cs typeface="Angsana New" pitchFamily="18" charset="-34"/>
                        </a:rPr>
                        <a:t>Input</a:t>
                      </a: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ea typeface="Times New Roman" pitchFamily="18" charset="0"/>
                          <a:cs typeface="Angsana New" pitchFamily="18" charset="-34"/>
                        </a:rPr>
                        <a:t> -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ea typeface="Times New Roman" pitchFamily="18" charset="0"/>
                          <a:cs typeface="Angsana New" pitchFamily="18" charset="-34"/>
                        </a:rPr>
                        <a:t>Process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ea typeface="Times New Roman" pitchFamily="18" charset="0"/>
                        <a:cs typeface="Angsana New" pitchFamily="18" charset="-34"/>
                      </a:endParaRPr>
                    </a:p>
                  </a:txBody>
                  <a:tcPr marL="66101" marR="661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ea typeface="Times New Roman" pitchFamily="18" charset="0"/>
                          <a:cs typeface="Angsana New" pitchFamily="18" charset="-34"/>
                        </a:rPr>
                        <a:t>Output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ea typeface="Times New Roman" pitchFamily="18" charset="0"/>
                        <a:cs typeface="Angsana New" pitchFamily="18" charset="-34"/>
                      </a:endParaRPr>
                    </a:p>
                  </a:txBody>
                  <a:tcPr marL="66101" marR="661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ea typeface="Times New Roman" pitchFamily="18" charset="0"/>
                          <a:cs typeface="Angsana New" pitchFamily="18" charset="-34"/>
                        </a:rPr>
                        <a:t>Outcome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ea typeface="Times New Roman" pitchFamily="18" charset="0"/>
                        <a:cs typeface="Angsana New" pitchFamily="18" charset="-34"/>
                      </a:endParaRPr>
                    </a:p>
                  </a:txBody>
                  <a:tcPr marL="66101" marR="661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04657">
                <a:tc>
                  <a:txBody>
                    <a:bodyPr/>
                    <a:lstStyle/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</a:endParaRP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ต้นทุนในการหาความจำเป็นในการอบรม</a:t>
                      </a: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การออกแบบหลักสูตร</a:t>
                      </a: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ต้นทุนการฝึกอบรมและพัฒนาต่อจำนวนพนักงาน</a:t>
                      </a:r>
                      <a:r>
                        <a:rPr kumimoji="0" lang="th-TH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th-TH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ต้นทุนการสูญเสียการทำงานของพนักงานที่ต้องเข้ารับการอบรม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6101" marR="661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</a:endParaRP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ขีดความสามารถเพิ่มขึ้นทั้งในเชิงบริหาร และเทคนิค</a:t>
                      </a: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พนักงานมีขวัญกำลังใจที่เห็นโอกาสก้าวหน้าในการทำงาน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6101" marR="661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</a:endParaRP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ผลิตภาพ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(Productivity)</a:t>
                      </a: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ที่เพิ่มขึ้นในระดับบุคคล ทีมและองค์กร</a:t>
                      </a:r>
                      <a:r>
                        <a:rPr kumimoji="0" lang="th-TH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</a:endParaRP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ผลกำไรต่อจำนวนพนักงาน (ก่อน หลังการฝึกอบรม)</a:t>
                      </a: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ต้นทุนการป้องกันของการสูญเสียโอกาสขององค์กรในอนาคต</a:t>
                      </a:r>
                    </a:p>
                    <a:p>
                      <a:pPr marL="0" marR="0" lvl="0" indent="0" algn="thaiDi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th-TH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itchFamily="18" charset="-34"/>
                          <a:cs typeface="Angsana New" pitchFamily="18" charset="-34"/>
                        </a:rPr>
                        <a:t> ต้นทุนการป้องกันความผิดพลาดที่จะเกิดขึ้นในอนาคต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marL="66101" marR="661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786050" y="214290"/>
            <a:ext cx="41793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th-TH" sz="3600" b="1" dirty="0" smtClean="0">
                <a:latin typeface="Angsana New" pitchFamily="18" charset="-34"/>
                <a:cs typeface="Angsana New" pitchFamily="18" charset="-34"/>
              </a:rPr>
              <a:t>กระบวนการพัฒนาและผึกอบรม</a:t>
            </a:r>
            <a:endParaRPr lang="en-US" sz="3600" b="1" dirty="0">
              <a:latin typeface="Angsana New" pitchFamily="18" charset="-34"/>
              <a:ea typeface="Times New Roman" pitchFamily="18" charset="0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3600" b="1" smtClean="0">
                <a:solidFill>
                  <a:schemeClr val="tx1"/>
                </a:solidFill>
                <a:latin typeface="Angsana New" pitchFamily="18" charset="-34"/>
              </a:rPr>
              <a:t>การพัฒนา</a:t>
            </a:r>
            <a:r>
              <a:rPr lang="en-US" sz="3600" b="1" smtClean="0">
                <a:solidFill>
                  <a:schemeClr val="tx1"/>
                </a:solidFill>
                <a:latin typeface="Angsana New" pitchFamily="18" charset="-34"/>
              </a:rPr>
              <a:t> (Development)</a:t>
            </a:r>
            <a:endParaRPr lang="th-TH" sz="3600" b="1" smtClean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thaiDist" eaLnBrk="1" hangingPunct="1">
              <a:lnSpc>
                <a:spcPct val="80000"/>
              </a:lnSpc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คือ การสอนพนักงานผู้ที่มีความชำนาญมีความเชี่ยวชาญพิเศษ รวมถึงผู้จัดการเพื่อพัฒนาศักยภาพ เพิ่มความรู้ เพิ่มทักษะ และนำมาใช้ในการปรับปรุงประสิทธิภาพในการปฏิบัติงานขององค์การให้สูงขึ้น ทั้งในปัจจุบันและในอนาคต </a:t>
            </a:r>
            <a:r>
              <a:rPr lang="th-TH" u="sng" dirty="0" smtClean="0">
                <a:latin typeface="Angsana New" pitchFamily="18" charset="-34"/>
                <a:cs typeface="Angsana New" pitchFamily="18" charset="-34"/>
              </a:rPr>
              <a:t>เน้น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การมองระยะยาว เกิดการเรียนรู้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(Teaching managers and professional employees broad skills needed for their present and future jobs.)</a:t>
            </a:r>
          </a:p>
          <a:p>
            <a:pPr algn="thaiDist" eaLnBrk="1" hangingPunct="1">
              <a:lnSpc>
                <a:spcPct val="80000"/>
              </a:lnSpc>
            </a:pP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eaLnBrk="1" hangingPunct="1">
              <a:lnSpc>
                <a:spcPct val="80000"/>
              </a:lnSpc>
            </a:pPr>
            <a:endParaRPr lang="th-TH" dirty="0" smtClean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1785937"/>
          </a:xfrm>
        </p:spPr>
        <p:txBody>
          <a:bodyPr/>
          <a:lstStyle/>
          <a:p>
            <a:pPr eaLnBrk="1" hangingPunct="1"/>
            <a:r>
              <a:rPr lang="th-TH" sz="3600" b="1" dirty="0" smtClean="0">
                <a:solidFill>
                  <a:schemeClr val="tx1"/>
                </a:solidFill>
                <a:latin typeface="Angsana New" pitchFamily="18" charset="-34"/>
              </a:rPr>
              <a:t>องค์การแห่งการเรียนรู้          </a:t>
            </a:r>
            <a:br>
              <a:rPr lang="th-TH" sz="3600" b="1" dirty="0" smtClean="0">
                <a:solidFill>
                  <a:schemeClr val="tx1"/>
                </a:solidFill>
                <a:latin typeface="Angsana New" pitchFamily="18" charset="-34"/>
              </a:rPr>
            </a:br>
            <a:r>
              <a:rPr lang="th-TH" sz="3600" b="1" dirty="0" smtClean="0">
                <a:solidFill>
                  <a:schemeClr val="tx1"/>
                </a:solidFill>
                <a:latin typeface="Angsana New" pitchFamily="18" charset="-34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Angsana New" pitchFamily="18" charset="-34"/>
              </a:rPr>
              <a:t>(Learning Organization)</a:t>
            </a:r>
            <a:endParaRPr lang="th-TH" sz="3600" b="1" dirty="0" smtClean="0">
              <a:solidFill>
                <a:schemeClr val="tx1"/>
              </a:solidFill>
              <a:latin typeface="Angsana New" pitchFamily="18" charset="-34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916113"/>
            <a:ext cx="8483631" cy="4525962"/>
          </a:xfrm>
        </p:spPr>
        <p:txBody>
          <a:bodyPr/>
          <a:lstStyle/>
          <a:p>
            <a:pPr algn="thaiDist" eaLnBrk="1" hangingPunct="1"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องค์การที่ให้ความสำคัญกับการพัฒนา และการฝึกอบรมต่าง ๆ เพื่อเพิ่มทักษะเปลี่ยนแปลงตัวแบบของความคิด มองในมุมมองที่กว้างขึ้น สร้างความรอบรู้ใหม่ ๆ ใฝ่หาความรู้รอบด้านเพื่อถ่ายทอด และแลกเปลี่ยนซึ่งกันและกัน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วัตถุประสงค์ของการอบรมและพัฒนา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642910" y="1428736"/>
            <a:ext cx="8229600" cy="4525963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เพื่อเพิ่มประสิทธิภาพการปฏิบัติงานของบุคลากร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เพื่อพัฒนาบุคลากรให้รองรับการเปลี่ยนแปลงต่าง ๆ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สร้างขวัญ กำลังใจ และทัศนคติที่ดี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รักษาบุคลากรให้อยู่กับองค์กรยาวนาน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ลดต้นทุนและความสูญเสียจากความผิดพลาดของพนักงาน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เพิ่มโอกาสการเลื่อนขั้น เลื่อนตำแหน่งของพนักงาน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ให้พนักงานมีขีดความสามารถเพิ่มรายได้ให้กับตนเอง</a:t>
            </a:r>
          </a:p>
          <a:p>
            <a:pPr marL="514350" indent="-514350" eaLnBrk="1" hangingPunct="1">
              <a:buFontTx/>
              <a:buNone/>
            </a:pPr>
            <a:endParaRPr lang="th-TH" dirty="0" smtClean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th-TH" sz="4000" b="1" smtClean="0">
                <a:latin typeface="Angsana New" pitchFamily="18" charset="-34"/>
              </a:rPr>
              <a:t>การฝึกอบรมเชิงกลยุทธ์ </a:t>
            </a:r>
            <a:r>
              <a:rPr lang="en-US" sz="4000" b="1" smtClean="0">
                <a:latin typeface="Angsana New" pitchFamily="18" charset="-34"/>
              </a:rPr>
              <a:t>(Strategic Training)</a:t>
            </a:r>
            <a:endParaRPr lang="th-TH" sz="4000" b="1" smtClean="0">
              <a:latin typeface="Angsana New" pitchFamily="18" charset="-34"/>
            </a:endParaRP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555875" y="2276475"/>
            <a:ext cx="431800" cy="5762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179388" y="1773238"/>
            <a:ext cx="2184400" cy="18002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2400">
                <a:latin typeface="Angsana New" pitchFamily="18" charset="-34"/>
              </a:rPr>
              <a:t>กลยุทธ์ธุรกิจ</a:t>
            </a:r>
          </a:p>
          <a:p>
            <a:pPr algn="ctr"/>
            <a:r>
              <a:rPr lang="en-US" sz="2400">
                <a:latin typeface="Angsana New" pitchFamily="18" charset="-34"/>
              </a:rPr>
              <a:t>(Business Strategies)</a:t>
            </a: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6875463" y="2767013"/>
            <a:ext cx="2060575" cy="181451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2400">
                <a:latin typeface="Angsana New" pitchFamily="18" charset="-34"/>
              </a:rPr>
              <a:t>กลยุทธ์ และกิจกรรม</a:t>
            </a:r>
          </a:p>
          <a:p>
            <a:pPr algn="ctr"/>
            <a:r>
              <a:rPr lang="th-TH" sz="2400">
                <a:latin typeface="Angsana New" pitchFamily="18" charset="-34"/>
              </a:rPr>
              <a:t>ของการฝึกอบรม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059113" y="1628775"/>
            <a:ext cx="3168650" cy="3848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Font typeface="Courier New" pitchFamily="49" charset="0"/>
              <a:buChar char="o"/>
            </a:pPr>
            <a:r>
              <a:rPr lang="th-TH" sz="2000" dirty="0">
                <a:latin typeface="Angsana New" pitchFamily="18" charset="-34"/>
              </a:rPr>
              <a:t> พัฒนาความสามารถที่สำคัญ</a:t>
            </a:r>
          </a:p>
          <a:p>
            <a:pPr>
              <a:buFont typeface="Courier New" pitchFamily="49" charset="0"/>
              <a:buChar char="o"/>
            </a:pPr>
            <a:r>
              <a:rPr lang="th-TH" sz="2000" dirty="0">
                <a:latin typeface="Angsana New" pitchFamily="18" charset="-34"/>
              </a:rPr>
              <a:t> ความสามารถในการปรับตัวให้สอดคล้องกับการเปลี่ยนแปลง</a:t>
            </a:r>
          </a:p>
          <a:p>
            <a:pPr>
              <a:buFont typeface="Courier New" pitchFamily="49" charset="0"/>
              <a:buChar char="o"/>
            </a:pPr>
            <a:r>
              <a:rPr lang="th-TH" sz="2000" dirty="0">
                <a:latin typeface="Angsana New" pitchFamily="18" charset="-34"/>
              </a:rPr>
              <a:t> ส่งเสริมการเรียนรู้อย่างต่อเนื่องในองค์กร</a:t>
            </a:r>
          </a:p>
          <a:p>
            <a:pPr>
              <a:buFont typeface="Courier New" pitchFamily="49" charset="0"/>
              <a:buChar char="o"/>
            </a:pPr>
            <a:r>
              <a:rPr lang="th-TH" sz="2000" dirty="0">
                <a:latin typeface="Angsana New" pitchFamily="18" charset="-34"/>
              </a:rPr>
              <a:t> สามารถสร้างและถ่ายทอดองค์ความรู้ที่ตนมีไปสู่พนักงานอื่นทั่วทั้งองค์กร</a:t>
            </a:r>
          </a:p>
          <a:p>
            <a:pPr>
              <a:buFont typeface="Courier New" pitchFamily="49" charset="0"/>
              <a:buChar char="o"/>
            </a:pPr>
            <a:r>
              <a:rPr lang="th-TH" sz="2000" dirty="0">
                <a:latin typeface="Angsana New" pitchFamily="18" charset="-34"/>
              </a:rPr>
              <a:t> ส่งเสริมให้เกิดการสื่อสารเพื่อเพิ่มประสิทธิภาพภายในองค์กร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 rot="10800000">
            <a:off x="6300788" y="3213100"/>
            <a:ext cx="431800" cy="5762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b="1" smtClean="0">
                <a:latin typeface="Angsana New" pitchFamily="18" charset="-34"/>
              </a:rPr>
              <a:t>การจัดทำแผนฝึกอบรมเชิงกลยุทธ์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144000" cy="471328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การกำหนดกลยุทธ์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: HR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และฝ่ายบริหารหารือร่วมกันว่า จะจัดแผนฝึกอบรมอย่างไรให้ตอบสนองต่อเป้าหมายเชิงกลยุทธ์ขององค์กร ผลสุดท้ายที่ต้องการ คือ พนักงานมีศักยภาพเพิ่มขึ้น ขณะที่องค์กรได้ผลประกอบการที่ดีขึ้น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การวางแผน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: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เป็นขั้นที่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- 	จัดทำแผนฝึกอบรม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- 	กำหนดวัตถุประสงค์และความคาดหวังของแต่ละหลักสูตร ก่อนการ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    ฝึกอบรม เพื่อให้องค์กรสามารถวัดผลการเรียนรู้ได้เมื่อจบการ	ฝึกอบรม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z="3600" b="1" smtClean="0">
                <a:latin typeface="Angsana New" pitchFamily="18" charset="-34"/>
              </a:rPr>
              <a:t>การจัดทำแผนฝึกอบรมเชิงกลยุทธ์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507413" cy="4929188"/>
          </a:xfrm>
        </p:spPr>
        <p:txBody>
          <a:bodyPr/>
          <a:lstStyle/>
          <a:p>
            <a:pPr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3. การดำเนินการฝึกอบรม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: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ดำเนินการฝึกอบรมตามแผน</a:t>
            </a:r>
          </a:p>
          <a:p>
            <a:pPr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4. การประเมินผล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: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วัดและประเมินว่า</a:t>
            </a:r>
          </a:p>
          <a:p>
            <a:pPr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   -	โปรแกรมการฝึกอบรมใดบ้างที่สามารถบรรลุตามเป้าหมาย และ    	วัตถุประสงค์ที่ตั้งไว้ โดยผลของการฝึกอบรมสามารถก่อให้เกิด	ประสิทธิภาพในงานที่สูงขึ้น</a:t>
            </a:r>
          </a:p>
          <a:p>
            <a:pPr>
              <a:buFontTx/>
              <a:buNone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   - มีความผิดพลาดอะไรบ้างที่ต้องปรับปรุงให้ดีขึ้นในอนาคต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2132</Words>
  <Application>Microsoft Office PowerPoint</Application>
  <PresentationFormat>On-screen Show (4:3)</PresentationFormat>
  <Paragraphs>292</Paragraphs>
  <Slides>32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Slide 1</vt:lpstr>
      <vt:lpstr>Training Road Map to KM</vt:lpstr>
      <vt:lpstr>การฝึกอบรม (Training)</vt:lpstr>
      <vt:lpstr>การพัฒนา (Development)</vt:lpstr>
      <vt:lpstr>องค์การแห่งการเรียนรู้            (Learning Organization)</vt:lpstr>
      <vt:lpstr>วัตถุประสงค์ของการอบรมและพัฒนา</vt:lpstr>
      <vt:lpstr>การฝึกอบรมเชิงกลยุทธ์ (Strategic Training)</vt:lpstr>
      <vt:lpstr>การจัดทำแผนฝึกอบรมเชิงกลยุทธ์</vt:lpstr>
      <vt:lpstr>การจัดทำแผนฝึกอบรมเชิงกลยุทธ์</vt:lpstr>
      <vt:lpstr>HRD Innovation</vt:lpstr>
      <vt:lpstr>กระบวนการฝึกอบรม (The Training Process)</vt:lpstr>
      <vt:lpstr>การวิเคราะห์ความจำเป็นในการฝึกอบรมของพนักงาน</vt:lpstr>
      <vt:lpstr>แนวทางวิเคราะห์หาความจำเป็นในการฝึกอบรม</vt:lpstr>
      <vt:lpstr>ความจำเป็นระดับองค์การ (Organization needs)</vt:lpstr>
      <vt:lpstr>ความจำเป็นระดับหน่วยงาน (Function needs)</vt:lpstr>
      <vt:lpstr>ความจำเป็นระดับบุคคล (Individual needs)</vt:lpstr>
      <vt:lpstr>แนวคิดใหม่ในการหาความจำเป็นในการฝึกอบรม</vt:lpstr>
      <vt:lpstr>HRD Challenge (Government)</vt:lpstr>
      <vt:lpstr>HRD Challenge (Corporate)</vt:lpstr>
      <vt:lpstr>การออกแบบหลักสูตรการฝึกอบรมตามความจำเป็นพื้นฐาน   (Design the training program based upon the need)</vt:lpstr>
      <vt:lpstr>ประเภทของการฝึกอบรม</vt:lpstr>
      <vt:lpstr>ตัวอย่าง รูปแบบการเขียนแผนการฝึกอบรมเชิงกลยุทธ์</vt:lpstr>
      <vt:lpstr>แผนพัฒนาบุคลากรรายบุคคล IDP – Individual Development Plan</vt:lpstr>
      <vt:lpstr>ประโยชน์ของ IDP</vt:lpstr>
      <vt:lpstr>Slide 25</vt:lpstr>
      <vt:lpstr>ขั้นตอนการจัดทำ IDP</vt:lpstr>
      <vt:lpstr>การวางแผนสืบทอดตำแหน่ง (Succession Planning)</vt:lpstr>
      <vt:lpstr>วัตถุประสงค์ของการวางแผนหาผู้สืบทอดตำแหน่ง</vt:lpstr>
      <vt:lpstr>ขั้นตอนการทำ Succession Plan</vt:lpstr>
      <vt:lpstr>ROI in training  : Return On Investment in training  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NonthavatS</dc:creator>
  <cp:lastModifiedBy>NonthavatS</cp:lastModifiedBy>
  <cp:revision>4</cp:revision>
  <dcterms:created xsi:type="dcterms:W3CDTF">2013-08-01T03:18:23Z</dcterms:created>
  <dcterms:modified xsi:type="dcterms:W3CDTF">2013-08-01T03:29:12Z</dcterms:modified>
</cp:coreProperties>
</file>